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299" r:id="rId3"/>
    <p:sldId id="300" r:id="rId4"/>
    <p:sldId id="301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  <p:sldId id="289" r:id="rId16"/>
    <p:sldId id="276" r:id="rId17"/>
    <p:sldId id="298" r:id="rId18"/>
    <p:sldId id="268" r:id="rId19"/>
    <p:sldId id="269" r:id="rId20"/>
    <p:sldId id="270" r:id="rId21"/>
    <p:sldId id="267" r:id="rId22"/>
    <p:sldId id="271" r:id="rId23"/>
    <p:sldId id="272" r:id="rId24"/>
    <p:sldId id="273" r:id="rId25"/>
    <p:sldId id="274" r:id="rId26"/>
    <p:sldId id="275" r:id="rId27"/>
    <p:sldId id="278" r:id="rId28"/>
    <p:sldId id="277" r:id="rId29"/>
    <p:sldId id="280" r:id="rId30"/>
    <p:sldId id="281" r:id="rId31"/>
    <p:sldId id="282" r:id="rId32"/>
    <p:sldId id="288" r:id="rId33"/>
    <p:sldId id="290" r:id="rId34"/>
    <p:sldId id="291" r:id="rId35"/>
    <p:sldId id="292" r:id="rId36"/>
    <p:sldId id="293" r:id="rId37"/>
    <p:sldId id="295" r:id="rId38"/>
    <p:sldId id="297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99"/>
            <p14:sldId id="300"/>
            <p14:sldId id="301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98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05.10.2023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05.10.2023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05.10.2023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05.10.2023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05.10.2023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4.png"/><Relationship Id="rId7" Type="http://schemas.openxmlformats.org/officeDocument/2006/relationships/image" Target="../media/image44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27.png"/><Relationship Id="rId9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0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0.png"/><Relationship Id="rId7" Type="http://schemas.openxmlformats.org/officeDocument/2006/relationships/image" Target="../media/image4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явного описания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</a:t>
            </a:r>
            <a:r>
              <a:rPr lang="ru-RU" b="1" dirty="0" smtClean="0"/>
              <a:t>параметры системы</a:t>
            </a:r>
            <a:r>
              <a:rPr lang="ru-RU" dirty="0" smtClean="0"/>
              <a:t>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и длина ключа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ограниченном входе он почти всегда (т.е. за исключением конечного малого числа точек)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9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smtClean="0"/>
                  <a:t>полиномиально</a:t>
                </a:r>
                <a:r>
                  <a:rPr lang="ru-RU" b="1" dirty="0"/>
                  <a:t>-</a:t>
                </a:r>
                <a:r>
                  <a:rPr lang="ru-RU" b="1" dirty="0" smtClean="0"/>
                  <a:t>ограниченно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/>
              <a:t>-</a:t>
            </a:r>
            <a:r>
              <a:rPr lang="ru-RU" dirty="0" smtClean="0"/>
              <a:t>ограниченным временем и памятью.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Альтернативная трактовка понятия абсолютной и семантической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Противник не может различить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двух выбранных сообщений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745" y="4936586"/>
                <a:ext cx="550419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22720" y="3413493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32320" y="2899142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4320" y="3413493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94320" y="3496836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13922" y="4601735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82960" y="3184892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4115" y="3767475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94320" y="3911180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’∈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5651" y="2687212"/>
                <a:ext cx="1557338" cy="461962"/>
              </a:xfrm>
              <a:prstGeom prst="rect">
                <a:avLst/>
              </a:prstGeom>
              <a:blipFill>
                <a:blip r:embed="rId10"/>
                <a:stretch>
                  <a:fillRect r="-781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7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2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5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планковских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(энтропия)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</a:t>
                </a:r>
                <a:r>
                  <a:rPr lang="ru-RU" dirty="0" smtClean="0"/>
                  <a:t>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 последовательностью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 rotWithShape="0"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+1]]−1/2|&gt;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+1]]−1/2|≤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ru-RU" sz="2800" b="1" dirty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en-US" sz="2800" dirty="0" smtClean="0"/>
                  <a:t>)</a:t>
                </a:r>
                <a:endParaRPr lang="ru-RU" sz="2800" dirty="0" smtClean="0"/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800" b="1" dirty="0" smtClean="0"/>
                  <a:t> ???</a:t>
                </a:r>
                <a:r>
                  <a:rPr lang="en-US" sz="2800" b="1" dirty="0" smtClean="0"/>
                  <a:t> </a:t>
                </a:r>
                <a:r>
                  <a:rPr lang="en-US" sz="2800" dirty="0" smtClean="0"/>
                  <a:t>(</a:t>
                </a:r>
                <a:r>
                  <a:rPr lang="ru-RU" sz="2800" dirty="0" smtClean="0"/>
                  <a:t>функция от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800" dirty="0" smtClean="0"/>
                  <a:t>)</a:t>
                </a:r>
              </a:p>
              <a:p>
                <a:pPr marL="457200" indent="-457200">
                  <a:buFont typeface="Wingdings" panose="05000000000000000000" pitchFamily="2" charset="2"/>
                  <a:buChar char="§"/>
                </a:pPr>
                <a:r>
                  <a:rPr lang="ru-RU" sz="2800" dirty="0" smtClean="0"/>
                  <a:t>Связь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sz="2800" dirty="0" smtClean="0"/>
                  <a:t> 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sz="28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24" y="1408579"/>
                <a:ext cx="6008076" cy="2246769"/>
              </a:xfrm>
              <a:prstGeom prst="rect">
                <a:avLst/>
              </a:prstGeom>
              <a:blipFill>
                <a:blip r:embed="rId2"/>
                <a:stretch>
                  <a:fillRect l="-1826" b="-67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6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 </a:t>
                </a:r>
                <a:r>
                  <a:rPr lang="ru-RU" sz="2600" dirty="0"/>
                  <a:t>на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b="1" dirty="0"/>
                  <a:t>.</a:t>
                </a:r>
              </a:p>
              <a:p>
                <a:endParaRPr lang="ru-RU" sz="2600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600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  <a:p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ru-RU" sz="2600" dirty="0"/>
                  <a:t> - 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6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71" y="1408578"/>
                <a:ext cx="5318614" cy="3355662"/>
              </a:xfrm>
              <a:prstGeom prst="rect">
                <a:avLst/>
              </a:prstGeom>
              <a:blipFill>
                <a:blip r:embed="rId3"/>
                <a:stretch>
                  <a:fillRect l="-2062" t="-1452" b="-38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7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доказательства </a:t>
                </a:r>
                <a:r>
                  <a:rPr lang="ru-RU" dirty="0"/>
                  <a:t>–</a:t>
                </a:r>
                <a:r>
                  <a:rPr lang="ru-RU" dirty="0" smtClean="0"/>
                  <a:t> </a:t>
                </a:r>
                <a:r>
                  <a:rPr lang="ru-RU" dirty="0">
                    <a:ea typeface="Cambria Math" panose="02040503050406030204" pitchFamily="18" charset="0"/>
                  </a:rPr>
                  <a:t>е</a:t>
                </a:r>
                <a:r>
                  <a:rPr lang="ru-RU" dirty="0" smtClean="0">
                    <a:ea typeface="Cambria Math" panose="02040503050406030204" pitchFamily="18" charset="0"/>
                  </a:rPr>
                  <a:t>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810158" cy="4644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*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одноразовый блокнот</a:t>
                </a:r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" y="6428505"/>
                <a:ext cx="3174715" cy="369332"/>
              </a:xfrm>
              <a:prstGeom prst="rect">
                <a:avLst/>
              </a:prstGeom>
              <a:blipFill>
                <a:blip r:embed="rId4"/>
                <a:stretch>
                  <a:fillRect l="-1536" t="-10000" r="-1727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8" y="3886601"/>
            <a:ext cx="1635126" cy="522684"/>
            <a:chOff x="3648" y="2913"/>
            <a:chExt cx="1030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i="1" dirty="0"/>
                    <a:t>c </a:t>
                  </a:r>
                  <a:r>
                    <a:rPr lang="en-US" sz="2000" i="1" dirty="0">
                      <a:sym typeface="Symbol" pitchFamily="18" charset="2"/>
                    </a:rPr>
                    <a:t> </a:t>
                  </a:r>
                  <a:r>
                    <a:rPr lang="en-US" sz="2400" b="1" i="1" dirty="0" smtClean="0"/>
                    <a:t>m</a:t>
                  </a:r>
                  <a:r>
                    <a:rPr lang="en-US" sz="2400" b="1" i="1" baseline="-25000" dirty="0" smtClean="0"/>
                    <a:t>0</a:t>
                  </a:r>
                  <a:r>
                    <a:rPr lang="en-US" sz="2400" b="1" dirty="0" smtClean="0"/>
                    <a:t>⊕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a14:m>
                  <a:r>
                    <a:rPr lang="en-US" sz="2800" b="1" i="1" dirty="0" smtClean="0"/>
                    <a:t> </a:t>
                  </a:r>
                  <a:endParaRPr lang="en-US" sz="2000" b="1" i="1" dirty="0"/>
                </a:p>
              </p:txBody>
            </p:sp>
          </mc:Choice>
          <mc:Fallback xmlns="">
            <p:sp>
              <p:nvSpPr>
                <p:cNvPr id="1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50" y="2913"/>
                  <a:ext cx="1028" cy="439"/>
                </a:xfrm>
                <a:prstGeom prst="rect">
                  <a:avLst/>
                </a:prstGeom>
                <a:blipFill>
                  <a:blip r:embed="rId2"/>
                  <a:stretch>
                    <a:fillRect l="-4120" t="-2353" b="-2470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3"/>
          <p:cNvCxnSpPr/>
          <p:nvPr/>
        </p:nvCxnSpPr>
        <p:spPr>
          <a:xfrm>
            <a:off x="3701562" y="3534176"/>
            <a:ext cx="1648282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∈ {0,1}</a:t>
                </a:r>
                <a:r>
                  <a:rPr lang="en-US" baseline="30000" dirty="0" smtClean="0"/>
                  <a:t>n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4719" y="3154424"/>
                <a:ext cx="1078950" cy="369332"/>
              </a:xfrm>
              <a:prstGeom prst="rect">
                <a:avLst/>
              </a:prstGeom>
              <a:blipFill>
                <a:blip r:embed="rId3"/>
                <a:stretch>
                  <a:fillRect t="-11475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0150444" y="4176994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4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>
            <a:off x="9769444" y="4602262"/>
            <a:ext cx="732177" cy="82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en-US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dirty="0" smtClean="0">
                    <a:cs typeface="Arial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5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1471943" y="3207061"/>
            <a:ext cx="1878442" cy="160858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Else:        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40" y="3425008"/>
                <a:ext cx="1972648" cy="1390637"/>
              </a:xfrm>
              <a:prstGeom prst="rect">
                <a:avLst/>
              </a:prstGeom>
              <a:blipFill>
                <a:blip r:embed="rId6"/>
                <a:stretch>
                  <a:fillRect l="-27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27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Претендент и Противник – </a:t>
                </a:r>
                <a:r>
                  <a:rPr lang="ru-RU" b="1" dirty="0" smtClean="0"/>
                  <a:t>эффективные алгоритмы</a:t>
                </a: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 rotWithShape="0"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372526"/>
            <a:ext cx="3733800" cy="506017"/>
            <a:chOff x="1776" y="2015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1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 {0,1}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0658" y="1209616"/>
                <a:ext cx="1497269" cy="461665"/>
              </a:xfrm>
              <a:prstGeom prst="rect">
                <a:avLst/>
              </a:prstGeom>
              <a:blipFill>
                <a:blip r:embed="rId10"/>
                <a:stretch>
                  <a:fillRect r="-813"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Сверх-полиномиальные</a:t>
            </a:r>
            <a:r>
              <a:rPr lang="ru-RU" dirty="0" smtClean="0"/>
              <a:t>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функции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en-US" b="1" dirty="0" smtClean="0"/>
                  <a:t>c</a:t>
                </a:r>
                <a:r>
                  <a:rPr lang="ru-RU" b="1" dirty="0" smtClean="0"/>
                  <a:t>верх-полиномиальной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1441</Words>
  <Application>Microsoft Office PowerPoint</Application>
  <PresentationFormat>Широкоэкранный</PresentationFormat>
  <Paragraphs>386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Symbol</vt:lpstr>
      <vt:lpstr>Wingdings</vt:lpstr>
      <vt:lpstr>Тема Office</vt:lpstr>
      <vt:lpstr>Прикладная Криптография: Симметричные криптосистемы Поточные шифры</vt:lpstr>
      <vt:lpstr>Тест.</vt:lpstr>
      <vt:lpstr>Тест.</vt:lpstr>
      <vt:lpstr>TIME </vt:lpstr>
      <vt:lpstr>Семантическая стойкость</vt:lpstr>
      <vt:lpstr>Пренебрежимо малые величины</vt:lpstr>
      <vt:lpstr>Примеры</vt:lpstr>
      <vt:lpstr>Сверх-полиномиальные и полиномиально ограниченные функции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Альтернативная трактовка понятия абсолютной и семантической стойкости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513</cp:revision>
  <dcterms:created xsi:type="dcterms:W3CDTF">2018-08-24T12:25:18Z</dcterms:created>
  <dcterms:modified xsi:type="dcterms:W3CDTF">2023-10-05T19:49:12Z</dcterms:modified>
</cp:coreProperties>
</file>