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96" r:id="rId2"/>
    <p:sldId id="555" r:id="rId3"/>
    <p:sldId id="589" r:id="rId4"/>
    <p:sldId id="590" r:id="rId5"/>
    <p:sldId id="591" r:id="rId6"/>
    <p:sldId id="592" r:id="rId7"/>
    <p:sldId id="594" r:id="rId8"/>
    <p:sldId id="593" r:id="rId9"/>
    <p:sldId id="595" r:id="rId10"/>
    <p:sldId id="596" r:id="rId11"/>
    <p:sldId id="597" r:id="rId12"/>
    <p:sldId id="598" r:id="rId13"/>
    <p:sldId id="604" r:id="rId14"/>
    <p:sldId id="605" r:id="rId15"/>
    <p:sldId id="600" r:id="rId16"/>
    <p:sldId id="601" r:id="rId17"/>
    <p:sldId id="606" r:id="rId18"/>
    <p:sldId id="607" r:id="rId19"/>
    <p:sldId id="603" r:id="rId20"/>
    <p:sldId id="608" r:id="rId21"/>
    <p:sldId id="609" r:id="rId22"/>
    <p:sldId id="610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4746" autoAdjust="0"/>
  </p:normalViewPr>
  <p:slideViewPr>
    <p:cSldViewPr snapToGrid="0">
      <p:cViewPr varScale="1">
        <p:scale>
          <a:sx n="85" d="100"/>
          <a:sy n="85" d="100"/>
        </p:scale>
        <p:origin x="2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20-05-04T14:14:50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13033 11261 6886,'0'0'1794,"0"0"-545,0 0-160,0 0-192,0 0-32,0 0-129,0 0-223,0 0-33,0 0 65,0 0-97,0 0-128,0 0 65,0 0-65,0 0 0,0 0 1,0 0-1,0 0 32,0 0 33,0 0-129,0 0 289,0 0-417,0 0 64,0 0 192,0 0-192,-20 0-31,20 0-194,0 0 322,0 0-257,0 0 128,0 0 160,0 0-352,-19 0 320,19 0-159,0 0-97,0 0 160,-22 0 96,22 0-288,0 0 160,0 0 0,-19 0 1,19 20 191,-19-20-320,19 0 64,0 0 224,-20 0-320,20 0 225,-21 0-129,21 0-128,-19 0 96,19 0 128,-20 0-192,1 0 128,19 0-64,-21 0 160,1 0-256,20 0 64,-19 0 64,-1 0-64,-1 0 0,2 0 193,-1 0-225,1 0-161,-2 0 161,-18 0 32,20 0-32,-3 0 65,3 0-98,-1 0 33,1 0 33,0 0 127,-3-20-256,3 20 96,0 0 0,-1-19 96,-1 19-192,2-20 128,-1 20 224,1-20-448,19 20 320,-22-20-32,22 20 0,-19-20 96,19 0-96,-19 20-32,19-19-32,0-2-128,-20 2 288,20 19-95,0-20-130,-21 0 1,21 0 97,0 1-1,-19-2 64,19 21-192,0-20 192,0 1-224,0-1 320,0 0-416,-20 1 384,20-2-320,0 1 160,0 1 0,0-1 128,0 0-320,0 0 160,0 0 160,-19 0-160,19 0 0,0 1-128,0-1 128,0-1 0,0 2 128,0-1-160,0 0 64,0 20-32,0-19 32,0-1-160,0-1 128,-21 2 0,21-1 0,0 0 0,0 20 0,-20-19 128,20-2-96,0 1-192,0 20 160,0-19-32,-19-2 32,19 21 0,0-19 32,0 0-96,0 19 32,0-21 64,0 1-64,0-1 64,0 21 32,0-18-160,0-2 96,0 20 192,0-21-192,0 21-192,0-19 384,0 19-192,0-20-128,0-1 256,0 21-320,0-18 224,0 18-64,0-20 32,0 20 0,-20-21 0,20 2 0,0 19 32,0-21-64,0 21 64,0 0 128,0-18-352,0 18 320,0-20-96,0 20-192,0 0 160,0 0 0,0 0 0,0 0 0,0 0 0,0-21 160,0 21-320,0 0 256,0 0-288,0 0 96,-21 21 0,21-21-1,-19 0 258,19 20-322,-20-2 258,1 3-226,19-21 129,-21 19-32,1 2 64,1-1-96,19-2 257,-20-18-354,20 21 322,-21-1-161,21-20 64,-19 19-225,19-19 322,0 0-129,0 0-193,-20 0 354,20 21-257,0-21 288,0 0-256,0-21 96,0 21-32,0 0 96,0 0-288,0-19 160,0 19 32,20-20 32,-20 20-192,0-21 128,0 3-32,19 18 160,2-20-320,-21-1 192,20 2 0,-1 19 128,-19-21-320,20 21 192,1-18 64,-2 18 0,-19-20-256,20 20 160,-1 0 0,2 0-33,-1 0 33,-20 0 129,19 20-290,1-20 321,1 18-288,-2-18 385,1 21-354,-1-21 193,2 19-96,-1-19 64,-1 21 193,-19-21-353,19 20 288,-19-20-288,22 0 256,-22 0-224,19 18 128,-19-18 0,0 0-64,20 0-96,-20 21-962,0-21-383,0 20-897,19-20-3812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20-05-04T14:28:01.2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7535 8381 5733,'0'-20'1409,"0"20"1442,0 0-64,0 0-1058,0 0-1120,0 0 224,0 20 160,0 0-321,0-20-95,0 20-289,0 0-128,0-20-32,0 0-64,0 20-32,0-20-64,0 19-160,0-19-320,0 0-513,0 0-545,0 20-704,0-20-897,0 0-993</inkml:trace>
  <inkml:trace contextRef="#ctx0" brushRef="#br0" timeOffset="1">7633 8381 6117,'0'0'1506,"0"0"1376,0 0-703,0 0-130,0 20-767,-19 0-578,19 0-223,0 0-161,0-1-288,0 1-32,0-20-480,0 0-1730,19 0-3620</inkml:trace>
  <inkml:trace contextRef="#ctx0" brushRef="#br0" timeOffset="2">7792 8639 6918,'20'-20'1153,"-20"0"2274,0 20-1120,0 0-482,0 0-608,0 0-832,0 20 95,-20 0 193,20 20-257,-19-1 65,-2 1 31,21 0-352,-20 0 33,1 0 63,19-1-224,-19-19 160,19 0-128,-22-20 32,22 0 224,0 0-159,0-20-97,22 0 0,-3 1-160,-19-21 192,19 0-352,1-20-353,1 20 257,-2-18-257,1 17 257,-1 2 320,2 19-96,-1 0 320,-1 0-128,-19 20 352,20 0-128,-20 0-95,21 20 255,-21 0-160,0 19 97,0 1-257,0 0 32,-21 20-96,21-1 0,-20-19 128,20 0-384,0-1 0,0-19-385,0 0-287,0-20-482,0 20-832,-19-20-961,19-20-2466</inkml:trace>
  <inkml:trace contextRef="#ctx0" brushRef="#br0" timeOffset="3">7752 8858 8776,'-20'-20'1153,"20"20"2434,0-20-1729,20 20-545,1 0-416,-2 0-545,1 0-223,20 0-65,-20 0-353,-1 20-928,22-20-1153,-22 0-3492</inkml:trace>
  <inkml:trace contextRef="#ctx0" brushRef="#br0" timeOffset="4">8190 8361 10666,'0'0'1793,"0"0"-223,0 0 95,0 20-191,0 0-129,0 0-416,0 20-224,0-1-385,-20 21-32,20-21-160,-21 1-32,21 0-64,0-1 129,-19 1-354,19 0-63,0-20 0,0 0-673,-20 20 96,20-40-352,0 20-801,0-20-1377,20 0-3331</inkml:trace>
  <inkml:trace contextRef="#ctx0" brushRef="#br0" timeOffset="5">8269 8699 8423,'0'0'1762,"-19"19"192,19 2 608,0-2-1120,0 21-129,0-20-544,0 20-609,0-20-96,19 0-96,-19-1-449,20-19-1344,-1 0-2371</inkml:trace>
  <inkml:trace contextRef="#ctx0" brushRef="#br0" timeOffset="6">8447 8599 11627,'-19'0'736,"-2"-19"1442,21 19-480,0 0-1186,-20 0-384,20 19-320,0-19-1377,0 20-1794</inkml:trace>
  <inkml:trace contextRef="#ctx0" brushRef="#br0" timeOffset="7">8666 8679 9288,'-21'-19'1666,"2"19"992,19 0-159,-20 0-994,1 19 65,-2-19-673,1 20-321,1-1-160,-1 2-63,-1-2-97,21 21-96,0-20-128,0 0-64,0 0 32,21 0-160,-1 0-545,-1-1-544,1-19-897,20 0-1409,-20 0-3300</inkml:trace>
  <inkml:trace contextRef="#ctx0" brushRef="#br0" timeOffset="8">8765 8779 9352,'-19'19'961,"19"-19"1954,0 0-1025,19 20-705,-19-20-448,20 0-513,-1 20-64,2-20-64,-1-20 0,18 20-64,-16 0-64,-3-20-32,20 1-32,-18-2-64,-1 21-96,-20-19-1,19-2 193,-19 21 192,-19-19-128,19-1 97,-20 20-1,-1 0 192,2 0-32,-20 0 96,17 20 65,3-1 288,0 2 223,-1-2-31,-1 21-224,2-20-129,19 20-287,0-20-1,0 0-64,19-1-288,2 1-32,18-20-417,-20 0-255,22 0-930,-2-20-160,2 1-2018</inkml:trace>
  <inkml:trace contextRef="#ctx0" brushRef="#br0" timeOffset="9">9261 8401 11627,'0'0'928,"-19"20"1731,19 0-1122,-21 0 33,21-1-833,-20 1-481,20 0-160,0 0 0,0 0-416,0 0-577,0-20-897,0 0-1537,20 0-2659</inkml:trace>
  <inkml:trace contextRef="#ctx0" brushRef="#br0" timeOffset="10">9321 8401 9993,'0'20'961,"0"-20"801,-21 20 159,21 0-992,0-1-64,-19 1-641,19 20-160,0-20-384,0 0-2178</inkml:trace>
  <inkml:trace contextRef="#ctx0" brushRef="#br0" timeOffset="11">9459 8917 11338,'0'20'1890,"0"0"1313,-19 0-641,19 0-768,-20 0-545,-20-1-896,20 21-225,1-19-96,-1-2-320,-1 1-1026,21-20-1825,-19 0-7495</inkml:trace>
  <inkml:trace contextRef="#ctx0" brushRef="#br0" timeOffset="12">10610 8560 7847,'0'-20'929,"0"0"2306,0 0-1025,0 20-352,0 0-417,0 0-640,0 0-545,-19 20 160,19 0 1,-20 20 159,20-1-95,-19 2-161,-2 17 0,21 3-255,-20-2-33,20-19 288,-19-1-160,19 1-128,-19-20 224,19 0 33,0-20-97,0 0 64,0 0 96,0-20-320,0 0-160,19 0 160,-19-19 64,19-21-384,1 1 0,1-2-65,-2 3-127,1-22 64,-1 20 223,2 20 258,-1-19-226,-1 39 257,1 0-160,1 0 257,-21 20 63,19 0 192,-19 20-288,20 20 193,-20 0-1,0 19-64,0 1 65,0 20-289,0 18 128,-20-18 32,20-20-320,0-1 160,0-19-64,-19-1 160,19-19-416,0-20-32,0 0-481,0 0 224,0 0-191,0-20-802,-21 1-351,21-1-1475,0-20-2241</inkml:trace>
  <inkml:trace contextRef="#ctx0" brushRef="#br0" timeOffset="13">10571 8798 8263,'-19'0'929,"-2"0"1121,21 0 1185,0 0-1313,0-19-673,21 19-576,-2 0-449,20 0 32,2 0-384,-2 0-448,21 0-2371</inkml:trace>
  <inkml:trace contextRef="#ctx0" brushRef="#br0" timeOffset="14">11067 8798 9096,'-19'-19'1666,"19"19"1889,0 0-1153,19 0-992,1 0 223,21 0-672,-3 0 192,22 0 64,20 0-160,-1 0-288,1 0-256,-1 0-1,1 0-320,-20 0 0,19 0-95,-21 0 191,-17 0-448,-2 0 96,1 0-449,-20 0-576,-1 0-512,-19 0 255,0-21-319,-19 21-1570,-1 0-7271</inkml:trace>
  <inkml:trace contextRef="#ctx0" brushRef="#br0" timeOffset="15">11147 8619 7559,'0'0'2946,"19"0"-1024,-19 0-96,0 0-897,0 0 32,0 20 0,-19 1-96,0-2-321,-1 1-352,-1-1 225,-18 2-193,20-2 256,-3 2-31,3-2-161,19-19 96,0 0 1,0 20-161,0-20 192,19 0 129,22 0 192,-2 20-193,2-20-192,17 20 33,-18 0-97,-1-20-224,-18 0-32,-1 20 96,-1-20-416,1 0-545,-20 0-768,21 0-513,-21 0-2435</inkml:trace>
  <inkml:trace contextRef="#ctx0" brushRef="#br0" timeOffset="16">12457 8917 8327,'0'0'1762,"-19"0"1890,19-19-1314,0-1-416,0 0-705,0-20-385,19 20 65,0-20-384,3 0-33,16 1-191,-18 20 191,21-22-64,-3 21-255,-18 20 31,1 0-64,-2 0-160,1 20 160,-20 0 64,0 1-256,0 37 160,-20-18-128,1 0-32,-2 0-256,1-20 256,1 0 96,0 0-192,-3-20 128,3 19 32,-1-19 160,1-19-224,0-1-32,19 0 31,0 0 1,0 0 96,0-19-192,19 18 128,0-19 128,1 21-320,-1 19 160,3-20 128,-22 20-128,19 20 0,0-20-64,1 40 128,-20-21 96,21 41-32,-21 0-224,0-1 192,0 1-128,0 19-32,-21-19 64,1 0-32,1-1 96,0-19 160,-3-20-224,3 21 64,-1-41 96,1 0-32,0 0-160,-3 0 352,3-21-96,19 1-128,0 0 96,0-20 32,0 20-224,0-19 160,19 18-31,3-18-65,-3 19-33,20 1 1,-20-22-384,3 21-225,16 20-928,-18-19-545,1-1-2114</inkml:trace>
  <inkml:trace contextRef="#ctx0" brushRef="#br0" timeOffset="17">12953 8242 6790,'0'-40'3203,"0"40"-1089,0-19 32,-19 19-609,19 0-640,-20 0-32,-1 0-32,21 19-225,-19 2 225,-1-2-288,1 1 159,-2 0-287,1 0-161,20-1-160,0 2-96,0-21 32,0 19-32,0-19 0,0 0 0,20 0-32,-20 0-224,21 0 32,-2-19-385,1 19 161,-1-21-161,2 2 225,-1-1-225,-1 0 257,0 0 224,3-20 96,-22 21-32,0-1 128,0 20 0,0 0 128,0 0 288,0 0-31,0 0-129,0 20 193,-22-1-161,22 21 128,-19-20 129,0 20-257,19 0-224,-20-1-96,20-19-32,0 0-416,0 0-641,20 0-1089,-1-1-2755</inkml:trace>
  <inkml:trace contextRef="#ctx0" brushRef="#br0" timeOffset="18">13509 8461 6470,'-19'-20'1185,"19"20"1281,-21 0-64,21 0-800,-20 20 224,1-1-705,-1 1-64,-1 20 128,2 0-192,-1-1-96,1 2-289,-2 17-95,21-18-1,0 20-512,0-20 64,0 0 64,21-21-416,-2 1-32,1 0-545,-1 0-160,2-20-384,18 0-801,-19 0-1026,1-20-2689</inkml:trace>
  <inkml:trace contextRef="#ctx0" brushRef="#br0" timeOffset="19">13608 8599 7527,'0'-19'2498,"0"19"225,0 0 255,0 0-1632,0 0-1,0 19-224,-19 21-544,19-19 415,-20 18-479,20 1 96,-21-21-289,21 21-256,0-20 32,-19 0-64,19 0 0,0-20 128,0 20-160,0-20 64,0-20 0,19 20 0,-19-20-64,21 0 0,-1 0 96,-20 1-224,38-21-32,-38 19-64,22 2 224,-3-1 96,1 20-160,-20-19-64,0 19 128,0 0 64,0 0 160,0 19-32,0 1 1,0-1 63,-20 21-64,20-19 128,0-2-384,0 1 0,0 0 96,0-20 0,0 0-32,0 0 0,0 0 224,20 0-384,-1-20 192,2 0-128,-1 1 0,-1-2 0,0 2 0,3-2 192,-3 2-352,0 19 384,-19-20-320,20 20 192,-20 20 224,0-20-352,0 19 352,0 21-320,0-19 64,0-2 64,0 1-1249,0 0-385,0 0-1152,21 0-2691</inkml:trace>
  <inkml:trace contextRef="#ctx0" brushRef="#br0" timeOffset="20">13986 8878 7078,'19'-40'769,"1"0"2274,-1 21-833,2-2-352,-1 2 31,-1 19-767,-19 0-546,0 0 193,20 0-321,-20 19 257,0 2-289,-20-2 65,1 1-193,19 0 0,-20 0-31,-20-20-97,20 0-64,1 0 32,19 0 0,-19 0-608,19 0-161,-22 0-416,22 0-545,0 0-1825,22-20-2595</inkml:trace>
  <inkml:trace contextRef="#ctx0" brushRef="#br0" timeOffset="21">14383 8699 9833,'20'-20'1025,"-20"20"2562,-20-19-1569,20 19-512,-21 19-289,2 1-417,-20-1 97,18 2-96,1 19-321,1-21 161,-1 1-609,20 0 160,0 0-320,0 0 64,0-20 224,20 0-576,-20 0 128,19 0-33,22-20-223,-22 0-321,1 0 192,-1 0 1,22-20-33,-22 21-64,0-21-128,22-20 97,-22 20-129,22-19 224,-21-1 417,-1 21 384,0-1 320,-19 20 641,22 0 289,-22 20 63,-22 0-256,22 20-640,-19 0 95,0 20 1,-1-1 159,-21 1 33,22 20-192,-22-1-225,22 1-352,0-20-96,19 19-416,0-39-385,0 20-384,0-40-897,19 20-2691</inkml:trace>
  <inkml:trace contextRef="#ctx0" brushRef="#br0" timeOffset="22">14779 8739 12587,'0'0'1121,"0"-21"769,0 21-352,0 21-257,0-2 0,-20 21-352,20-20-64,-19 20-160,19 0 95,-20 19-576,20-19 1,-21-1-289,21 1 64,-19 0-96,19-20-97,0-1-511,0-19-321,0 20-481,0-20-512,0 0-832,19-20-2211</inkml:trace>
  <inkml:trace contextRef="#ctx0" brushRef="#br0" timeOffset="23">14759 8798 8616,'20'-40'448,"1"21"2467,-2-2-865,1 21-513,-1-19-191,2 19-418,-1 19-255,-1-19 224,1 21-289,-20 19 33,0-21 96,0 21-353,0-20 0,-20 0-31,1 0 223,-1-1-383,-1 1 223,-18-20-224,20 0-96,-2 0-192,1 0-320,-19-20-449,39 20 64,-21 0-736,21-19-898,21-1-2786</inkml:trace>
  <inkml:trace contextRef="#ctx0" brushRef="#br0" timeOffset="24">15197 8461 14765,'39'0'833,"-39"0"1505,19 19-832,-19 1 224,0 0-1,0 20-800,0 19 32,-19 1-128,19 0-193,-39 19-415,18-19-193,2-1 96,-1-19-64,1 0-96,-3-1-321,-16-19-1056,18 1-513,-1-2-1217,2 1-3395</inkml:trace>
  <inkml:trace contextRef="#ctx0" brushRef="#br0" timeOffset="25">7515 10070 8359,'0'-21'1346,"0"21"2145,0 0-1281,0 0-897,0 0-608,0 21-96,0-21-65,0 19-128,0 2-95,0-1-129,0-2-128,0-18 96,20 21-288,-20-21 32,0 20-641,0-20-928,0 0-1218,0 0-1537</inkml:trace>
  <inkml:trace contextRef="#ctx0" brushRef="#br0" timeOffset="26">7633 10049 7943,'0'0'1858,"0"21"544,0-21 0,-19 19-1185,19 2-256,0-21-480,0 20-353,0-2-64,0-18-96,0 21-897,0-21-1954,19 20-3843</inkml:trace>
  <inkml:trace contextRef="#ctx0" brushRef="#br0" timeOffset="27">7872 10288 7527,'0'0'1857,"0"0"-287,0 0 95,0 20 193,0 1-288,-20-2-577,20 0-193,0 21-63,0 1 128,-21-22-705,21 21 0,0 0 0,0-20-224,0-1 96,0 1-416,0-20-417,21 0-672,-21 0-929,0 0-1282</inkml:trace>
  <inkml:trace contextRef="#ctx0" brushRef="#br0" timeOffset="28">7852 10267 8167,'0'-18'609,"0"18"1665,20-20 352,-1 20-1184,1 0-65,1-21-544,-2 21-192,20 21-65,-18-21-63,-1 0-161,-1 20-352,1-2 64,-20-18 32,21 21-32,-21-21 96,-21 20 32,1-20-95,20 0-65,-39 21 192,18-21-384,2 0 224,19 0 64,-20 0-224,20 0 64,0 0-96,0 19-1,20-19 65,-20 0 128,19 19-128,2 2 192,-1-2-256,-1 1 160,-19 1 64,20 18 33,-20-19 95,0-1 32,-20 2 160,20-1 289,-19-1-128,-22-19-225,22 20 0,-20-20-159,18 0-65,1 0-128,1-20 0,19 20-289,0 0-287,0-19-834,0 19-479,19 0-1891,1 0-5861</inkml:trace>
  <inkml:trace contextRef="#ctx0" brushRef="#br0" timeOffset="29">8228 10547 9641,'0'-21'2882,"22"-18"-1408,-3 19 864,-19 1-1217,20-2 64,-1 1-384,0 20-128,3-19-513,-3 19 96,0 19 0,-19 1-256,0 1 320,0-2 129,0 21-257,-19-21 224,0 22 65,19-22-97,-41 1-127,22-20 63,-1 0-192,1 0 64,-22 0-512,41 0-193,-19 0-544,19-20-288,0 20-737,0-19-1633,0-1-5094</inkml:trace>
  <inkml:trace contextRef="#ctx0" brushRef="#br0" timeOffset="30">8566 10130 7911,'0'-20'2723,"0"20"95,0 0-1216,0 0-417,0 20-96,0-2-224,0 23-32,0-22 127,0 22-127,0-2-320,0 21-385,-20-20 224,20 20-160,0-21-64,-19-19-31,19-1-162,0 2 162,0-21 63,0 0 96,0 0-96,0-21-96,0 2 0,0-1-192,19 0 96,-19 1 96,20-22-288,1 22 96,-2-2 128,1 21-192,-1 0 128,2 0 32,-1 21 160,-20-2-256,19 1 160,-19 1-32,0 18 64,0-19-64,-19 20 96,19-20 64,-20-20 64,-1 19 96,2-19-320,-1 0 64,1 0 129,-2 0-257,1 0-33,20-19-31,0 19-320,0-20-641,0-1-449,0 21-992,20-39-2691</inkml:trace>
  <inkml:trace contextRef="#ctx0" brushRef="#br0" timeOffset="31">8905 10049 13484,'0'-18'737,"0"18"1345,0 18-416,0 3-225,-22-2-512,22 2-289,0-1-351,0-2-97,0 3-160,-19-21 32,19 20-865,0-20-320,0 0-897,19 0-1569,-19 0-3043</inkml:trace>
  <inkml:trace contextRef="#ctx0" brushRef="#br0" timeOffset="32">8963 10049 8648,'-19'0'1857,"19"21"65,0-2 192,0 2-736,0-1-321,-20-2-609,20 3-384,20-1-384,-20-20-1538,0 19-4036</inkml:trace>
  <inkml:trace contextRef="#ctx0" brushRef="#br0" timeOffset="33">9141 10567 12619,'-19'39'1378,"19"-19"1248,-20 20-800,1-20-96,-2-1-802,1 1-415,1 0-641,0 0 64,19 0-801,-20-20-1505,20 0-5542</inkml:trace>
  <inkml:trace contextRef="#ctx0" brushRef="#br0" timeOffset="34">10333 10249 7527,'0'-41'1825,"19"41"1731,-19 0-1346,0-19-320,0 38-1058,0-19-159,0 21 128,0-1-225,0 19 1,0 2 31,0-3-479,0 2 63,0 1-128,0-2 96,0 0-192,0-18 192,0-1-320,-19-1-128,19-19-385,0 0-384,0 0-512,19 0-802,-19-19-2241</inkml:trace>
  <inkml:trace contextRef="#ctx0" brushRef="#br0" timeOffset="35">10333 10208 9192,'0'-19'609,"19"-1"1281,-19 20 736,22 0-1121,-3-21-31,20 21-449,-20 0-417,22 21 161,-2-21-160,1 20-225,-20-20-448,-1 19 256,2 2-192,-21-1 96,0-20 193,-21 18-225,2 3-96,-1-1 32,-20-20 128,20 21-288,-18-21 160,16 0 32,3 19-96,19-19 96,0 0 32,0 0-353,0 0 257,19 19 0,3 2 96,16-2 32,-18 1-256,1 1 224,-2 18 129,1-19-193,-20 20 96,0-20 128,0-1 64,-20 1 385,1-20-289,-2 20-32,-18-20 129,-2 0-129,22 0-384,-20 0 32,20 0 96,-3-20-192,3 20-544,19 0-193,0-20-352,0 20-1154,19 0-1985</inkml:trace>
  <inkml:trace contextRef="#ctx0" brushRef="#br0" timeOffset="36">10928 10427 11050,'0'0'2242,"0"0"-256,21 0 865,18-20-1378,2 20 193,17 0-161,21 0-320,-19 0-224,20 0-32,-20 0-481,19 0-223,-40 0 31,21 0-288,-21 0 192,2 0-288,-22 0-353,0 0-287,-19 0-770,0 0 385,0 0-320,0 0-994,-19 0-2241</inkml:trace>
  <inkml:trace contextRef="#ctx0" brushRef="#br0" timeOffset="37">11067 10249 7399,'0'0'3395,"0"-20"-1249,0 20 0,0 0-865,0 0-801,-19 20 1,0-2 63,-3 3-31,3-1-193,0 1 289,-1-2-289,-20 0 96,20 2 97,1-2-65,19-19-127,-21 20 31,21-20-96,21 21 161,-21-21-65,19 0 193,1 19 95,20-19-544,-1 20 128,-20 0-160,22-20-96,-22 19-32,1 2-608,1-21-577,-1 0-1122,-1 0-3394</inkml:trace>
  <inkml:trace contextRef="#ctx0" brushRef="#br0" timeOffset="38">12040 10448 11562,'-40'-21'1474,"20"1"1793,20 20-1409,-19-19-609,19-2-384,0 2-609,19 0 0,1-2-64,20 1-96,-20 20 1,20-21 31,-1 21 64,-19 0-128,20 0 224,-40 21-416,20-1 384,-20 1-160,0-21 65,-20 19-258,20 0 322,-40-19-257,20 0 224,1 0-224,-1 0-192,-1 0 256,2 0-193,-1-19-127,1 19 128,19-19 0,0 19-128,19 0 31,-19-21 65,20 21 96,-1 21 64,2-21-64,-1 38 288,-1-17-160,1 18-32,1 21 96,-21 0-64,19-1-96,-38 1 64,19-1 192,-41 21-224,22-21 64,-22-19 0,22 0-128,-20-1 481,18-18-65,1-21 193,1 0-321,-1-21 0,20 1-32,-21 1 96,21-1-128,0-19 97,21 18-321,-21-18 96,20 19 0,-1-20 128,22 20-321,-22 0 1,1 20-288,20-20-225,-20 20-672,-1-19-545,1 19-1313,1-20-4484</inkml:trace>
  <inkml:trace contextRef="#ctx0" brushRef="#br0" timeOffset="39">12378 9970 7623,'0'-40'3011,"0"21"352,19 19-1121,-19-20-320,0 20-897,0 20-609,0-1 673,0 2-416,-19-2 31,19 22-127,-20-3-161,20-17-63,-19 19-353,19-20 64,0-2 64,0-18 128,-22 0-320,22 0 160,0 0-128,22 0 64,-22-18 0,19-2-288,1 20-32,-1-21 95,2 21 193,-1-19-64,-1 38-160,-19-19 160,19 21 160,-19-1-224,0-2 128,0 3 128,0-21 32,0 20-96,-19-20 33,0 19 63,-1-19-96,-20 0-32,20 0 32,1 0 64,-22-19-448,41 19-353,-19 0-832,19 0-2499</inkml:trace>
  <inkml:trace contextRef="#ctx0" brushRef="#br0" timeOffset="40">13033 10189 7815,'0'-20'1377,"-20"20"1762,1 0-1153,19 0-224,-22 20-257,3-1-512,0 2-288,-1 17 224,-1 3-65,2-1 97,19 19-192,-20-18-224,20-2-225,0 0-192,0 2-64,20-2-96,-1-19-352,2-1-481,-1 2-256,18-21-833,-16 0-1377,-3 0-2531</inkml:trace>
  <inkml:trace contextRef="#ctx0" brushRef="#br0" timeOffset="41">13211 10267 6053,'0'-18'5477,"0"-2"-3427,0 20 833,0 20-1217,0-2-225,0 3-672,-20-1 64,20 20-161,-19 0 289,19-1-512,-19-18-161,19 18-128,-22 0-32,22-18-160,0-1 96,0-1 64,0-19-160,0 0-96,0 0 224,22-19-128,-3-1 32,-19-1 64,19 2-256,1-21 96,1 21-64,-1-22 96,-1 22 32,0-2-128,1 21 95,-20-19 65,21 19 289,-21 0-97,0 19 288,-21 2-223,21 18 31,-20-18 192,20 18-352,0-19 33,-19-1-1,19 2-192,0-21 96,0 20-64,19-20 32,-19 0 0,20-20-96,1-1-64,-2 2 0,1-21 128,20 21-289,-20-2 321,-1 1-288,22 1 288,-41-2 0,19 21-96,-19 0 32,0 0-96,0 21 384,0-2-320,-19 1 128,19 1-96,-21 18 0,21-19-609,0-1-736,0 2-609,21-1-993,-21-20-2370</inkml:trace>
  <inkml:trace contextRef="#ctx0" brushRef="#br0" timeOffset="42">13627 10507 6886,'61'-40'2659,"-42"21"-257,22-2 192,-22 21-800,-19 0-609,19 21-64,-19-2-32,0 1-192,0 0-32,-19 20-417,0-20 65,-1-1 223,-1 1-447,2 0 191,-1-20-480,1 0 96,-3 0 32,3-20-512,0 20-257,19-20-287,0 1-450,0 19-640,19-20-993,0 20-2530</inkml:trace>
  <inkml:trace contextRef="#ctx0" brushRef="#br0" timeOffset="43">14085 10407 11082,'0'-19'865,"0"19"1537,-20 0-224,-1 19-480,-18-19 31,1 41-608,16-22-416,-16 21 160,-3-21 192,21 22-577,1-22-416,19 1 161,0 0-321,0-20 192,19 0-160,1 0-321,1-20 33,18 0-225,-20 1 353,22-1-160,-2-20-1,1 0 33,-20 0-32,19 1-97,1-1-31,-20 0 95,20-19-31,-20 39 448,-20-1-160,19 2 320,-19 19 545,0 0-97,-19 0-95,-1 19 31,-1 2 289,-18 17-160,-1 3 223,1 18-31,-2-19-352,2 20-161,20-20-480,0 0-160,19-1-769,19-19-737,0 0-1345,20-20-6662</inkml:trace>
  <inkml:trace contextRef="#ctx0" brushRef="#br0" timeOffset="44">14441 10526 11050,'0'-39'1569,"0"39"1731,0 0-1379,0 0-671,0 0-450,0 20 1,0-1-128,0 22-1,0-2 65,0 0-128,0 2-33,0-2-512,-19 1 96,19 20 33,-19-21-290,19 1 162,0-20-418,-20 0-223,20-20 31,0 0-512,20-20 0,-20 20-416,0-20-609,19-20-1089,-19 20-2210</inkml:trace>
  <inkml:trace contextRef="#ctx0" brushRef="#br0" timeOffset="45">14501 10467 6117,'0'-60'1858,"20"41"288,1-2 929,-1 2-1153,-1 19-96,0 0-545,22 0-352,-22 0-161,1 19-127,-1 2-161,2 18 33,-21-18-65,0 18 1,0-19-33,-21 20 129,2-20 127,-1-1-287,-18 1-129,-3-20-64,22 0-32,-22 0-160,2 0-96,20 0-128,-3-20-577,22 20-192,0-19-256,0 19-417,0-20-1056,22 20-2339</inkml:trace>
  <inkml:trace contextRef="#ctx0" brushRef="#br0" timeOffset="46">14899 10089 10762,'60'-40'3651,"-41"40"-2338,1 0 1186,-1 21-866,2 19 257,-1-2-545,-20 3-448,0 19 64,0-1-288,-20 21-129,-20-1-95,20 1-353,-40-1 96,21-19-96,18-1-96,-18-19-128,20 0-737,-2-1-897,1-18-640,1-2-1890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OAEP:   explain</a:t>
            </a:r>
            <a:r>
              <a:rPr lang="en-US" baseline="0" dirty="0" smtClean="0"/>
              <a:t> why O stands for Optimal.</a:t>
            </a:r>
            <a:endParaRPr lang="en-US" dirty="0" smtClean="0"/>
          </a:p>
          <a:p>
            <a:r>
              <a:rPr lang="en-US" dirty="0" smtClean="0"/>
              <a:t>Fujisaki, Okamoto, </a:t>
            </a:r>
            <a:r>
              <a:rPr lang="en-US" dirty="0" err="1" smtClean="0"/>
              <a:t>Pointcheval</a:t>
            </a:r>
            <a:r>
              <a:rPr lang="en-US" dirty="0" smtClean="0"/>
              <a:t> and Stern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0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28.04.2022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28.04.2022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28.04.2022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28.04.2022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28.04.2022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Асимметричная криптография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en-US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Отсутствие стойкости против активных противников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3229"/>
          </a:xfrm>
        </p:spPr>
        <p:txBody>
          <a:bodyPr/>
          <a:lstStyle/>
          <a:p>
            <a:r>
              <a:rPr lang="ru-RU" dirty="0" smtClean="0"/>
              <a:t>Протокол не гарантирует аутентичности, т.е. вы не знаете, с кем согласовали ключ.</a:t>
            </a:r>
          </a:p>
          <a:p>
            <a:r>
              <a:rPr lang="ru-RU" dirty="0" smtClean="0"/>
              <a:t>Возможны атаки типа человек в середине (</a:t>
            </a:r>
            <a:r>
              <a:rPr lang="en-US" dirty="0" err="1" smtClean="0"/>
              <a:t>MiTM</a:t>
            </a:r>
            <a:r>
              <a:rPr lang="en-US" dirty="0" smtClean="0"/>
              <a:t> – man in the middle)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7"/>
          <p:cNvSpPr/>
          <p:nvPr/>
        </p:nvSpPr>
        <p:spPr>
          <a:xfrm>
            <a:off x="5486400" y="3807648"/>
            <a:ext cx="1066800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Eve</a:t>
            </a:r>
            <a:endParaRPr lang="en-US" sz="2400" dirty="0"/>
          </a:p>
        </p:txBody>
      </p:sp>
      <p:sp>
        <p:nvSpPr>
          <p:cNvPr id="6" name="Rectangle 8"/>
          <p:cNvSpPr/>
          <p:nvPr/>
        </p:nvSpPr>
        <p:spPr>
          <a:xfrm>
            <a:off x="1570893" y="3807648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cxnSp>
        <p:nvCxnSpPr>
          <p:cNvPr id="7" name="Straight Arrow Connector 10"/>
          <p:cNvCxnSpPr/>
          <p:nvPr/>
        </p:nvCxnSpPr>
        <p:spPr>
          <a:xfrm flipH="1" flipV="1">
            <a:off x="2804746" y="4374263"/>
            <a:ext cx="2467707" cy="162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2"/>
          <p:cNvCxnSpPr/>
          <p:nvPr/>
        </p:nvCxnSpPr>
        <p:spPr>
          <a:xfrm flipV="1">
            <a:off x="2851640" y="3877210"/>
            <a:ext cx="2467707" cy="3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/>
          <p:cNvSpPr/>
          <p:nvPr/>
        </p:nvSpPr>
        <p:spPr>
          <a:xfrm>
            <a:off x="9281746" y="3807648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499338" y="3511252"/>
                <a:ext cx="9723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338" y="3511252"/>
                <a:ext cx="972381" cy="36933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V="1">
            <a:off x="6720253" y="3877210"/>
            <a:ext cx="2467707" cy="33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"/>
          <p:cNvCxnSpPr/>
          <p:nvPr/>
        </p:nvCxnSpPr>
        <p:spPr>
          <a:xfrm flipH="1" flipV="1">
            <a:off x="6720252" y="4372897"/>
            <a:ext cx="2467707" cy="162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476392" y="3534283"/>
                <a:ext cx="1084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392" y="3534283"/>
                <a:ext cx="1084656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76392" y="4036321"/>
                <a:ext cx="97834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392" y="4036321"/>
                <a:ext cx="978345" cy="374270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96355" y="4037199"/>
                <a:ext cx="108625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355" y="4037199"/>
                <a:ext cx="1086258" cy="374270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371449" y="4783106"/>
                <a:ext cx="1266244" cy="381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49" y="4783106"/>
                <a:ext cx="1266244" cy="381323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187959" y="4810007"/>
                <a:ext cx="1260858" cy="381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𝑒𝑏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959" y="4810007"/>
                <a:ext cx="1260858" cy="381323"/>
              </a:xfrm>
              <a:prstGeom prst="rect">
                <a:avLst/>
              </a:prstGeom>
              <a:blipFill>
                <a:blip r:embed="rId7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386678" y="4720848"/>
                <a:ext cx="1266244" cy="6703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𝑒𝑏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b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6678" y="4720848"/>
                <a:ext cx="1266244" cy="670312"/>
              </a:xfrm>
              <a:prstGeom prst="rect">
                <a:avLst/>
              </a:prstGeom>
              <a:blipFill>
                <a:blip r:embed="rId8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12"/>
          <p:cNvCxnSpPr/>
          <p:nvPr/>
        </p:nvCxnSpPr>
        <p:spPr>
          <a:xfrm flipV="1">
            <a:off x="2804745" y="5744110"/>
            <a:ext cx="2467707" cy="33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175210" y="5353123"/>
                <a:ext cx="1620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210" y="5353123"/>
                <a:ext cx="162063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12"/>
          <p:cNvCxnSpPr/>
          <p:nvPr/>
        </p:nvCxnSpPr>
        <p:spPr>
          <a:xfrm flipV="1">
            <a:off x="6720251" y="5772832"/>
            <a:ext cx="2467707" cy="331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175512" y="5348804"/>
                <a:ext cx="16152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512" y="5348804"/>
                <a:ext cx="161525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767927" y="5450582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27" y="5450582"/>
                <a:ext cx="43550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24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Асимметричное шифрование (шифрование с открытым ключом)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SK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−параметр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генерация ключей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зашифрование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расшифрование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ru-RU" dirty="0" smtClean="0"/>
                  <a:t> – эффективно вычислим, выполняется свойство корректности.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простоты примем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стойким, если противник, имея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и открытый ключ, а также пары открытый текст-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может восстановить искомый открытый текст.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31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</a:t>
            </a:r>
            <a:r>
              <a:rPr lang="ru-RU" dirty="0" smtClean="0"/>
              <a:t> (упрощённо)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367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G: </a:t>
                </a:r>
                <a:endParaRPr lang="ru-RU" sz="2400" dirty="0" smtClean="0"/>
              </a:p>
              <a:p>
                <a:r>
                  <a:rPr lang="ru-RU" sz="2400" dirty="0"/>
                  <a:t>выбрать 2</a:t>
                </a:r>
                <a:r>
                  <a:rPr lang="en-US" sz="2400" dirty="0"/>
                  <a:t> </a:t>
                </a:r>
                <a:r>
                  <a:rPr lang="ru-RU" sz="2400" dirty="0"/>
                  <a:t>больших простых числа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sz="2400" dirty="0"/>
                  <a:t>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en-US" sz="2400" dirty="0" smtClean="0"/>
              </a:p>
              <a:p>
                <a:r>
                  <a:rPr lang="ru-RU" sz="2400" dirty="0" smtClean="0"/>
                  <a:t>Выбрать числа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 smtClean="0"/>
              </a:p>
              <a:p>
                <a:endParaRPr lang="ru-RU" dirty="0" smtClean="0"/>
              </a:p>
              <a:p>
                <a:pPr marL="0" indent="0"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36721"/>
              </a:xfrm>
              <a:blipFill>
                <a:blip r:embed="rId2"/>
                <a:stretch>
                  <a:fillRect l="-928" t="-1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82499"/>
                  </p:ext>
                </p:extLst>
              </p:nvPr>
            </p:nvGraphicFramePr>
            <p:xfrm>
              <a:off x="838200" y="3981402"/>
              <a:ext cx="10515600" cy="19766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6973092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94507109"/>
                        </a:ext>
                      </a:extLst>
                    </a:gridCol>
                  </a:tblGrid>
                  <a:tr h="197099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𝑃𝐾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sz="2400" b="0" i="1" dirty="0" smtClean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a:t>.</a:t>
                          </a:r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𝑆𝐾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a:t>:</a:t>
                          </a:r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a:t> </a:t>
                          </a:r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+1 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b="0" dirty="0" smtClean="0"/>
                            <a:t>.</a:t>
                          </a:r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005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82499"/>
                  </p:ext>
                </p:extLst>
              </p:nvPr>
            </p:nvGraphicFramePr>
            <p:xfrm>
              <a:off x="838200" y="3981402"/>
              <a:ext cx="10515600" cy="197662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697309203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194507109"/>
                        </a:ext>
                      </a:extLst>
                    </a:gridCol>
                  </a:tblGrid>
                  <a:tr h="197662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" t="-2462" r="-100232" b="-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2462" r="-232" b="-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40050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037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PKCS1 </a:t>
            </a:r>
            <a:r>
              <a:rPr lang="en-US" dirty="0" smtClean="0"/>
              <a:t>v2.0:   </a:t>
            </a:r>
            <a:r>
              <a:rPr lang="en-US" dirty="0"/>
              <a:t>OAEP</a:t>
            </a:r>
          </a:p>
        </p:txBody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538654"/>
            <a:ext cx="11353800" cy="51669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Режим для шифрования </a:t>
            </a:r>
            <a:r>
              <a:rPr lang="en-US" dirty="0" smtClean="0"/>
              <a:t>RSA:  OAEP</a:t>
            </a:r>
            <a:r>
              <a:rPr lang="ru-RU" dirty="0" smtClean="0"/>
              <a:t> (</a:t>
            </a:r>
            <a:r>
              <a:rPr lang="en-US" dirty="0"/>
              <a:t>Optimal Asymmetric Encryption </a:t>
            </a:r>
            <a:r>
              <a:rPr lang="en-US" dirty="0" smtClean="0"/>
              <a:t>Padding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en-US" sz="2133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ct val="50000"/>
              </a:spcBef>
            </a:pPr>
            <a:endParaRPr lang="en-US" dirty="0"/>
          </a:p>
          <a:p>
            <a:pPr marL="0" indent="0">
              <a:lnSpc>
                <a:spcPct val="110000"/>
              </a:lnSpc>
              <a:spcBef>
                <a:spcPct val="100000"/>
              </a:spcBef>
              <a:buNone/>
            </a:pPr>
            <a:r>
              <a:rPr lang="en-US" b="1" dirty="0" err="1" smtClean="0"/>
              <a:t>Thm</a:t>
            </a:r>
            <a:r>
              <a:rPr lang="en-US" dirty="0" smtClean="0"/>
              <a:t> </a:t>
            </a:r>
            <a:r>
              <a:rPr lang="en-US" sz="2133" dirty="0"/>
              <a:t>[FOPS’01] </a:t>
            </a:r>
            <a:r>
              <a:rPr lang="en-US" dirty="0" smtClean="0"/>
              <a:t>: </a:t>
            </a:r>
            <a:r>
              <a:rPr lang="en-US" dirty="0"/>
              <a:t>RSA is </a:t>
            </a:r>
            <a:r>
              <a:rPr lang="en-US" dirty="0" smtClean="0"/>
              <a:t>a trap</a:t>
            </a:r>
            <a:r>
              <a:rPr lang="en-US" dirty="0"/>
              <a:t>-door permutation  </a:t>
            </a:r>
            <a:r>
              <a:rPr lang="en-US" dirty="0">
                <a:sym typeface="Symbol" pitchFamily="18" charset="2"/>
              </a:rPr>
              <a:t>   </a:t>
            </a:r>
            <a:r>
              <a:rPr lang="en-US" dirty="0" smtClean="0">
                <a:sym typeface="Symbol" pitchFamily="18" charset="2"/>
              </a:rPr>
              <a:t/>
            </a:r>
            <a:br>
              <a:rPr lang="en-US" dirty="0" smtClean="0">
                <a:sym typeface="Symbol" pitchFamily="18" charset="2"/>
              </a:rPr>
            </a:br>
            <a:r>
              <a:rPr lang="en-US" dirty="0" smtClean="0">
                <a:sym typeface="Symbol" pitchFamily="18" charset="2"/>
              </a:rPr>
              <a:t>	RSA-</a:t>
            </a:r>
            <a:r>
              <a:rPr lang="en-US" dirty="0" smtClean="0"/>
              <a:t>OAEP </a:t>
            </a:r>
            <a:r>
              <a:rPr lang="en-US" dirty="0"/>
              <a:t>is </a:t>
            </a:r>
            <a:r>
              <a:rPr lang="en-US" dirty="0" smtClean="0"/>
              <a:t>CCA secure when  </a:t>
            </a:r>
            <a:r>
              <a:rPr lang="en-US" dirty="0"/>
              <a:t>H,G  are </a:t>
            </a:r>
            <a:r>
              <a:rPr lang="en-US" i="1" dirty="0" smtClean="0"/>
              <a:t>random oracles</a:t>
            </a:r>
            <a:endParaRPr lang="en-US" dirty="0"/>
          </a:p>
          <a:p>
            <a:pPr marL="0" indent="0">
              <a:lnSpc>
                <a:spcPct val="110000"/>
              </a:lnSpc>
              <a:spcBef>
                <a:spcPct val="50000"/>
              </a:spcBef>
              <a:buNone/>
            </a:pPr>
            <a:r>
              <a:rPr lang="ru-RU" dirty="0" smtClean="0"/>
              <a:t>На практике</a:t>
            </a:r>
            <a:r>
              <a:rPr lang="en-US" dirty="0" smtClean="0"/>
              <a:t>:  </a:t>
            </a:r>
            <a:r>
              <a:rPr lang="ru-RU" dirty="0" smtClean="0"/>
              <a:t>использование</a:t>
            </a:r>
            <a:r>
              <a:rPr lang="en-US" dirty="0" smtClean="0"/>
              <a:t> SHA-256 </a:t>
            </a:r>
            <a:r>
              <a:rPr lang="ru-RU" dirty="0" smtClean="0"/>
              <a:t>для</a:t>
            </a:r>
            <a:r>
              <a:rPr lang="en-US" dirty="0" smtClean="0"/>
              <a:t> </a:t>
            </a:r>
            <a:r>
              <a:rPr lang="en-US" dirty="0"/>
              <a:t>H </a:t>
            </a:r>
            <a:r>
              <a:rPr lang="ru-RU" dirty="0" smtClean="0"/>
              <a:t>и</a:t>
            </a:r>
            <a:r>
              <a:rPr lang="en-US" dirty="0" smtClean="0"/>
              <a:t> G</a:t>
            </a:r>
            <a:endParaRPr lang="en-US" dirty="0"/>
          </a:p>
        </p:txBody>
      </p:sp>
      <p:grpSp>
        <p:nvGrpSpPr>
          <p:cNvPr id="580639" name="Group 31"/>
          <p:cNvGrpSpPr>
            <a:grpSpLocks/>
          </p:cNvGrpSpPr>
          <p:nvPr/>
        </p:nvGrpSpPr>
        <p:grpSpPr bwMode="auto">
          <a:xfrm>
            <a:off x="4717285" y="1973182"/>
            <a:ext cx="5336116" cy="2535239"/>
            <a:chOff x="2087" y="1344"/>
            <a:chExt cx="2521" cy="1597"/>
          </a:xfrm>
        </p:grpSpPr>
        <p:sp>
          <p:nvSpPr>
            <p:cNvPr id="580614" name="Rectangle 6"/>
            <p:cNvSpPr>
              <a:spLocks noChangeArrowheads="1"/>
            </p:cNvSpPr>
            <p:nvPr/>
          </p:nvSpPr>
          <p:spPr bwMode="auto">
            <a:xfrm>
              <a:off x="3370" y="1680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H</a:t>
              </a:r>
            </a:p>
          </p:txBody>
        </p:sp>
        <p:sp>
          <p:nvSpPr>
            <p:cNvPr id="580615" name="Oval 7"/>
            <p:cNvSpPr>
              <a:spLocks noChangeArrowheads="1"/>
            </p:cNvSpPr>
            <p:nvPr/>
          </p:nvSpPr>
          <p:spPr bwMode="auto">
            <a:xfrm>
              <a:off x="2698" y="1728"/>
              <a:ext cx="192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bIns="97536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+</a:t>
              </a:r>
            </a:p>
          </p:txBody>
        </p:sp>
        <p:sp>
          <p:nvSpPr>
            <p:cNvPr id="580616" name="Line 8"/>
            <p:cNvSpPr>
              <a:spLocks noChangeShapeType="1"/>
            </p:cNvSpPr>
            <p:nvPr/>
          </p:nvSpPr>
          <p:spPr bwMode="auto">
            <a:xfrm flipH="1">
              <a:off x="4210" y="1536"/>
              <a:ext cx="0" cy="66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17" name="Line 9"/>
            <p:cNvSpPr>
              <a:spLocks noChangeShapeType="1"/>
            </p:cNvSpPr>
            <p:nvPr/>
          </p:nvSpPr>
          <p:spPr bwMode="auto">
            <a:xfrm flipH="1">
              <a:off x="2890" y="1824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18" name="Line 10"/>
            <p:cNvSpPr>
              <a:spLocks noChangeShapeType="1"/>
            </p:cNvSpPr>
            <p:nvPr/>
          </p:nvSpPr>
          <p:spPr bwMode="auto">
            <a:xfrm flipH="1">
              <a:off x="3802" y="1824"/>
              <a:ext cx="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19" name="Rectangle 11"/>
            <p:cNvSpPr>
              <a:spLocks noChangeArrowheads="1"/>
            </p:cNvSpPr>
            <p:nvPr/>
          </p:nvSpPr>
          <p:spPr bwMode="auto">
            <a:xfrm flipH="1">
              <a:off x="3364" y="2163"/>
              <a:ext cx="432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>
                  <a:solidFill>
                    <a:schemeClr val="bg2"/>
                  </a:solidFill>
                </a:rPr>
                <a:t>G</a:t>
              </a:r>
            </a:p>
          </p:txBody>
        </p:sp>
        <p:sp>
          <p:nvSpPr>
            <p:cNvPr id="580620" name="Line 12"/>
            <p:cNvSpPr>
              <a:spLocks noChangeShapeType="1"/>
            </p:cNvSpPr>
            <p:nvPr/>
          </p:nvSpPr>
          <p:spPr bwMode="auto">
            <a:xfrm flipV="1">
              <a:off x="3796" y="2304"/>
              <a:ext cx="318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21" name="Line 13"/>
            <p:cNvSpPr>
              <a:spLocks noChangeShapeType="1"/>
            </p:cNvSpPr>
            <p:nvPr/>
          </p:nvSpPr>
          <p:spPr bwMode="auto">
            <a:xfrm>
              <a:off x="2788" y="2307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22" name="Oval 14"/>
            <p:cNvSpPr>
              <a:spLocks noChangeArrowheads="1"/>
            </p:cNvSpPr>
            <p:nvPr/>
          </p:nvSpPr>
          <p:spPr bwMode="auto">
            <a:xfrm>
              <a:off x="4114" y="2208"/>
              <a:ext cx="192" cy="24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bIns="97536" anchor="ctr"/>
            <a:lstStyle/>
            <a:p>
              <a:pPr algn="ctr"/>
              <a:r>
                <a:rPr lang="en-US" sz="2400" dirty="0">
                  <a:solidFill>
                    <a:schemeClr val="bg2"/>
                  </a:solidFill>
                </a:rPr>
                <a:t>+</a:t>
              </a:r>
            </a:p>
          </p:txBody>
        </p:sp>
        <p:sp>
          <p:nvSpPr>
            <p:cNvPr id="580623" name="Line 15"/>
            <p:cNvSpPr>
              <a:spLocks noChangeShapeType="1"/>
            </p:cNvSpPr>
            <p:nvPr/>
          </p:nvSpPr>
          <p:spPr bwMode="auto">
            <a:xfrm>
              <a:off x="2794" y="1970"/>
              <a:ext cx="2" cy="7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24" name="Rectangle 16"/>
            <p:cNvSpPr>
              <a:spLocks noChangeArrowheads="1"/>
            </p:cNvSpPr>
            <p:nvPr/>
          </p:nvSpPr>
          <p:spPr bwMode="auto">
            <a:xfrm>
              <a:off x="2088" y="2709"/>
              <a:ext cx="2520" cy="2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304792">
                <a:tabLst>
                  <a:tab pos="3581310" algn="l"/>
                </a:tabLst>
              </a:pPr>
              <a:r>
                <a:rPr lang="en-US" sz="2667" dirty="0">
                  <a:solidFill>
                    <a:schemeClr val="bg2"/>
                  </a:solidFill>
                </a:rPr>
                <a:t>plaintext to encrypt	with RSA</a:t>
              </a:r>
            </a:p>
          </p:txBody>
        </p:sp>
        <p:sp>
          <p:nvSpPr>
            <p:cNvPr id="580625" name="Line 17"/>
            <p:cNvSpPr>
              <a:spLocks noChangeShapeType="1"/>
            </p:cNvSpPr>
            <p:nvPr/>
          </p:nvSpPr>
          <p:spPr bwMode="auto">
            <a:xfrm flipH="1">
              <a:off x="4204" y="2464"/>
              <a:ext cx="2" cy="2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grpSp>
          <p:nvGrpSpPr>
            <p:cNvPr id="580633" name="Group 25"/>
            <p:cNvGrpSpPr>
              <a:grpSpLocks/>
            </p:cNvGrpSpPr>
            <p:nvPr/>
          </p:nvGrpSpPr>
          <p:grpSpPr bwMode="auto">
            <a:xfrm>
              <a:off x="2087" y="1344"/>
              <a:ext cx="2520" cy="192"/>
              <a:chOff x="1560" y="1344"/>
              <a:chExt cx="2520" cy="192"/>
            </a:xfrm>
          </p:grpSpPr>
          <p:sp>
            <p:nvSpPr>
              <p:cNvPr id="580613" name="Rectangle 5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76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400" dirty="0">
                    <a:solidFill>
                      <a:schemeClr val="bg2"/>
                    </a:solidFill>
                  </a:rPr>
                  <a:t>rand</a:t>
                </a:r>
                <a:r>
                  <a:rPr lang="en-US" sz="2400" dirty="0"/>
                  <a:t>.</a:t>
                </a:r>
              </a:p>
            </p:txBody>
          </p:sp>
          <p:grpSp>
            <p:nvGrpSpPr>
              <p:cNvPr id="580626" name="Group 18"/>
              <p:cNvGrpSpPr>
                <a:grpSpLocks/>
              </p:cNvGrpSpPr>
              <p:nvPr/>
            </p:nvGrpSpPr>
            <p:grpSpPr bwMode="auto">
              <a:xfrm flipH="1">
                <a:off x="1560" y="1344"/>
                <a:ext cx="1632" cy="192"/>
                <a:chOff x="1560" y="1344"/>
                <a:chExt cx="1632" cy="192"/>
              </a:xfrm>
            </p:grpSpPr>
            <p:sp>
              <p:nvSpPr>
                <p:cNvPr id="580627" name="Rectangle 19"/>
                <p:cNvSpPr>
                  <a:spLocks noChangeArrowheads="1"/>
                </p:cNvSpPr>
                <p:nvPr/>
              </p:nvSpPr>
              <p:spPr bwMode="auto">
                <a:xfrm>
                  <a:off x="2184" y="1344"/>
                  <a:ext cx="1008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ctr"/>
                  <a:r>
                    <a:rPr lang="en-US" sz="2400" dirty="0" err="1">
                      <a:solidFill>
                        <a:schemeClr val="bg2"/>
                      </a:solidFill>
                    </a:rPr>
                    <a:t>msg</a:t>
                  </a:r>
                  <a:endParaRPr lang="en-US" sz="24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580628" name="Rectangle 20"/>
                <p:cNvSpPr>
                  <a:spLocks noChangeArrowheads="1"/>
                </p:cNvSpPr>
                <p:nvPr/>
              </p:nvSpPr>
              <p:spPr bwMode="auto">
                <a:xfrm>
                  <a:off x="1944" y="1344"/>
                  <a:ext cx="240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2400">
                      <a:solidFill>
                        <a:schemeClr val="bg2"/>
                      </a:solidFill>
                    </a:rPr>
                    <a:t>01</a:t>
                  </a:r>
                </a:p>
              </p:txBody>
            </p:sp>
            <p:sp>
              <p:nvSpPr>
                <p:cNvPr id="580629" name="Rectangle 21"/>
                <p:cNvSpPr>
                  <a:spLocks noChangeArrowheads="1"/>
                </p:cNvSpPr>
                <p:nvPr/>
              </p:nvSpPr>
              <p:spPr bwMode="auto">
                <a:xfrm>
                  <a:off x="1560" y="1344"/>
                  <a:ext cx="384" cy="19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r>
                    <a:rPr lang="en-US" sz="2400">
                      <a:solidFill>
                        <a:schemeClr val="bg2"/>
                      </a:solidFill>
                    </a:rPr>
                    <a:t>00..0</a:t>
                  </a:r>
                </a:p>
              </p:txBody>
            </p:sp>
          </p:grpSp>
        </p:grpSp>
        <p:sp>
          <p:nvSpPr>
            <p:cNvPr id="580630" name="AutoShape 22"/>
            <p:cNvSpPr>
              <a:spLocks/>
            </p:cNvSpPr>
            <p:nvPr/>
          </p:nvSpPr>
          <p:spPr bwMode="auto">
            <a:xfrm rot="-5400000">
              <a:off x="2840" y="801"/>
              <a:ext cx="121" cy="1611"/>
            </a:xfrm>
            <a:prstGeom prst="leftBrace">
              <a:avLst>
                <a:gd name="adj1" fmla="val 110950"/>
                <a:gd name="adj2" fmla="val 43014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31" name="Line 23"/>
            <p:cNvSpPr>
              <a:spLocks noChangeShapeType="1"/>
            </p:cNvSpPr>
            <p:nvPr/>
          </p:nvSpPr>
          <p:spPr bwMode="auto">
            <a:xfrm>
              <a:off x="2785" y="1661"/>
              <a:ext cx="0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80635" name="Line 27"/>
            <p:cNvSpPr>
              <a:spLocks noChangeShapeType="1"/>
            </p:cNvSpPr>
            <p:nvPr/>
          </p:nvSpPr>
          <p:spPr bwMode="auto">
            <a:xfrm>
              <a:off x="3779" y="2697"/>
              <a:ext cx="0" cy="244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</p:grpSp>
      <p:sp>
        <p:nvSpPr>
          <p:cNvPr id="580638" name="Text Box 30"/>
          <p:cNvSpPr txBox="1">
            <a:spLocks noChangeArrowheads="1"/>
          </p:cNvSpPr>
          <p:nvPr/>
        </p:nvSpPr>
        <p:spPr bwMode="auto">
          <a:xfrm>
            <a:off x="937639" y="2395657"/>
            <a:ext cx="3443315" cy="173406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tabLst>
                <a:tab pos="306910" algn="l"/>
              </a:tabLst>
            </a:pPr>
            <a:r>
              <a:rPr lang="ru-RU" sz="2667" dirty="0" smtClean="0"/>
              <a:t>Проверка дополнения</a:t>
            </a:r>
          </a:p>
          <a:p>
            <a:pPr>
              <a:tabLst>
                <a:tab pos="306910" algn="l"/>
              </a:tabLst>
            </a:pPr>
            <a:r>
              <a:rPr lang="ru-RU" sz="2667" dirty="0"/>
              <a:t>п</a:t>
            </a:r>
            <a:r>
              <a:rPr lang="ru-RU" sz="2667" dirty="0" smtClean="0"/>
              <a:t>ри </a:t>
            </a:r>
            <a:r>
              <a:rPr lang="ru-RU" sz="2667" dirty="0" err="1" smtClean="0"/>
              <a:t>расшифровании</a:t>
            </a:r>
            <a:r>
              <a:rPr lang="en-US" sz="2667" dirty="0" smtClean="0"/>
              <a:t>.</a:t>
            </a:r>
            <a:r>
              <a:rPr lang="en-US" sz="2667" dirty="0"/>
              <a:t/>
            </a:r>
            <a:br>
              <a:rPr lang="en-US" sz="2667" dirty="0"/>
            </a:br>
            <a:r>
              <a:rPr lang="ru-RU" sz="2667" dirty="0" smtClean="0"/>
              <a:t>Отклонение, </a:t>
            </a:r>
          </a:p>
          <a:p>
            <a:pPr>
              <a:tabLst>
                <a:tab pos="306910" algn="l"/>
              </a:tabLst>
            </a:pPr>
            <a:r>
              <a:rPr lang="ru-RU" sz="2667" dirty="0" smtClean="0"/>
              <a:t>при несовпадении</a:t>
            </a:r>
            <a:r>
              <a:rPr lang="en-US" sz="2667" dirty="0" smtClean="0"/>
              <a:t>.</a:t>
            </a:r>
            <a:endParaRPr lang="en-US" sz="2667" dirty="0"/>
          </a:p>
        </p:txBody>
      </p:sp>
      <p:sp>
        <p:nvSpPr>
          <p:cNvPr id="580640" name="Text Box 32"/>
          <p:cNvSpPr txBox="1">
            <a:spLocks noChangeArrowheads="1"/>
          </p:cNvSpPr>
          <p:nvPr/>
        </p:nvSpPr>
        <p:spPr bwMode="auto">
          <a:xfrm>
            <a:off x="10133834" y="4000576"/>
            <a:ext cx="1282723" cy="502766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2667" dirty="0">
                <a:sym typeface="Symbol" pitchFamily="18" charset="2"/>
              </a:rPr>
              <a:t></a:t>
            </a:r>
            <a:r>
              <a:rPr lang="en-US" sz="2400" dirty="0">
                <a:sym typeface="Symbol" pitchFamily="18" charset="2"/>
              </a:rPr>
              <a:t>{0,1}</a:t>
            </a:r>
            <a:r>
              <a:rPr lang="en-US" sz="2400" baseline="50000" dirty="0">
                <a:sym typeface="Symbol" pitchFamily="18" charset="2"/>
              </a:rPr>
              <a:t>n-1</a:t>
            </a:r>
            <a:endParaRPr lang="en-US" sz="2400" baseline="50000" dirty="0"/>
          </a:p>
        </p:txBody>
      </p:sp>
    </p:spTree>
    <p:extLst>
      <p:ext uri="{BB962C8B-B14F-4D97-AF65-F5344CB8AC3E}">
        <p14:creationId xmlns:p14="http://schemas.microsoft.com/office/powerpoint/2010/main" val="129200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Криптосистема Эль-</a:t>
            </a:r>
            <a:r>
              <a:rPr lang="ru-RU" dirty="0" err="1" smtClean="0"/>
              <a:t>Гамаля</a:t>
            </a:r>
            <a:r>
              <a:rPr lang="ru-RU" dirty="0" smtClean="0"/>
              <a:t> (упрощённо)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400" dirty="0" smtClean="0"/>
                  <a:t> – циклическая группа порядка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(</a:t>
                </a:r>
                <a:r>
                  <a:rPr lang="ru-RU" sz="2400" dirty="0" smtClean="0"/>
                  <a:t>например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 smtClean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- симметричный аутентифицированный шифр на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 smtClean="0"/>
                  <a:t> – </a:t>
                </a:r>
                <a:r>
                  <a:rPr lang="ru-RU" sz="2400" dirty="0" smtClean="0"/>
                  <a:t>хэш-функция.</a:t>
                </a:r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Генарторы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261467"/>
                  </p:ext>
                </p:extLst>
              </p:nvPr>
            </p:nvGraphicFramePr>
            <p:xfrm>
              <a:off x="838200" y="3700259"/>
              <a:ext cx="10515600" cy="2348849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188089684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4154062269"/>
                        </a:ext>
                      </a:extLst>
                    </a:gridCol>
                  </a:tblGrid>
                  <a:tr h="2348849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𝑷𝑲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</m:d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d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←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𝑫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𝒔𝒌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76706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7261467"/>
                  </p:ext>
                </p:extLst>
              </p:nvPr>
            </p:nvGraphicFramePr>
            <p:xfrm>
              <a:off x="838200" y="3700259"/>
              <a:ext cx="10515600" cy="2348849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2188089684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4154062269"/>
                        </a:ext>
                      </a:extLst>
                    </a:gridCol>
                  </a:tblGrid>
                  <a:tr h="234884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" t="-258" r="-100348" b="-7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258" r="-348" b="-7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767063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6056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Электронные подписи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SK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−параметр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генерация ключей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SK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подписание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PK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ru-RU" dirty="0" smtClean="0"/>
                  <a:t> – проверка подписи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ru-RU" dirty="0" smtClean="0"/>
                  <a:t> – эффективно вычислим, выполняется свойство корректности.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простоты примем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стойким, если противник,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имея </a:t>
                </a:r>
                <a:r>
                  <a:rPr lang="ru-RU" smtClean="0"/>
                  <a:t>открытый ключ и </a:t>
                </a:r>
                <a:r>
                  <a:rPr lang="ru-RU" dirty="0" smtClean="0"/>
                  <a:t>пары сообщение-подпись не может сформировать новую подпись.</a:t>
                </a:r>
                <a:endParaRPr lang="ru-RU" dirty="0"/>
              </a:p>
            </p:txBody>
          </p:sp>
        </mc:Choice>
        <mc:Fallback>
          <p:sp>
            <p:nvSpPr>
              <p:cNvPr id="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05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Подпись на основе </a:t>
            </a:r>
            <a:r>
              <a:rPr lang="en-US" dirty="0" smtClean="0"/>
              <a:t>RSA</a:t>
            </a:r>
            <a:r>
              <a:rPr lang="ru-RU" dirty="0" smtClean="0"/>
              <a:t> (упрощённо)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G: </a:t>
                </a:r>
                <a:endParaRPr lang="ru-RU" dirty="0"/>
              </a:p>
              <a:p>
                <a:r>
                  <a:rPr lang="ru-RU" dirty="0"/>
                  <a:t>выбрать 2</a:t>
                </a:r>
                <a:r>
                  <a:rPr lang="en-US" dirty="0"/>
                  <a:t> </a:t>
                </a:r>
                <a:r>
                  <a:rPr lang="ru-RU" dirty="0"/>
                  <a:t>больших простых числа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Выбрать числа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ru-RU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3993076"/>
                  </p:ext>
                </p:extLst>
              </p:nvPr>
            </p:nvGraphicFramePr>
            <p:xfrm>
              <a:off x="838200" y="4236588"/>
              <a:ext cx="10515600" cy="18125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564542037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83671396"/>
                        </a:ext>
                      </a:extLst>
                    </a:gridCol>
                  </a:tblGrid>
                  <a:tr h="181251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𝑃𝐾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r>
                            <a:rPr lang="en-US" sz="2400" i="1" dirty="0">
                              <a:latin typeface="Cambria Math" panose="02040503050406030204" pitchFamily="18" charset="0"/>
                            </a:rPr>
                            <a:t>.</a:t>
                          </a:r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𝑆𝐾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=?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a:t>;</a:t>
                          </a:r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2400" i="1" dirty="0">
                              <a:latin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+1 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𝑚𝑜𝑑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dirty="0"/>
                            <a:t>.</a:t>
                          </a:r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84987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3993076"/>
                  </p:ext>
                </p:extLst>
              </p:nvPr>
            </p:nvGraphicFramePr>
            <p:xfrm>
              <a:off x="838200" y="4236588"/>
              <a:ext cx="10515600" cy="181251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257800">
                      <a:extLst>
                        <a:ext uri="{9D8B030D-6E8A-4147-A177-3AD203B41FA5}">
                          <a16:colId xmlns:a16="http://schemas.microsoft.com/office/drawing/2014/main" val="1564542037"/>
                        </a:ext>
                      </a:extLst>
                    </a:gridCol>
                    <a:gridCol w="5257800">
                      <a:extLst>
                        <a:ext uri="{9D8B030D-6E8A-4147-A177-3AD203B41FA5}">
                          <a16:colId xmlns:a16="http://schemas.microsoft.com/office/drawing/2014/main" val="83671396"/>
                        </a:ext>
                      </a:extLst>
                    </a:gridCol>
                  </a:tblGrid>
                  <a:tr h="1812519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6" t="-2341" r="-100232" b="-6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116" t="-2341" r="-232" b="-6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384987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143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DSA (</a:t>
            </a:r>
            <a:r>
              <a:rPr lang="ru-RU" dirty="0" smtClean="0"/>
              <a:t>упрощённо)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400" dirty="0"/>
                  <a:t> – циклическая группа </a:t>
                </a:r>
                <a:r>
                  <a:rPr lang="ru-RU" sz="2400" dirty="0" smtClean="0"/>
                  <a:t>порядка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например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400" dirty="0"/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/>
                  <a:t> – </a:t>
                </a:r>
                <a:r>
                  <a:rPr lang="ru-RU" sz="2400" dirty="0"/>
                  <a:t>хэш-функция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←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ru-RU" sz="2400" i="1">
                          <a:latin typeface="Cambria Math" panose="02040503050406030204" pitchFamily="18" charset="0"/>
                        </a:rPr>
                        <m:t>Генарторы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𝑆𝐾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2567"/>
              </a:xfrm>
              <a:blipFill>
                <a:blip r:embed="rId2"/>
                <a:stretch>
                  <a:fillRect l="-174" t="-151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2555580"/>
                  </p:ext>
                </p:extLst>
              </p:nvPr>
            </p:nvGraphicFramePr>
            <p:xfrm>
              <a:off x="838198" y="3814558"/>
              <a:ext cx="10618178" cy="26517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09089">
                      <a:extLst>
                        <a:ext uri="{9D8B030D-6E8A-4147-A177-3AD203B41FA5}">
                          <a16:colId xmlns:a16="http://schemas.microsoft.com/office/drawing/2014/main" val="1884360945"/>
                        </a:ext>
                      </a:extLst>
                    </a:gridCol>
                    <a:gridCol w="5309089">
                      <a:extLst>
                        <a:ext uri="{9D8B030D-6E8A-4147-A177-3AD203B41FA5}">
                          <a16:colId xmlns:a16="http://schemas.microsoft.com/office/drawing/2014/main" val="141711574"/>
                        </a:ext>
                      </a:extLst>
                    </a:gridCol>
                  </a:tblGrid>
                  <a:tr h="2406855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dirty="0" smtClean="0">
                                        <a:latin typeface="Cambria Math" panose="02040503050406030204" pitchFamily="18" charset="0"/>
                                      </a:rPr>
                                      <m:t>𝑺𝑲</m:t>
                                    </m:r>
                                    <m:r>
                                      <a:rPr lang="en-US" sz="2400" dirty="0" smtClean="0">
                                        <a:latin typeface="Cambria Math" panose="02040503050406030204" pitchFamily="18" charset="0"/>
                                      </a:rPr>
                                      <m:t> = </m:t>
                                    </m:r>
                                    <m:r>
                                      <a:rPr lang="en-US" sz="2400" dirty="0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2400" dirty="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dirty="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e>
                                </m:d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←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sup>
                                </m:sSup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1..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smtClean="0">
                                      <a:latin typeface="Cambria Math" panose="02040503050406030204" pitchFamily="18" charset="0"/>
                                    </a:rPr>
                                    <m:t>𝑎𝑟</m:t>
                                  </m:r>
                                </m:e>
                              </m:d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=(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400" dirty="0"/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𝑷𝑲</m:t>
                                </m:r>
                                <m:r>
                                  <a:rPr lang="en-US" sz="2400" dirty="0" smtClean="0"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d>
                                  <m:dPr>
                                    <m:ctrlPr>
                                      <a:rPr lang="en-US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𝒈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  <m: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𝒈</m:t>
                                        </m:r>
                                      </m:e>
                                      <m:sup>
                                        <m:r>
                                          <a:rPr lang="en-US" sz="240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p>
                                    </m:s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𝝈</m:t>
                                    </m:r>
                                  </m:e>
                                </m:d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𝑟𝑤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𝑚𝑜𝑑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en-US" sz="2400" dirty="0" smtClean="0"/>
                        </a:p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=?</m:t>
                                </m:r>
                                <m:r>
                                  <a:rPr lang="en-US" sz="240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ru-RU" sz="2400" dirty="0"/>
                        </a:p>
                        <a:p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34155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2555580"/>
                  </p:ext>
                </p:extLst>
              </p:nvPr>
            </p:nvGraphicFramePr>
            <p:xfrm>
              <a:off x="838198" y="3814558"/>
              <a:ext cx="10618178" cy="266001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309089">
                      <a:extLst>
                        <a:ext uri="{9D8B030D-6E8A-4147-A177-3AD203B41FA5}">
                          <a16:colId xmlns:a16="http://schemas.microsoft.com/office/drawing/2014/main" val="1884360945"/>
                        </a:ext>
                      </a:extLst>
                    </a:gridCol>
                    <a:gridCol w="5309089">
                      <a:extLst>
                        <a:ext uri="{9D8B030D-6E8A-4147-A177-3AD203B41FA5}">
                          <a16:colId xmlns:a16="http://schemas.microsoft.com/office/drawing/2014/main" val="141711574"/>
                        </a:ext>
                      </a:extLst>
                    </a:gridCol>
                  </a:tblGrid>
                  <a:tr h="266001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15" t="-228" r="-100115" b="-4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3"/>
                          <a:stretch>
                            <a:fillRect l="-100230" t="-228" r="-230" b="-4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34155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719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en-US" dirty="0" smtClean="0"/>
              <a:t>RSA </a:t>
            </a:r>
            <a:r>
              <a:rPr lang="ru-RU" dirty="0" smtClean="0"/>
              <a:t>и Эль-</a:t>
            </a:r>
            <a:r>
              <a:rPr lang="ru-RU" dirty="0" err="1" smtClean="0"/>
              <a:t>Гамаля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Стойкость Эль-</a:t>
            </a:r>
            <a:r>
              <a:rPr lang="ru-RU" dirty="0" err="1" smtClean="0"/>
              <a:t>Гамаля</a:t>
            </a:r>
            <a:r>
              <a:rPr lang="ru-RU" dirty="0" smtClean="0"/>
              <a:t> сводится к стойкости одного из предположений о стойкости </a:t>
            </a:r>
            <a:r>
              <a:rPr lang="ru-RU" dirty="0" err="1" smtClean="0"/>
              <a:t>Диффи-Хеллмана</a:t>
            </a:r>
            <a:r>
              <a:rPr lang="ru-RU" dirty="0" smtClean="0"/>
              <a:t> (</a:t>
            </a:r>
            <a:r>
              <a:rPr lang="en-US" dirty="0" smtClean="0"/>
              <a:t>Hash-DH</a:t>
            </a:r>
            <a:r>
              <a:rPr lang="ru-RU" dirty="0" smtClean="0"/>
              <a:t>), которая может быть сведена к задаче нахождения дискретного логарифма.</a:t>
            </a:r>
          </a:p>
          <a:p>
            <a:endParaRPr lang="ru-RU" dirty="0"/>
          </a:p>
          <a:p>
            <a:r>
              <a:rPr lang="ru-RU" dirty="0" smtClean="0"/>
              <a:t>Стойкость </a:t>
            </a:r>
            <a:r>
              <a:rPr lang="en-US" dirty="0" smtClean="0"/>
              <a:t>RSA </a:t>
            </a:r>
            <a:r>
              <a:rPr lang="ru-RU" dirty="0" smtClean="0"/>
              <a:t>сводится к сложности задачи нахождения дискретного логарифма, которая сводится к задаче факторизации больших целых чисел.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51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Группа точек эллиптических кривых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Минус мультипликативных циклических групп – большой размер параметров, при которых криптосистемы на их основе становятся стойкими.</a:t>
            </a:r>
            <a:r>
              <a:rPr lang="ru-RU" dirty="0"/>
              <a:t> </a:t>
            </a:r>
            <a:r>
              <a:rPr lang="ru-RU" dirty="0" smtClean="0"/>
              <a:t>Как следствие – большой размер ключей, подписей, </a:t>
            </a:r>
            <a:r>
              <a:rPr lang="ru-RU" dirty="0" err="1" smtClean="0"/>
              <a:t>шифртекстов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Если ли группы, элементы в которых имеют меньший размер, но для которых выполняется предположение о сложности нахождения дискретного логарифма и решении задач </a:t>
            </a:r>
            <a:r>
              <a:rPr lang="ru-RU" dirty="0" err="1" smtClean="0"/>
              <a:t>Диффи-Хеллмана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6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4325"/>
            <a:ext cx="10515600" cy="1484422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Предполагается наличие </a:t>
            </a:r>
            <a:r>
              <a:rPr lang="ru-RU" b="1" dirty="0" smtClean="0"/>
              <a:t>общего секретного ключа</a:t>
            </a:r>
          </a:p>
          <a:p>
            <a:r>
              <a:rPr lang="ru-RU" dirty="0" smtClean="0"/>
              <a:t>Пассивный противник не может расшифровать сообщения</a:t>
            </a:r>
          </a:p>
          <a:p>
            <a:r>
              <a:rPr lang="ru-RU" dirty="0" smtClean="0"/>
              <a:t>Активный противник не может вставлять или изменять сообщения в канале</a:t>
            </a:r>
            <a:endParaRPr lang="en-US" dirty="0" smtClean="0"/>
          </a:p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r>
              <a:rPr lang="ru-RU" dirty="0" smtClean="0"/>
              <a:t> обеспечивает целостность открытых текстов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14657" y="5665896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42" y="3598584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346642" y="35223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7" name="Rectangle 5"/>
          <p:cNvSpPr/>
          <p:nvPr/>
        </p:nvSpPr>
        <p:spPr>
          <a:xfrm>
            <a:off x="8585642" y="34461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51442" y="4436784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0696" y="4346093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9"/>
          <p:cNvCxnSpPr/>
          <p:nvPr/>
        </p:nvCxnSpPr>
        <p:spPr>
          <a:xfrm flipH="1">
            <a:off x="2718242" y="3750984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/>
          <p:cNvCxnSpPr/>
          <p:nvPr/>
        </p:nvCxnSpPr>
        <p:spPr>
          <a:xfrm>
            <a:off x="2718242" y="4208184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24"/>
          <p:cNvGrpSpPr/>
          <p:nvPr/>
        </p:nvGrpSpPr>
        <p:grpSpPr>
          <a:xfrm>
            <a:off x="5994842" y="3446184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c</a:t>
              </a:r>
              <a:endParaRPr lang="en-US" sz="2400" i="1" dirty="0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5064676" y="3907849"/>
            <a:ext cx="4126964" cy="2913459"/>
            <a:chOff x="4022834" y="2881015"/>
            <a:chExt cx="4126964" cy="2913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 smtClean="0"/>
                    <a:t>Не может создать</a:t>
                  </a:r>
                  <a:r>
                    <a:rPr lang="en-US" sz="2400" dirty="0" smtClean="0"/>
                    <a:t> </a:t>
                  </a:r>
                  <a:r>
                    <a:rPr lang="ru-RU" sz="2400" dirty="0" smtClean="0"/>
                    <a:t>корректный</a:t>
                  </a:r>
                  <a:r>
                    <a:rPr lang="en-US" sz="2400" dirty="0" smtClean="0"/>
                    <a:t/>
                  </a:r>
                  <a:br>
                    <a:rPr lang="en-US" sz="2400" dirty="0" smtClean="0"/>
                  </a:br>
                  <a:r>
                    <a:rPr lang="en-US" sz="2400" i="1" dirty="0" smtClean="0"/>
                    <a:t>c</a:t>
                  </a:r>
                  <a:r>
                    <a:rPr lang="en-US" sz="2400" dirty="0" smtClean="0"/>
                    <a:t> ∉ { </a:t>
                  </a:r>
                  <a:r>
                    <a:rPr lang="en-US" sz="2400" i="1" dirty="0" smtClean="0"/>
                    <a:t>c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…, </a:t>
                  </a:r>
                  <a:r>
                    <a:rPr lang="en-US" sz="2400" i="1" dirty="0" err="1" smtClean="0"/>
                    <a:t>c</a:t>
                  </a:r>
                  <a:r>
                    <a:rPr lang="en-US" sz="2400" i="1" baseline="-25000" dirty="0" err="1" smtClean="0"/>
                    <a:t>q</a:t>
                  </a:r>
                  <a:r>
                    <a:rPr lang="en-US" sz="2400" dirty="0" smtClean="0"/>
                    <a:t>}</a:t>
                  </a:r>
                </a:p>
                <a:p>
                  <a:pPr algn="ctr"/>
                  <a:r>
                    <a:rPr lang="ru-RU" sz="2400" dirty="0" smtClean="0"/>
                    <a:t>Не может различить</a:t>
                  </a:r>
                </a:p>
                <a:p>
                  <a:pPr algn="ctr"/>
                  <a:r>
                    <a:rPr lang="ru-RU" sz="2400" dirty="0" smtClean="0"/>
                    <a:t> </a:t>
                  </a:r>
                  <a:r>
                    <a:rPr lang="ru-RU" sz="2400" dirty="0" err="1" smtClean="0"/>
                    <a:t>зашифрования</a:t>
                  </a:r>
                  <a:r>
                    <a:rPr lang="ru-RU" sz="2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 smtClean="0"/>
                </a:p>
                <a:p>
                  <a:pPr algn="ctr"/>
                  <a:r>
                    <a:rPr lang="ru-RU" sz="2400" dirty="0" smtClean="0"/>
                    <a:t>Не может расшифровать</a:t>
                  </a:r>
                  <a:endParaRPr lang="en-US" sz="2400" dirty="0" smtClean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16" t="-2111" r="-192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4" y="3152827"/>
              <a:ext cx="605135" cy="61511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0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Группа точек эллиптических кривых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sz="2400" dirty="0" smtClean="0"/>
                  <a:t>Группа точек эллиптической кривой – группа точек, образованная целочисленными точками на некоторой эллиптической кривой с введённой операцией умножения точки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sz="2400" dirty="0" smtClean="0"/>
                  <a:t> на число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2400" dirty="0" smtClean="0"/>
                  <a:t>, определяемой как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𝑛𝐺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+…+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groupChr>
                      </m:e>
                      <m:li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83" y="3476625"/>
            <a:ext cx="3371850" cy="338137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616" y="3476624"/>
            <a:ext cx="3737968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06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Группа точек эллиптических кривых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20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dirty="0" smtClean="0"/>
              <a:t>Можем ввести аналоги протоколов </a:t>
            </a:r>
            <a:r>
              <a:rPr lang="ru-RU" sz="2400" dirty="0" err="1" smtClean="0"/>
              <a:t>Дифии-Хеллмана</a:t>
            </a:r>
            <a:r>
              <a:rPr lang="ru-RU" sz="2400" dirty="0" smtClean="0"/>
              <a:t> и </a:t>
            </a:r>
            <a:r>
              <a:rPr lang="en-US" sz="2400" dirty="0" smtClean="0"/>
              <a:t>DSA</a:t>
            </a:r>
            <a:r>
              <a:rPr lang="ru-RU" sz="2400" dirty="0" smtClean="0"/>
              <a:t>, путём замены групп и замены операций возведения в степень на операцию умножения точки на число.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 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ru-RU" sz="2400" dirty="0" smtClean="0"/>
              <a:t>Для фиксированных кривых в группе точек задачи нахождения дискретного логарифма и задачи </a:t>
            </a:r>
            <a:r>
              <a:rPr lang="ru-RU" sz="2400" dirty="0" err="1" smtClean="0"/>
              <a:t>Диффи-Хеллмана</a:t>
            </a:r>
            <a:r>
              <a:rPr lang="ru-RU" sz="2400" dirty="0" smtClean="0"/>
              <a:t> трудные.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978" y="2674725"/>
            <a:ext cx="3936200" cy="262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48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59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Согласование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Генерация одной из сторон и передача другой (обмен ключей)</a:t>
            </a:r>
          </a:p>
          <a:p>
            <a:endParaRPr lang="ru-RU" dirty="0"/>
          </a:p>
          <a:p>
            <a:r>
              <a:rPr lang="ru-RU" dirty="0" smtClean="0"/>
              <a:t>Генерация доверенной третьей стороной</a:t>
            </a:r>
          </a:p>
          <a:p>
            <a:endParaRPr lang="ru-RU" dirty="0"/>
          </a:p>
          <a:p>
            <a:r>
              <a:rPr lang="ru-RU" dirty="0" smtClean="0"/>
              <a:t>Выработка ключа из общего ключевого материала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Необходимо обеспечение целостности и секретности согласованных ключей.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72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Согласование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Все описанные способы согласования ключей можно реализовать средствами симметричной криптографии, но при условии наличия общего симметричного ключа. Т.е. для получения общего секретного ключа необходим уже существующий общий секретный ключ.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Хотелось бы иметь возможность согласования ключей, без необходимости иметь общий секретный ключ со всеми участниками.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78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Асимметричная криптография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Использование двух различный ключей – открытого ключа </a:t>
            </a:r>
            <a:r>
              <a:rPr lang="en-US" dirty="0" smtClean="0"/>
              <a:t>PK (public key)</a:t>
            </a:r>
            <a:r>
              <a:rPr lang="ru-RU" dirty="0" smtClean="0"/>
              <a:t> и закрытого ключа </a:t>
            </a:r>
            <a:r>
              <a:rPr lang="en-US" dirty="0" smtClean="0"/>
              <a:t>SK (secret key</a:t>
            </a:r>
            <a:r>
              <a:rPr lang="ru-RU" dirty="0" smtClean="0"/>
              <a:t>)</a:t>
            </a:r>
          </a:p>
          <a:p>
            <a:r>
              <a:rPr lang="ru-RU" dirty="0" smtClean="0"/>
              <a:t>Предполагается секретность только закрытого ключа, открытый ключ общеизвестен</a:t>
            </a:r>
          </a:p>
          <a:p>
            <a:r>
              <a:rPr lang="ru-RU" dirty="0" smtClean="0"/>
              <a:t>Открытый ключ используется для шифрования и проверки подписи, закрытый для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и подписания</a:t>
            </a:r>
          </a:p>
          <a:p>
            <a:r>
              <a:rPr lang="ru-RU" dirty="0" smtClean="0"/>
              <a:t>Операции шифрования и </a:t>
            </a:r>
            <a:r>
              <a:rPr lang="ru-RU" dirty="0" err="1" smtClean="0"/>
              <a:t>расшифрования</a:t>
            </a:r>
            <a:r>
              <a:rPr lang="ru-RU" dirty="0" smtClean="0"/>
              <a:t>, подписи и проверки различны (т.е. преобразования асимметричны)</a:t>
            </a:r>
          </a:p>
          <a:p>
            <a:r>
              <a:rPr lang="ru-RU" dirty="0" smtClean="0"/>
              <a:t>В общем случае намного медленнее симметричных криптосистем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56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обмена ключей </a:t>
            </a:r>
            <a:r>
              <a:rPr lang="en-US" dirty="0" err="1" smtClean="0"/>
              <a:t>Diffie</a:t>
            </a:r>
            <a:r>
              <a:rPr lang="en-US" dirty="0" smtClean="0"/>
              <a:t>-Hellman’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имеется незащищенный открытый канал связи при условии пассивного противника.</a:t>
            </a:r>
          </a:p>
          <a:p>
            <a:pPr marL="0" indent="0">
              <a:buNone/>
            </a:pPr>
            <a:r>
              <a:rPr lang="ru-RU" dirty="0" smtClean="0"/>
              <a:t>Хотим получить возможность согласования общего ключа для Алисы и Боба.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 dirty="0"/>
          </a:p>
        </p:txBody>
      </p:sp>
      <p:sp>
        <p:nvSpPr>
          <p:cNvPr id="5" name="Rectangle 7"/>
          <p:cNvSpPr/>
          <p:nvPr/>
        </p:nvSpPr>
        <p:spPr>
          <a:xfrm>
            <a:off x="8610600" y="4068296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6" name="Rectangle 8"/>
          <p:cNvSpPr/>
          <p:nvPr/>
        </p:nvSpPr>
        <p:spPr>
          <a:xfrm>
            <a:off x="1676400" y="4068296"/>
            <a:ext cx="1066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cxnSp>
        <p:nvCxnSpPr>
          <p:cNvPr id="7" name="Straight Arrow Connector 10"/>
          <p:cNvCxnSpPr/>
          <p:nvPr/>
        </p:nvCxnSpPr>
        <p:spPr>
          <a:xfrm flipH="1">
            <a:off x="3124200" y="4423896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2"/>
          <p:cNvCxnSpPr/>
          <p:nvPr/>
        </p:nvCxnSpPr>
        <p:spPr>
          <a:xfrm>
            <a:off x="3124200" y="4144496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3"/>
          <p:cNvCxnSpPr/>
          <p:nvPr/>
        </p:nvCxnSpPr>
        <p:spPr>
          <a:xfrm>
            <a:off x="3124200" y="4703296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14"/>
          <p:cNvCxnSpPr/>
          <p:nvPr/>
        </p:nvCxnSpPr>
        <p:spPr>
          <a:xfrm flipH="1">
            <a:off x="3124200" y="4982696"/>
            <a:ext cx="5181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950161" y="5286046"/>
            <a:ext cx="372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Пассивное прослушивание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2"/>
              <p14:cNvContentPartPr/>
              <p14:nvPr/>
            </p14:nvContentPartPr>
            <p14:xfrm>
              <a:off x="5572560" y="5097411"/>
              <a:ext cx="415080" cy="465120"/>
            </p14:xfrm>
          </p:contentPart>
        </mc:Choice>
        <mc:Fallback xmlns="">
          <p:pic>
            <p:nvPicPr>
              <p:cNvPr id="12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8880" y="5083731"/>
                <a:ext cx="439920" cy="49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191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Кратко о мультипликативной группе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простое число. Пусть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циклическая мультипликативная группа по модулю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=1, 1</m:t>
                    </m:r>
                  </m:oMath>
                </a14:m>
                <a:r>
                  <a:rPr lang="ru-RU" dirty="0" smtClean="0"/>
                  <a:t> – единичный элемент в группе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ru-RU" dirty="0" smtClean="0"/>
              </a:p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генератор,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 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Пример.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={3, 2, 6, 4, 5, 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4260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Протокол обмена ключей </a:t>
            </a:r>
            <a:r>
              <a:rPr lang="en-US" dirty="0" err="1" smtClean="0"/>
              <a:t>Diffie</a:t>
            </a:r>
            <a:r>
              <a:rPr lang="en-US" dirty="0" smtClean="0"/>
              <a:t>-Hellman’</a:t>
            </a:r>
            <a:r>
              <a:rPr lang="ru-RU" dirty="0" smtClean="0"/>
              <a:t>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большое простое число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простое.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ru-RU" dirty="0" smtClean="0"/>
                  <a:t> – генератор в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dirty="0" smtClean="0"/>
                  <a:t>для формирования итогового симметричного ключа используют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 от итогового значения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ru-RU" dirty="0" smtClean="0"/>
                  <a:t>, или другие техники выработки ключа из ключевого материала.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2"/>
                <a:stretch>
                  <a:fillRect l="-1043" t="-969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784838" y="2712827"/>
            <a:ext cx="80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Alice</a:t>
            </a:r>
            <a:endParaRPr lang="en-US" sz="24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8947638" y="2712827"/>
            <a:ext cx="687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Bob</a:t>
            </a:r>
            <a:endParaRPr lang="en-US" sz="2400" b="1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1748454" y="3170027"/>
            <a:ext cx="326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a</a:t>
            </a:r>
            <a:r>
              <a:rPr lang="en-US" sz="2000" dirty="0" smtClean="0"/>
              <a:t> in {1,…,p-1}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6966438" y="3170027"/>
            <a:ext cx="3278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dirty="0" smtClean="0"/>
              <a:t>hoose random </a:t>
            </a:r>
            <a:r>
              <a:rPr lang="en-US" sz="2400" b="1" dirty="0" smtClean="0"/>
              <a:t>b</a:t>
            </a:r>
            <a:r>
              <a:rPr lang="en-US" sz="2000" dirty="0" smtClean="0"/>
              <a:t> in {1,…,p-1}</a:t>
            </a:r>
            <a:endParaRPr lang="en-US" sz="2000" dirty="0"/>
          </a:p>
        </p:txBody>
      </p:sp>
      <p:cxnSp>
        <p:nvCxnSpPr>
          <p:cNvPr id="17" name="Straight Arrow Connector 8"/>
          <p:cNvCxnSpPr/>
          <p:nvPr/>
        </p:nvCxnSpPr>
        <p:spPr>
          <a:xfrm flipH="1">
            <a:off x="2165838" y="4617827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/>
          <p:cNvCxnSpPr/>
          <p:nvPr/>
        </p:nvCxnSpPr>
        <p:spPr>
          <a:xfrm>
            <a:off x="2165838" y="4084427"/>
            <a:ext cx="6934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94970" y="4998827"/>
            <a:ext cx="2138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k</a:t>
            </a:r>
            <a:r>
              <a:rPr lang="en-US" sz="2400" b="1" baseline="-25000" dirty="0" err="1" smtClean="0"/>
              <a:t>AB</a:t>
            </a:r>
            <a:r>
              <a:rPr lang="en-US" sz="2400" b="1" dirty="0" smtClean="0"/>
              <a:t> = g</a:t>
            </a:r>
            <a:r>
              <a:rPr lang="en-US" sz="2800" b="1" baseline="30000" dirty="0" smtClean="0"/>
              <a:t>ab</a:t>
            </a:r>
            <a:r>
              <a:rPr lang="en-US" sz="2400" b="1" dirty="0" smtClean="0"/>
              <a:t>  </a:t>
            </a:r>
            <a:r>
              <a:rPr lang="en-US" dirty="0" smtClean="0"/>
              <a:t>(mod p)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7042638" y="4934277"/>
            <a:ext cx="31777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=      </a:t>
            </a:r>
            <a:r>
              <a:rPr lang="en-US" sz="2800" dirty="0" smtClean="0"/>
              <a:t>(</a:t>
            </a:r>
            <a:r>
              <a:rPr lang="en-US" sz="2400" dirty="0" err="1" smtClean="0"/>
              <a:t>g</a:t>
            </a:r>
            <a:r>
              <a:rPr lang="en-US" sz="2800" baseline="30000" dirty="0" err="1" smtClean="0"/>
              <a:t>a</a:t>
            </a:r>
            <a:r>
              <a:rPr lang="en-US" sz="2800" dirty="0" smtClean="0"/>
              <a:t>)</a:t>
            </a:r>
            <a:r>
              <a:rPr lang="en-US" sz="2800" baseline="50000" dirty="0" smtClean="0"/>
              <a:t>b</a:t>
            </a:r>
            <a:r>
              <a:rPr lang="en-US" sz="2800" dirty="0" smtClean="0"/>
              <a:t>     </a:t>
            </a:r>
            <a:r>
              <a:rPr lang="en-US" sz="2400" dirty="0" smtClean="0"/>
              <a:t>=</a:t>
            </a:r>
            <a:r>
              <a:rPr lang="en-US" sz="2800" dirty="0" smtClean="0"/>
              <a:t>  </a:t>
            </a:r>
            <a:r>
              <a:rPr lang="en-US" sz="2400" b="1" dirty="0" err="1" smtClean="0"/>
              <a:t>A</a:t>
            </a:r>
            <a:r>
              <a:rPr lang="en-US" sz="2800" b="1" baseline="30000" dirty="0" err="1" smtClean="0"/>
              <a:t>b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 </a:t>
            </a:r>
            <a:r>
              <a:rPr lang="en-US" sz="1600" dirty="0" smtClean="0"/>
              <a:t>(mod p)</a:t>
            </a:r>
            <a:endParaRPr lang="en-US" sz="1600" baseline="30000" dirty="0"/>
          </a:p>
        </p:txBody>
      </p:sp>
      <p:sp>
        <p:nvSpPr>
          <p:cNvPr id="21" name="TextBox 20"/>
          <p:cNvSpPr txBox="1"/>
          <p:nvPr/>
        </p:nvSpPr>
        <p:spPr>
          <a:xfrm>
            <a:off x="1556238" y="4945927"/>
            <a:ext cx="28621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  </a:t>
            </a:r>
            <a:r>
              <a:rPr lang="en-US" sz="2400" b="1" dirty="0" smtClean="0"/>
              <a:t>B</a:t>
            </a:r>
            <a:r>
              <a:rPr lang="en-US" sz="2800" b="1" baseline="30000" dirty="0" smtClean="0"/>
              <a:t>a</a:t>
            </a:r>
            <a:r>
              <a:rPr lang="en-US" sz="2800" baseline="30000" dirty="0" smtClean="0"/>
              <a:t>  </a:t>
            </a:r>
            <a:r>
              <a:rPr lang="en-US" sz="1600" dirty="0" smtClean="0"/>
              <a:t>(mod p)   </a:t>
            </a:r>
            <a:r>
              <a:rPr lang="en-US" sz="2400" dirty="0" smtClean="0"/>
              <a:t>=    </a:t>
            </a:r>
            <a:r>
              <a:rPr lang="en-US" sz="2800" dirty="0" smtClean="0"/>
              <a:t>(</a:t>
            </a:r>
            <a:r>
              <a:rPr lang="en-US" sz="2400" dirty="0" err="1" smtClean="0"/>
              <a:t>g</a:t>
            </a:r>
            <a:r>
              <a:rPr lang="en-US" sz="2800" baseline="30000" dirty="0" err="1"/>
              <a:t>b</a:t>
            </a:r>
            <a:r>
              <a:rPr lang="en-US" sz="2800" dirty="0" smtClean="0"/>
              <a:t>)</a:t>
            </a:r>
            <a:r>
              <a:rPr lang="en-US" sz="2800" baseline="50000" dirty="0" smtClean="0"/>
              <a:t>a</a:t>
            </a:r>
            <a:r>
              <a:rPr lang="en-US" sz="2800" dirty="0" smtClean="0"/>
              <a:t>  </a:t>
            </a:r>
            <a:r>
              <a:rPr lang="en-US" sz="2400" dirty="0" smtClean="0"/>
              <a:t>=</a:t>
            </a:r>
            <a:endParaRPr lang="en-US" sz="2400" baseline="30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Ink 7"/>
              <p14:cNvContentPartPr/>
              <p14:nvPr/>
            </p14:nvContentPartPr>
            <p14:xfrm>
              <a:off x="4068207" y="3601319"/>
              <a:ext cx="2786760" cy="1023120"/>
            </p14:xfrm>
          </p:contentPart>
        </mc:Choice>
        <mc:Fallback xmlns="">
          <p:pic>
            <p:nvPicPr>
              <p:cNvPr id="22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57047" y="3590519"/>
                <a:ext cx="2811240" cy="104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2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Противник видит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Противник хочет вычислить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</m:oMath>
                </a14:m>
                <a:r>
                  <a:rPr lang="ru-RU" dirty="0" smtClean="0"/>
                  <a:t>. Насколько сложно вычисление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𝐷𝐻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8244" y="4001294"/>
            <a:ext cx="80200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3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4388</TotalTime>
  <Words>757</Words>
  <Application>Microsoft Office PowerPoint</Application>
  <PresentationFormat>Широкоэкранный</PresentationFormat>
  <Paragraphs>222</Paragraphs>
  <Slides>22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Symbol</vt:lpstr>
      <vt:lpstr>Тема Office</vt:lpstr>
      <vt:lpstr>  Асимметричная криптография</vt:lpstr>
      <vt:lpstr>Аутентифицированное шифрование</vt:lpstr>
      <vt:lpstr>Согласование ключей</vt:lpstr>
      <vt:lpstr>Согласование ключей</vt:lpstr>
      <vt:lpstr>Асимметричная криптография</vt:lpstr>
      <vt:lpstr>Протокол обмена ключей Diffie-Hellman’а</vt:lpstr>
      <vt:lpstr>Кратко о мультипликативной группе</vt:lpstr>
      <vt:lpstr>Протокол обмена ключей Diffie-Hellman’а</vt:lpstr>
      <vt:lpstr>Стойкость</vt:lpstr>
      <vt:lpstr>Отсутствие стойкости против активных противников</vt:lpstr>
      <vt:lpstr>Асимметричное шифрование (шифрование с открытым ключом)</vt:lpstr>
      <vt:lpstr>RSA (упрощённо)</vt:lpstr>
      <vt:lpstr>PKCS1 v2.0:   OAEP</vt:lpstr>
      <vt:lpstr>Криптосистема Эль-Гамаля (упрощённо)</vt:lpstr>
      <vt:lpstr>Электронные подписи</vt:lpstr>
      <vt:lpstr>Подпись на основе RSA (упрощённо)</vt:lpstr>
      <vt:lpstr>DSA (упрощённо)</vt:lpstr>
      <vt:lpstr>Стойкость RSA и Эль-Гамаля</vt:lpstr>
      <vt:lpstr>Группа точек эллиптических кривых</vt:lpstr>
      <vt:lpstr>Группа точек эллиптических кривых</vt:lpstr>
      <vt:lpstr>Группа точек эллиптических кривых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1548</cp:revision>
  <dcterms:created xsi:type="dcterms:W3CDTF">2018-08-24T12:25:18Z</dcterms:created>
  <dcterms:modified xsi:type="dcterms:W3CDTF">2022-04-28T16:08:38Z</dcterms:modified>
</cp:coreProperties>
</file>