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297" r:id="rId3"/>
    <p:sldId id="340" r:id="rId4"/>
    <p:sldId id="331" r:id="rId5"/>
    <p:sldId id="334" r:id="rId6"/>
    <p:sldId id="332" r:id="rId7"/>
    <p:sldId id="333" r:id="rId8"/>
    <p:sldId id="342" r:id="rId9"/>
    <p:sldId id="336" r:id="rId10"/>
    <p:sldId id="341" r:id="rId11"/>
    <p:sldId id="338" r:id="rId12"/>
    <p:sldId id="337" r:id="rId13"/>
    <p:sldId id="343" r:id="rId14"/>
    <p:sldId id="339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4" r:id="rId31"/>
    <p:sldId id="373" r:id="rId32"/>
    <p:sldId id="358" r:id="rId33"/>
    <p:sldId id="360" r:id="rId34"/>
    <p:sldId id="361" r:id="rId35"/>
    <p:sldId id="362" r:id="rId36"/>
    <p:sldId id="363" r:id="rId37"/>
    <p:sldId id="365" r:id="rId38"/>
    <p:sldId id="371" r:id="rId39"/>
    <p:sldId id="366" r:id="rId40"/>
    <p:sldId id="370" r:id="rId41"/>
    <p:sldId id="367" r:id="rId42"/>
    <p:sldId id="368" r:id="rId43"/>
    <p:sldId id="369" r:id="rId44"/>
    <p:sldId id="372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297"/>
            <p14:sldId id="340"/>
            <p14:sldId id="331"/>
            <p14:sldId id="334"/>
            <p14:sldId id="332"/>
            <p14:sldId id="333"/>
            <p14:sldId id="342"/>
            <p14:sldId id="336"/>
            <p14:sldId id="341"/>
            <p14:sldId id="338"/>
            <p14:sldId id="337"/>
            <p14:sldId id="343"/>
            <p14:sldId id="339"/>
          </p14:sldIdLst>
        </p14:section>
        <p14:section name="Свойтва стойкости блочных шифров" id="{2C77A2BA-BD35-45BF-901F-8D54177E878C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Реальные конструкции поточных шифров" id="{C4CD0A65-B822-46E5-B632-31A9388536BE}">
          <p14:sldIdLst>
            <p14:sldId id="353"/>
            <p14:sldId id="354"/>
            <p14:sldId id="355"/>
            <p14:sldId id="356"/>
            <p14:sldId id="357"/>
            <p14:sldId id="359"/>
            <p14:sldId id="364"/>
            <p14:sldId id="373"/>
            <p14:sldId id="358"/>
          </p14:sldIdLst>
        </p14:section>
        <p14:section name="Построение блочных шифров" id="{59469AD1-2B57-4335-8612-62B992E44F08}">
          <p14:sldIdLst>
            <p14:sldId id="360"/>
            <p14:sldId id="361"/>
            <p14:sldId id="362"/>
            <p14:sldId id="363"/>
            <p14:sldId id="365"/>
          </p14:sldIdLst>
        </p14:section>
        <p14:section name="Прочие режимы шифрования" id="{E90C6DAE-2EE3-45D4-B396-A281E5A769EC}">
          <p14:sldIdLst>
            <p14:sldId id="371"/>
            <p14:sldId id="366"/>
            <p14:sldId id="370"/>
            <p14:sldId id="367"/>
            <p14:sldId id="368"/>
            <p14:sldId id="369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32.png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8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240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9" Type="http://schemas.openxmlformats.org/officeDocument/2006/relationships/image" Target="../media/image49.png"/><Relationship Id="rId1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2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3" Type="http://schemas.openxmlformats.org/officeDocument/2006/relationships/image" Target="../media/image270.png"/><Relationship Id="rId12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29.png"/><Relationship Id="rId15" Type="http://schemas.openxmlformats.org/officeDocument/2006/relationships/image" Target="../media/image520.png"/><Relationship Id="rId10" Type="http://schemas.openxmlformats.org/officeDocument/2006/relationships/image" Target="../media/image8.png"/><Relationship Id="rId4" Type="http://schemas.openxmlformats.org/officeDocument/2006/relationships/image" Target="../media/image51.pn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06521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Блочные шифры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</a:t>
            </a:r>
            <a:r>
              <a:rPr lang="en-US" dirty="0"/>
              <a:t>5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B7E4BA-410A-4BB0-9467-CF329E8B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584" y="2475357"/>
            <a:ext cx="152400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07301C-C8CD-4B86-9C74-7317EB3AC0BA}"/>
              </a:ext>
            </a:extLst>
          </p:cNvPr>
          <p:cNvSpPr txBox="1"/>
          <p:nvPr/>
        </p:nvSpPr>
        <p:spPr>
          <a:xfrm>
            <a:off x="9800844" y="3980307"/>
            <a:ext cx="1935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Плейлист в ожидании пары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стойкая </a:t>
                </a:r>
                <a:r>
                  <a:rPr lang="en-US" dirty="0"/>
                  <a:t>PRF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Является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/>
                  <a:t>ли стойкой </a:t>
                </a:r>
                <a:r>
                  <a:rPr lang="en-US" dirty="0"/>
                  <a:t>PRF?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Нет, не является.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передаёт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 возвращает 0, если</a:t>
                </a:r>
                <a:r>
                  <a:rPr lang="en-US" dirty="0"/>
                  <a:t> </a:t>
                </a:r>
                <a:r>
                  <a:rPr lang="ru-RU" dirty="0"/>
                  <a:t>ответ претендента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/>
                  <a:t>, иначе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597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стойкость</a:t>
            </a:r>
            <a:r>
              <a:rPr lang="en-US" dirty="0"/>
              <a:t> 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Строится аналогично игре на </a:t>
                </a:r>
                <a:r>
                  <a:rPr lang="en-US" dirty="0"/>
                  <a:t>PRF</a:t>
                </a:r>
                <a:r>
                  <a:rPr lang="ru-RU" dirty="0"/>
                  <a:t>, но для подстановок.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=1</a:t>
                </a:r>
                <a:r>
                  <a:rPr lang="ru-RU" dirty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псевдослучайной подстановки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Стойкая </a:t>
            </a:r>
            <a:r>
              <a:rPr lang="en-US" dirty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называется стойкой </a:t>
                </a:r>
                <a:r>
                  <a:rPr lang="en-US" dirty="0"/>
                  <a:t>PRP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PRP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стойкость</a:t>
            </a:r>
            <a:r>
              <a:rPr lang="en-US" dirty="0"/>
              <a:t> 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Альтернативное определение</a:t>
                </a:r>
                <a:r>
                  <a:rPr lang="en-US" dirty="0"/>
                  <a:t>:</a:t>
                </a:r>
                <a:r>
                  <a:rPr lang="ru-RU" dirty="0"/>
                  <a:t> рассмотри игру на угадывание бита (см лекцию 1) 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</a:t>
                </a:r>
                <a:r>
                  <a:rPr lang="en-US" dirty="0"/>
                  <a:t> PRP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угадывание бита в игре на стойкость </a:t>
                </a:r>
                <a:r>
                  <a:rPr lang="en-US" dirty="0"/>
                  <a:t>PRP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94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блочный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стойкий блочный шифр,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стойкая псевдослучайная перестановка. </a:t>
                </a:r>
              </a:p>
              <a:p>
                <a:pPr marL="0" indent="0">
                  <a:buNone/>
                </a:pPr>
                <a:r>
                  <a:rPr lang="ru-RU" dirty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противник в игре на стойкость </a:t>
                </a:r>
                <a:r>
                  <a:rPr lang="en-US" dirty="0"/>
                  <a:t>PRP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03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65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0900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шифртексты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95067"/>
              </a:xfrm>
              <a:blipFill>
                <a:blip r:embed="rId2"/>
                <a:stretch>
                  <a:fillRect l="-1043" t="-48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168020"/>
            <a:ext cx="3464929" cy="423863"/>
            <a:chOff x="1776" y="1781"/>
            <a:chExt cx="2400" cy="35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1" y="1781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579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Блочный шифр называется стойким непредсказуемым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𝑃𝑟𝑒𝑑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5" y="6042819"/>
            <a:ext cx="1420816" cy="707231"/>
            <a:chOff x="4560" y="2842"/>
            <a:chExt cx="895" cy="594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887" cy="412"/>
                </a:xfrm>
                <a:prstGeom prst="rect">
                  <a:avLst/>
                </a:prstGeom>
                <a:blipFill>
                  <a:blip r:embed="rId4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82308"/>
            <a:ext cx="3464929" cy="423863"/>
            <a:chOff x="1776" y="1793"/>
            <a:chExt cx="2400" cy="35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68" y="1793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𝑃𝑟𝑒𝑑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5125634" cy="5166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7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Скругленный прямоугольник 37"/>
          <p:cNvSpPr/>
          <p:nvPr/>
        </p:nvSpPr>
        <p:spPr>
          <a:xfrm>
            <a:off x="633421" y="1324301"/>
            <a:ext cx="10542006" cy="881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4.1.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</a:t>
                </a:r>
                <a:r>
                  <a:rPr lang="ru-RU" dirty="0"/>
                  <a:t>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предсказуемый. Тогда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– не пренебрежимо малая. 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следующим образом.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/>
              <a:t>Adv.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3142"/>
            <a:ext cx="5123189" cy="423863"/>
            <a:chOff x="1776" y="1766"/>
            <a:chExt cx="2400" cy="356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02" y="1766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897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угадать результат случайной функции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пренебрежимо малая, для </a:t>
                </a:r>
                <a:r>
                  <a:rPr lang="ru-RU" dirty="0" err="1"/>
                  <a:t>сверх-полиномиального</a:t>
                </a:r>
                <a:r>
                  <a:rPr lang="ru-RU" dirty="0"/>
                  <a:t>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3564" y="136586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78839" y="649287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54640" y="3195814"/>
            <a:ext cx="4782480" cy="306539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algn="ctr"/>
            <a:r>
              <a:rPr lang="en-US" dirty="0"/>
              <a:t>Adv.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97877" y="3373445"/>
                <a:ext cx="1312027" cy="2254825"/>
              </a:xfrm>
              <a:prstGeom prst="rect">
                <a:avLst/>
              </a:prstGeom>
              <a:blipFill>
                <a:blip r:embed="rId3"/>
                <a:stretch>
                  <a:fillRect t="-1075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10565280" y="5475696"/>
            <a:ext cx="1467836" cy="502443"/>
            <a:chOff x="4173" y="2602"/>
            <a:chExt cx="415" cy="422"/>
          </a:xfrm>
        </p:grpSpPr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4173" y="3024"/>
              <a:ext cx="3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81" y="2602"/>
                  <a:ext cx="307" cy="3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250303" y="3105503"/>
            <a:ext cx="9937491" cy="33873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73335" y="3318528"/>
            <a:ext cx="2879002" cy="280922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1256" y="3865908"/>
            <a:ext cx="492078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8283" y="3373445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21"/>
          <p:cNvGrpSpPr>
            <a:grpSpLocks/>
          </p:cNvGrpSpPr>
          <p:nvPr/>
        </p:nvGrpSpPr>
        <p:grpSpPr bwMode="auto">
          <a:xfrm>
            <a:off x="4348560" y="3195814"/>
            <a:ext cx="5154943" cy="400050"/>
            <a:chOff x="1776" y="1816"/>
            <a:chExt cx="2400" cy="336"/>
          </a:xfrm>
        </p:grpSpPr>
        <p:sp>
          <p:nvSpPr>
            <p:cNvPr id="4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76" y="1816"/>
                  <a:ext cx="328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20"/>
          <p:cNvGrpSpPr>
            <a:grpSpLocks/>
          </p:cNvGrpSpPr>
          <p:nvPr/>
        </p:nvGrpSpPr>
        <p:grpSpPr bwMode="auto">
          <a:xfrm>
            <a:off x="4380316" y="3546410"/>
            <a:ext cx="5089584" cy="426245"/>
            <a:chOff x="1776" y="2052"/>
            <a:chExt cx="2352" cy="358"/>
          </a:xfrm>
        </p:grpSpPr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16" y="2052"/>
                  <a:ext cx="959" cy="336"/>
                </a:xfrm>
                <a:prstGeom prst="rect">
                  <a:avLst/>
                </a:prstGeom>
                <a:blipFill>
                  <a:blip r:embed="rId8"/>
                  <a:stretch>
                    <a:fillRect t="-9231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1"/>
          <p:cNvGrpSpPr>
            <a:grpSpLocks/>
          </p:cNvGrpSpPr>
          <p:nvPr/>
        </p:nvGrpSpPr>
        <p:grpSpPr bwMode="auto">
          <a:xfrm>
            <a:off x="4380314" y="4170760"/>
            <a:ext cx="5123189" cy="426244"/>
            <a:chOff x="1776" y="1764"/>
            <a:chExt cx="2400" cy="358"/>
          </a:xfrm>
        </p:grpSpPr>
        <p:sp>
          <p:nvSpPr>
            <p:cNvPr id="4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8" y="1764"/>
                  <a:ext cx="236" cy="356"/>
                </a:xfrm>
                <a:prstGeom prst="rect">
                  <a:avLst/>
                </a:prstGeom>
                <a:blipFill>
                  <a:blip r:embed="rId9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0"/>
          <p:cNvGrpSpPr>
            <a:grpSpLocks/>
          </p:cNvGrpSpPr>
          <p:nvPr/>
        </p:nvGrpSpPr>
        <p:grpSpPr bwMode="auto">
          <a:xfrm>
            <a:off x="4357532" y="4608272"/>
            <a:ext cx="5112367" cy="431008"/>
            <a:chOff x="1776" y="2073"/>
            <a:chExt cx="2352" cy="362"/>
          </a:xfrm>
        </p:grpSpPr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" y="2073"/>
                  <a:ext cx="998" cy="362"/>
                </a:xfrm>
                <a:prstGeom prst="rect">
                  <a:avLst/>
                </a:prstGeom>
                <a:blipFill>
                  <a:blip r:embed="rId10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631" y="3857466"/>
                <a:ext cx="53572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22"/>
          <p:cNvGrpSpPr>
            <a:grpSpLocks/>
          </p:cNvGrpSpPr>
          <p:nvPr/>
        </p:nvGrpSpPr>
        <p:grpSpPr bwMode="auto">
          <a:xfrm>
            <a:off x="7634641" y="5142782"/>
            <a:ext cx="1909767" cy="490537"/>
            <a:chOff x="4497" y="2694"/>
            <a:chExt cx="1203" cy="412"/>
          </a:xfrm>
        </p:grpSpPr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H="1" flipV="1">
              <a:off x="5336" y="2919"/>
              <a:ext cx="364" cy="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97" y="2694"/>
                  <a:ext cx="887" cy="412"/>
                </a:xfrm>
                <a:prstGeom prst="rect">
                  <a:avLst/>
                </a:prstGeom>
                <a:blipFill>
                  <a:blip r:embed="rId12"/>
                  <a:stretch>
                    <a:fillRect l="-433" r="-866" b="-125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21"/>
          <p:cNvGrpSpPr>
            <a:grpSpLocks/>
          </p:cNvGrpSpPr>
          <p:nvPr/>
        </p:nvGrpSpPr>
        <p:grpSpPr bwMode="auto">
          <a:xfrm>
            <a:off x="4346710" y="5028389"/>
            <a:ext cx="3354351" cy="431007"/>
            <a:chOff x="1776" y="1760"/>
            <a:chExt cx="2400" cy="362"/>
          </a:xfrm>
        </p:grpSpPr>
        <p:sp>
          <p:nvSpPr>
            <p:cNvPr id="6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7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3" y="1760"/>
                  <a:ext cx="537" cy="356"/>
                </a:xfrm>
                <a:prstGeom prst="rect">
                  <a:avLst/>
                </a:prstGeom>
                <a:blipFill>
                  <a:blip r:embed="rId13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20"/>
          <p:cNvGrpSpPr>
            <a:grpSpLocks/>
          </p:cNvGrpSpPr>
          <p:nvPr/>
        </p:nvGrpSpPr>
        <p:grpSpPr bwMode="auto">
          <a:xfrm>
            <a:off x="4368923" y="5487922"/>
            <a:ext cx="2250241" cy="439342"/>
            <a:chOff x="1776" y="2041"/>
            <a:chExt cx="2798" cy="369"/>
          </a:xfrm>
        </p:grpSpPr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7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90" y="2041"/>
                  <a:ext cx="2384" cy="362"/>
                </a:xfrm>
                <a:prstGeom prst="rect">
                  <a:avLst/>
                </a:prstGeom>
                <a:blipFill>
                  <a:blip r:embed="rId14"/>
                  <a:stretch>
                    <a:fillRect t="-5634" r="-5079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 Box 13"/>
              <p:cNvSpPr txBox="1">
                <a:spLocks noChangeArrowheads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0443" y="3650139"/>
                <a:ext cx="2991440" cy="1185453"/>
              </a:xfrm>
              <a:prstGeom prst="rect">
                <a:avLst/>
              </a:prstGeom>
              <a:blipFill>
                <a:blip r:embed="rId15"/>
                <a:stretch>
                  <a:fillRect l="-183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′=1,</m:t>
                    </m:r>
                  </m:oMath>
                </a14:m>
                <a:r>
                  <a:rPr lang="en-US" sz="2000" dirty="0"/>
                  <a:t> else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′=0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24" y="5736821"/>
                <a:ext cx="3562770" cy="423770"/>
              </a:xfrm>
              <a:prstGeom prst="rect">
                <a:avLst/>
              </a:prstGeom>
              <a:blipFill>
                <a:blip r:embed="rId16"/>
                <a:stretch>
                  <a:fillRect l="-1709" t="-5714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92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7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4.1.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</a:t>
                </a:r>
                <a:r>
                  <a:rPr lang="ru-RU" dirty="0"/>
                  <a:t>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непредсказуемый.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пренебрежимо малая величина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построили атаку на блочный шифр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противоречие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не предсказуемый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теорема доказана.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07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Блочный шифр </a:t>
                </a:r>
                <a:r>
                  <a:rPr lang="ru-RU" dirty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о</a:t>
                </a:r>
                <a:r>
                  <a:rPr lang="ru-RU" dirty="0" err="1"/>
                  <a:t>пределённый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/>
                  <a:t> - подстановки 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46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игру.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претендент выбирает случайный ключ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 Противник выбирает произвольные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ru-RU" dirty="0"/>
                  <a:t> и получает шифртексты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Задача противника получить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957316"/>
              </a:xfrm>
              <a:blipFill>
                <a:blip r:embed="rId2"/>
                <a:stretch>
                  <a:fillRect l="-1043" t="-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29922"/>
            <a:ext cx="3464929" cy="444104"/>
            <a:chOff x="1776" y="1749"/>
            <a:chExt cx="2400" cy="37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73" y="1749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9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973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Блочный шифр называется стойким к восстановлению ключа блочным шифром,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𝑅𝑒𝑐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,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sz="2800" dirty="0"/>
                  <a:t> – пренебрежимо малая величина.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8882378" y="6042819"/>
            <a:ext cx="515939" cy="678656"/>
            <a:chOff x="4560" y="2842"/>
            <a:chExt cx="325" cy="570"/>
          </a:xfrm>
        </p:grpSpPr>
        <p:sp>
          <p:nvSpPr>
            <p:cNvPr id="8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317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,∗) </m:t>
                      </m:r>
                    </m:oMath>
                  </m:oMathPara>
                </a14:m>
                <a:endParaRPr lang="en-US" b="0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813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4769739" y="5145401"/>
            <a:ext cx="3464929" cy="428626"/>
            <a:chOff x="1776" y="1762"/>
            <a:chExt cx="2400" cy="360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762"/>
                  <a:ext cx="350" cy="356"/>
                </a:xfrm>
                <a:prstGeom prst="rect">
                  <a:avLst/>
                </a:prstGeom>
                <a:blipFill>
                  <a:blip r:embed="rId12"/>
                  <a:stretch>
                    <a:fillRect b="-571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4736135" y="5559097"/>
            <a:ext cx="3464929" cy="431008"/>
            <a:chOff x="1776" y="2051"/>
            <a:chExt cx="2352" cy="362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98" cy="362"/>
                </a:xfrm>
                <a:prstGeom prst="rect">
                  <a:avLst/>
                </a:prstGeom>
                <a:blipFill>
                  <a:blip r:embed="rId13"/>
                  <a:stretch>
                    <a:fillRect t="-7042" b="-1831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𝑅𝑒𝑐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3810723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90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9569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против восстановления ключа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4.2.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блочный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стойкий к восстановлению ключа.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Доказательство аналогично теореме 4.1. Основная идея – если противник может восстановить ключ блочного шифра – то он может получить пару открытый текст – шифртекст, просто используя ключ.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2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5847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Следствия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стойкий блочный шифр, он должен быть стойким к восстановлению ключа.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стойкий к восстановлению ключа,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сверх- полиномиальная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Противник всегда может выиграть игру на восстановлению ключа с преимуществом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, просто угадав ключ. Следовательно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1/|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должна быть пренебрежимо малой,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сверх-полиномиальной</a:t>
                </a:r>
                <a:r>
                  <a:rPr lang="ru-RU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Описанная выше атака на восстановление ключа называется </a:t>
                </a:r>
                <a:r>
                  <a:rPr lang="en-US" dirty="0"/>
                  <a:t>exhaustive-search (</a:t>
                </a:r>
                <a:r>
                  <a:rPr lang="ru-RU" dirty="0"/>
                  <a:t>полный перебор ключа, исчерпывающий поиск ключа, полная апробация). Если противник проверяет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ru-RU" dirty="0"/>
                  <a:t> ключей за время</a:t>
                </a:r>
                <a:r>
                  <a:rPr lang="en-US" dirty="0"/>
                  <a:t>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ограниченное от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то вероятность совершить атаку составляет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Является верхней границей стойкости.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70709"/>
              </a:xfrm>
              <a:blipFill>
                <a:blip r:embed="rId2"/>
                <a:stretch>
                  <a:fillRect l="-1043" t="-2608" b="-19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72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Использование</a:t>
            </a:r>
            <a:r>
              <a:rPr lang="en-US" dirty="0"/>
              <a:t> </a:t>
            </a:r>
            <a:r>
              <a:rPr lang="en-US" dirty="0" err="1"/>
              <a:t>блочных</a:t>
            </a:r>
            <a:r>
              <a:rPr lang="en-US" dirty="0"/>
              <a:t> </a:t>
            </a:r>
            <a:r>
              <a:rPr lang="en-US" dirty="0" err="1"/>
              <a:t>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Можем ли мы использовать блочный шифр для построения семантически стойких шифров для сообщений произвольной длины?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64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98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ECB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255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58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 ECB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4.3.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r>
                  <a:rPr lang="en-US" dirty="0"/>
                  <a:t>ECB</a:t>
                </a:r>
                <a:r>
                  <a:rPr lang="ru-RU" dirty="0"/>
                  <a:t>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ru-RU" dirty="0"/>
                  <a:t> - сообщения, длины не более  чем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попарно различных блоков</a:t>
                </a:r>
                <a:r>
                  <a:rPr lang="ru-RU" dirty="0"/>
                  <a:t>. Тогда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- семантически стойкий. В частности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семантическую стойкость против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блочного шифра,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Без доказательства, основная идея – для псевдослучайной подстановки противник не может отличить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уникальных блоков от случайных блоков, а значит не может отличить 2 различных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39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/>
              <a:t>ECB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Стойкий блочный шифр в режиме </a:t>
            </a:r>
            <a:r>
              <a:rPr lang="en-US" dirty="0"/>
              <a:t>ECB </a:t>
            </a:r>
            <a:r>
              <a:rPr lang="ru-RU" dirty="0"/>
              <a:t>– семантически стойкий для</a:t>
            </a:r>
          </a:p>
          <a:p>
            <a:pPr lvl="1"/>
            <a:r>
              <a:rPr lang="ru-RU" dirty="0"/>
              <a:t>Сообщений, состоящих из уникальных, </a:t>
            </a:r>
            <a:r>
              <a:rPr lang="ru-RU" b="1" dirty="0"/>
              <a:t>попарно различных блоков </a:t>
            </a:r>
            <a:r>
              <a:rPr lang="ru-RU" dirty="0"/>
              <a:t>(например есть открытый текст – случайных ключ), не повторяющихся во время жизни ключа</a:t>
            </a:r>
          </a:p>
          <a:p>
            <a:pPr lvl="1"/>
            <a:r>
              <a:rPr lang="ru-RU" dirty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/>
              <a:t>Что для произвольных сообщений произвольной длины?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50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Зашифрование</a:t>
            </a:r>
            <a:r>
              <a:rPr lang="ru-RU" dirty="0"/>
              <a:t> в режиме </a:t>
            </a:r>
            <a:r>
              <a:rPr lang="en-US" dirty="0"/>
              <a:t>ECB</a:t>
            </a:r>
            <a:r>
              <a:rPr lang="ru-RU" dirty="0"/>
              <a:t> происходит </a:t>
            </a:r>
            <a:r>
              <a:rPr lang="ru-RU" dirty="0" err="1"/>
              <a:t>детерминированно</a:t>
            </a:r>
            <a:r>
              <a:rPr lang="ru-RU" dirty="0"/>
              <a:t> и </a:t>
            </a:r>
            <a:r>
              <a:rPr lang="ru-RU" dirty="0" err="1"/>
              <a:t>поблочно</a:t>
            </a:r>
            <a:r>
              <a:rPr lang="ru-RU" dirty="0"/>
              <a:t>, как следствие одинаковые блоки имеют одинаковый </a:t>
            </a:r>
            <a:r>
              <a:rPr lang="ru-RU" dirty="0" err="1"/>
              <a:t>шифртекст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1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Блочный шифр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>
                <a:latin typeface="Tahoma" pitchFamily="34" charset="0"/>
              </a:rPr>
              <a:t> </a:t>
            </a:r>
            <a:r>
              <a:rPr lang="ru-RU" sz="1800" dirty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 </a:t>
            </a:r>
            <a:r>
              <a:rPr lang="ru-RU" sz="2000" dirty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3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6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67" y="2017590"/>
            <a:ext cx="2524125" cy="29908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707" y="2017590"/>
            <a:ext cx="2524125" cy="29908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137" y="2017590"/>
            <a:ext cx="2524125" cy="2990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14769" y="5228492"/>
            <a:ext cx="4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619261" y="5228492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ECB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9710874" y="52284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CBC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536809"/>
            <a:ext cx="453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https://github.com/pakesson/diy-ecb-penguin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1773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45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4.4.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блочных шифр в режиме </a:t>
                </a:r>
                <a:r>
                  <a:rPr lang="en-US" dirty="0"/>
                  <a:t>ECB </a:t>
                </a:r>
                <a:r>
                  <a:rPr lang="ru-RU" dirty="0"/>
                  <a:t>для произвольных сообщений</a:t>
                </a:r>
                <a:r>
                  <a:rPr lang="en-US" dirty="0"/>
                  <a:t> </a:t>
                </a:r>
                <a:r>
                  <a:rPr lang="ru-RU" dirty="0"/>
                  <a:t>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блоков,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генерирует 2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i="0" dirty="0">
                    <a:latin typeface="+mj-lt"/>
                    <a:ea typeface="Cambria Math" panose="02040503050406030204" pitchFamily="18" charset="0"/>
                  </a:rPr>
                  <a:t>. </a:t>
                </a:r>
                <a:r>
                  <a:rPr lang="ru-RU" b="0" i="0" dirty="0">
                    <a:ea typeface="Cambria Math" panose="02040503050406030204" pitchFamily="18" charset="0"/>
                  </a:rPr>
                  <a:t>От претендента он получает </a:t>
                </a:r>
                <a:r>
                  <a:rPr lang="ru-RU" b="0" i="0" dirty="0" err="1">
                    <a:ea typeface="Cambria Math" panose="02040503050406030204" pitchFamily="18" charset="0"/>
                  </a:rPr>
                  <a:t>шифртекст</a:t>
                </a:r>
                <a:r>
                  <a:rPr lang="ru-RU" b="0" i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).</a:t>
                </a:r>
                <a:r>
                  <a:rPr lang="ru-RU" b="0" i="0" dirty="0">
                    <a:ea typeface="Cambria Math" panose="02040503050406030204" pitchFamily="18" charset="0"/>
                  </a:rPr>
                  <a:t> </a:t>
                </a:r>
                <a:r>
                  <a:rPr lang="en-US" b="0" i="0" dirty="0">
                    <a:ea typeface="Cambria Math" panose="02040503050406030204" pitchFamily="18" charset="0"/>
                  </a:rPr>
                  <a:t> </a:t>
                </a:r>
                <a:r>
                  <a:rPr lang="ru-RU" b="0" i="0" dirty="0">
                    <a:ea typeface="Cambria Math" panose="02040503050406030204" pitchFamily="18" charset="0"/>
                  </a:rPr>
                  <a:t>Тогда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противник возвращает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dirty="0"/>
                  <a:t>, иначе 1.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 противника равно 1, т.к. одинаковые блоки открытого текста переходят в одинаковые блоки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677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Обычно блочные шифры строятся с использованием итеративных конструкций – несколько раз подряд используется некоторая функция (наз. итеративной или раундовой).</a:t>
                </a:r>
              </a:p>
              <a:p>
                <a:r>
                  <a:rPr lang="ru-RU" dirty="0"/>
                  <a:t>В качестве итеративной функции выбирается простой (с точки зрения реализации) блочный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в общем случае может быть не стойкой.</a:t>
                </a:r>
              </a:p>
              <a:p>
                <a:r>
                  <a:rPr lang="ru-RU" dirty="0"/>
                  <a:t>Выбирается простой (с точки зрения реализации) </a:t>
                </a:r>
                <a:r>
                  <a:rPr lang="en-US" dirty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, используемый для расширения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/>
                  <a:t> раундовых ключей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называется функцией выработки раундовых ключей или функцией расширения ключа.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676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r>
                  <a:rPr lang="ru-RU" dirty="0"/>
                  <a:t>Используя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получить раундовые ключи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…)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12" y="3343701"/>
            <a:ext cx="7714201" cy="31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77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</p:spPr>
            <p:txBody>
              <a:bodyPr/>
              <a:lstStyle/>
              <a:p>
                <a:r>
                  <a:rPr lang="ru-RU" dirty="0" err="1"/>
                  <a:t>Расшифрование</a:t>
                </a:r>
                <a:r>
                  <a:rPr lang="ru-RU" dirty="0"/>
                  <a:t> происходит аналогично </a:t>
                </a:r>
                <a:r>
                  <a:rPr lang="ru-RU" dirty="0" err="1"/>
                  <a:t>зашифрованию</a:t>
                </a:r>
                <a:r>
                  <a:rPr lang="ru-RU" dirty="0"/>
                  <a:t>, но с использованием обратной раундовой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и обратным порядком следования ключей.</a:t>
                </a:r>
              </a:p>
              <a:p>
                <a:r>
                  <a:rPr lang="ru-RU" dirty="0"/>
                  <a:t>Иногда также могут использоваться входные и выходные преобразования </a:t>
                </a:r>
                <a:r>
                  <a:rPr lang="en-US" dirty="0"/>
                  <a:t>: </a:t>
                </a:r>
                <a:r>
                  <a:rPr lang="ru-RU" dirty="0"/>
                  <a:t>перед шифрованием используется некоторое входное преобразование над открытым текстов, после процедуры шифрования – некоторое выходное преобразование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2074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key  k</a:t>
            </a: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>
                <a:latin typeface="+mn-lt"/>
              </a:rPr>
              <a:t>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>
                <a:latin typeface="+mn-lt"/>
              </a:rPr>
              <a:t>k</a:t>
            </a:r>
            <a:r>
              <a:rPr lang="en-US" sz="2000" baseline="-25000" dirty="0" err="1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R(k</a:t>
            </a:r>
            <a:r>
              <a:rPr lang="en-US" baseline="-25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>
                <a:latin typeface="+mn-lt"/>
              </a:rPr>
              <a:t>R(</a:t>
            </a:r>
            <a:r>
              <a:rPr lang="en-US" dirty="0" err="1">
                <a:latin typeface="+mn-lt"/>
              </a:rPr>
              <a:t>k</a:t>
            </a:r>
            <a:r>
              <a:rPr lang="en-US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, </a:t>
            </a:r>
            <a:r>
              <a:rPr lang="en-US" dirty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</a:t>
            </a:r>
            <a:endParaRPr lang="en-US" dirty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раундовых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Как строить хорошие раундовые функции? Как определить стойкость раундовой функции? Никто не знает.</a:t>
                </a:r>
              </a:p>
              <a:p>
                <a:r>
                  <a:rPr lang="ru-RU" dirty="0"/>
                  <a:t>Раундовая функция должна быть сильно нелинейной от ключа, т.к. использование линейной функции (или близкой к линейной) даёт линейный блочный шифр. Пример плохой раундовой функции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</a:t>
                </a:r>
                <a:endParaRPr lang="ru-RU" dirty="0"/>
              </a:p>
              <a:p>
                <a:r>
                  <a:rPr lang="ru-RU" dirty="0"/>
                  <a:t>Качество раундовой функции определяется возможностью практических атак на полученный шифр.</a:t>
                </a:r>
              </a:p>
              <a:p>
                <a:r>
                  <a:rPr lang="ru-RU" dirty="0"/>
                  <a:t>Сколько нужно использовать раундов для фиксированной раундовой функции? Никто не знает.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576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Никогда не строить собственных блочных шифров</a:t>
            </a:r>
          </a:p>
          <a:p>
            <a:r>
              <a:rPr lang="ru-RU" dirty="0"/>
              <a:t>Использовать </a:t>
            </a:r>
            <a:r>
              <a:rPr lang="en-US" dirty="0"/>
              <a:t>AES, </a:t>
            </a:r>
            <a:r>
              <a:rPr lang="ru-RU" dirty="0"/>
              <a:t>ГОСТ</a:t>
            </a:r>
            <a:r>
              <a:rPr lang="en-US" dirty="0"/>
              <a:t> </a:t>
            </a:r>
            <a:r>
              <a:rPr lang="ru-RU" dirty="0"/>
              <a:t>Р 34</a:t>
            </a:r>
            <a:r>
              <a:rPr lang="en-US" dirty="0"/>
              <a:t>.12-2015</a:t>
            </a:r>
            <a:r>
              <a:rPr lang="ru-RU" dirty="0"/>
              <a:t> (Магма (</a:t>
            </a:r>
            <a:r>
              <a:rPr lang="en-US" dirty="0"/>
              <a:t>ex </a:t>
            </a:r>
            <a:r>
              <a:rPr lang="ru-RU" dirty="0"/>
              <a:t>ГОСТ 28147-89)</a:t>
            </a:r>
            <a:r>
              <a:rPr lang="en-US" dirty="0"/>
              <a:t>, </a:t>
            </a:r>
            <a:r>
              <a:rPr lang="ru-RU" dirty="0"/>
              <a:t>Кузнечик)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198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для достижения </a:t>
            </a:r>
            <a:r>
              <a:rPr lang="ru-RU" dirty="0" err="1"/>
              <a:t>дзена</a:t>
            </a:r>
            <a:r>
              <a:rPr lang="ru-RU" dirty="0"/>
              <a:t> в режимах шифрования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сколько битов, в каких блоках и каким образов влияет </a:t>
            </a:r>
          </a:p>
          <a:p>
            <a:r>
              <a:rPr lang="ru-RU" dirty="0"/>
              <a:t>Изменение одного бита открытого текста на </a:t>
            </a:r>
            <a:r>
              <a:rPr lang="ru-RU" dirty="0" err="1"/>
              <a:t>шифртекст</a:t>
            </a:r>
            <a:endParaRPr lang="ru-RU" dirty="0"/>
          </a:p>
          <a:p>
            <a:r>
              <a:rPr lang="ru-RU" dirty="0"/>
              <a:t>Изменение одного бита </a:t>
            </a:r>
            <a:r>
              <a:rPr lang="ru-RU" dirty="0" err="1"/>
              <a:t>шифртекста</a:t>
            </a:r>
            <a:r>
              <a:rPr lang="ru-RU" dirty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/>
              <a:t>шифртекста</a:t>
            </a:r>
            <a:r>
              <a:rPr lang="ru-RU" dirty="0"/>
              <a:t>, как?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0483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20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 блочного шифры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блочных шифров требуют более строгое требование, чем семантическая стойкость</a:t>
                </a:r>
                <a:r>
                  <a:rPr lang="en-US" dirty="0"/>
                  <a:t>:</a:t>
                </a:r>
                <a:r>
                  <a:rPr lang="ru-RU" dirty="0"/>
                  <a:t> для случайно выбранного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 перестановка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dirty="0"/>
                  <a:t> должна быть псевдослучайной, т.е. выглядеть вычислительно неотличимой от случайной подстановки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Идея игры – противник эффективный противник имеет доступ к оракулу, который выбирает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либо случайно, либо использует псевдослучайную функцию на случайном ключе. Противник может получить произвольное число образов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на указанных им входах. Задача – различить эксперименты описанной игры.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32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214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4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31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8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28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 </a:t>
            </a:r>
            <a:r>
              <a:rPr lang="ru-RU" dirty="0"/>
              <a:t>и </a:t>
            </a:r>
            <a:r>
              <a:rPr lang="en-US" dirty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ru-RU" dirty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</a:t>
                </a:r>
                <a:r>
                  <a:rPr lang="ru-RU" b="1" dirty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>
                    <a:sym typeface="Symbol" pitchFamily="18" charset="2"/>
                  </a:rPr>
                  <a:t>PRF)</a:t>
                </a:r>
                <a:r>
                  <a:rPr lang="ru-RU" dirty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</a:t>
                </a:r>
                <a:r>
                  <a:rPr lang="ru-RU" dirty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</a:t>
                </a:r>
                <a:r>
                  <a:rPr lang="ru-RU" b="1" dirty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>
                    <a:sym typeface="Symbol" pitchFamily="18" charset="2"/>
                  </a:rPr>
                  <a:t>PRP)</a:t>
                </a:r>
                <a:r>
                  <a:rPr lang="ru-RU" dirty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 – подстановка.</a:t>
                </a: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стойкость</a:t>
            </a:r>
            <a:r>
              <a:rPr lang="en-US" dirty="0"/>
              <a:t> 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событие того,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=1</a:t>
                </a:r>
                <a:r>
                  <a:rPr lang="ru-RU" dirty="0"/>
                  <a:t>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Тогда 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псевдослучайной 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называется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Стойкая </a:t>
            </a:r>
            <a:r>
              <a:rPr lang="en-US" dirty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называется стойкой </a:t>
                </a:r>
                <a:r>
                  <a:rPr lang="en-US" dirty="0"/>
                  <a:t>PRF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02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на стойкость</a:t>
            </a:r>
            <a:r>
              <a:rPr lang="en-US" dirty="0"/>
              <a:t> 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Альтернативное определение</a:t>
                </a:r>
                <a:r>
                  <a:rPr lang="en-US" dirty="0"/>
                  <a:t>:</a:t>
                </a:r>
                <a:r>
                  <a:rPr lang="ru-RU" dirty="0"/>
                  <a:t> рассмотри игру на угадывание бита (см лекцию 1) для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</a:t>
                </a:r>
                <a:r>
                  <a:rPr lang="en-US" dirty="0"/>
                  <a:t> PRF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 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Sup>
                      <m:sSub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угадывание бита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/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(см лекцию 1) </a:t>
                </a:r>
                <a:endParaRPr lang="ru-RU" i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1863" y="1375057"/>
                <a:ext cx="10515600" cy="2500456"/>
              </a:xfrm>
              <a:blipFill>
                <a:blip r:embed="rId2"/>
                <a:stretch>
                  <a:fillRect l="-1043" t="-3902" b="-24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5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Else: </a:t>
                </a:r>
                <a:r>
                  <a:rPr lang="ru-RU" dirty="0"/>
                  <a:t> </a:t>
                </a: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5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6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6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6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6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6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10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Вычислительная неразличимость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– 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ru-RU" dirty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PRF</a:t>
                </a:r>
                <a:r>
                  <a:rPr lang="ru-RU" dirty="0"/>
                  <a:t>, то эффективный Противник не может</a:t>
                </a:r>
                <a:r>
                  <a:rPr lang="en-US" dirty="0"/>
                  <a:t> </a:t>
                </a:r>
                <a:r>
                  <a:rPr lang="ru-RU" dirty="0"/>
                  <a:t>имея доступ к оракулу отличить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Funs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ru-RU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 r="-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Funs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727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3156</Words>
  <Application>Microsoft Office PowerPoint</Application>
  <PresentationFormat>Широкоэкранный</PresentationFormat>
  <Paragraphs>377</Paragraphs>
  <Slides>44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Прикладная Криптография: Симметричные криптосистемы Блочные шифры</vt:lpstr>
      <vt:lpstr>Блочный шифр</vt:lpstr>
      <vt:lpstr>Блочный шифр</vt:lpstr>
      <vt:lpstr>Понятие стойкости блочного шифры</vt:lpstr>
      <vt:lpstr>PRP и PRF</vt:lpstr>
      <vt:lpstr>Игра на стойкость PRF</vt:lpstr>
      <vt:lpstr>Стойкая PRF</vt:lpstr>
      <vt:lpstr>Игра на стойкость PRF</vt:lpstr>
      <vt:lpstr>Вычислительная неразличимость</vt:lpstr>
      <vt:lpstr>Пример</vt:lpstr>
      <vt:lpstr>Игра на стойкость PRP</vt:lpstr>
      <vt:lpstr>Стойкая PRP</vt:lpstr>
      <vt:lpstr>Игра на стойкость PRP</vt:lpstr>
      <vt:lpstr>Стойкий блочный шифр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Непредсказуемость блочных шифров</vt:lpstr>
      <vt:lpstr>Стойкость против восстановления ключа</vt:lpstr>
      <vt:lpstr>Стойкость против восстановления ключа</vt:lpstr>
      <vt:lpstr>Стойкость против восстановления ключа</vt:lpstr>
      <vt:lpstr>Следствия стойкости</vt:lpstr>
      <vt:lpstr>Использование блочных шифров</vt:lpstr>
      <vt:lpstr>ECB</vt:lpstr>
      <vt:lpstr>ECB</vt:lpstr>
      <vt:lpstr>Стойкость  ECB</vt:lpstr>
      <vt:lpstr>Стойкость ECB</vt:lpstr>
      <vt:lpstr>Стойкость ECB</vt:lpstr>
      <vt:lpstr>Стойкость ECB</vt:lpstr>
      <vt:lpstr>Стойкость ECB</vt:lpstr>
      <vt:lpstr>Стойкость ECB</vt:lpstr>
      <vt:lpstr>Построение блочных шифров</vt:lpstr>
      <vt:lpstr>Построение блочных шифров</vt:lpstr>
      <vt:lpstr>Построение блочных шифров</vt:lpstr>
      <vt:lpstr>Построение раундовых функций</vt:lpstr>
      <vt:lpstr>Использование блочных шифров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695</cp:revision>
  <dcterms:created xsi:type="dcterms:W3CDTF">2018-08-24T12:25:18Z</dcterms:created>
  <dcterms:modified xsi:type="dcterms:W3CDTF">2025-10-01T07:12:59Z</dcterms:modified>
</cp:coreProperties>
</file>