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8"/>
  </p:notesMasterIdLst>
  <p:sldIdLst>
    <p:sldId id="296" r:id="rId2"/>
    <p:sldId id="297" r:id="rId3"/>
    <p:sldId id="340" r:id="rId4"/>
    <p:sldId id="331" r:id="rId5"/>
    <p:sldId id="334" r:id="rId6"/>
    <p:sldId id="332" r:id="rId7"/>
    <p:sldId id="333" r:id="rId8"/>
    <p:sldId id="342" r:id="rId9"/>
    <p:sldId id="336" r:id="rId10"/>
    <p:sldId id="341" r:id="rId11"/>
    <p:sldId id="338" r:id="rId12"/>
    <p:sldId id="337" r:id="rId13"/>
    <p:sldId id="343" r:id="rId14"/>
    <p:sldId id="339" r:id="rId15"/>
    <p:sldId id="344" r:id="rId16"/>
    <p:sldId id="345" r:id="rId17"/>
    <p:sldId id="346" r:id="rId18"/>
    <p:sldId id="347" r:id="rId19"/>
    <p:sldId id="348" r:id="rId20"/>
    <p:sldId id="349" r:id="rId21"/>
    <p:sldId id="350" r:id="rId22"/>
    <p:sldId id="351" r:id="rId23"/>
    <p:sldId id="352" r:id="rId24"/>
    <p:sldId id="353" r:id="rId25"/>
    <p:sldId id="354" r:id="rId26"/>
    <p:sldId id="355" r:id="rId27"/>
    <p:sldId id="356" r:id="rId28"/>
    <p:sldId id="357" r:id="rId29"/>
    <p:sldId id="359" r:id="rId30"/>
    <p:sldId id="364" r:id="rId31"/>
    <p:sldId id="358" r:id="rId32"/>
    <p:sldId id="360" r:id="rId33"/>
    <p:sldId id="361" r:id="rId34"/>
    <p:sldId id="362" r:id="rId35"/>
    <p:sldId id="363" r:id="rId36"/>
    <p:sldId id="365" r:id="rId3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B9489B66-A166-4A24-B55F-EDCB98E57948}">
          <p14:sldIdLst>
            <p14:sldId id="296"/>
          </p14:sldIdLst>
        </p14:section>
        <p14:section name="Лирическое отступление в блочные шифры" id="{166FB796-C804-494D-81E1-46F5EBC53402}">
          <p14:sldIdLst>
            <p14:sldId id="297"/>
            <p14:sldId id="340"/>
            <p14:sldId id="331"/>
            <p14:sldId id="334"/>
            <p14:sldId id="332"/>
            <p14:sldId id="333"/>
            <p14:sldId id="342"/>
            <p14:sldId id="336"/>
            <p14:sldId id="341"/>
            <p14:sldId id="338"/>
            <p14:sldId id="337"/>
            <p14:sldId id="343"/>
            <p14:sldId id="339"/>
          </p14:sldIdLst>
        </p14:section>
        <p14:section name="Свойтва стойкости блочных шифров" id="{2C77A2BA-BD35-45BF-901F-8D54177E878C}">
          <p14:sldIdLst>
            <p14:sldId id="344"/>
            <p14:sldId id="345"/>
            <p14:sldId id="346"/>
            <p14:sldId id="347"/>
            <p14:sldId id="348"/>
            <p14:sldId id="349"/>
            <p14:sldId id="350"/>
            <p14:sldId id="351"/>
            <p14:sldId id="352"/>
          </p14:sldIdLst>
        </p14:section>
        <p14:section name="Реальные конструкции поточных шифров" id="{C4CD0A65-B822-46E5-B632-31A9388536BE}">
          <p14:sldIdLst>
            <p14:sldId id="353"/>
            <p14:sldId id="354"/>
            <p14:sldId id="355"/>
            <p14:sldId id="356"/>
            <p14:sldId id="357"/>
            <p14:sldId id="359"/>
            <p14:sldId id="364"/>
            <p14:sldId id="358"/>
          </p14:sldIdLst>
        </p14:section>
        <p14:section name="Построение блочных шифров" id="{59469AD1-2B57-4335-8612-62B992E44F08}">
          <p14:sldIdLst>
            <p14:sldId id="360"/>
            <p14:sldId id="361"/>
            <p14:sldId id="362"/>
            <p14:sldId id="363"/>
            <p14:sldId id="365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41" autoAdjust="0"/>
    <p:restoredTop sz="94664" autoAdjust="0"/>
  </p:normalViewPr>
  <p:slideViewPr>
    <p:cSldViewPr snapToGrid="0">
      <p:cViewPr varScale="1">
        <p:scale>
          <a:sx n="70" d="100"/>
          <a:sy n="70" d="100"/>
        </p:scale>
        <p:origin x="972" y="5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9" d="100"/>
          <a:sy n="69" d="100"/>
        </p:scale>
        <p:origin x="2778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A08D16-15DC-4E25-BDC3-F25146157B16}" type="datetimeFigureOut">
              <a:rPr lang="ru-RU" smtClean="0"/>
              <a:t>17.10.2018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D75760-61D2-4B80-8A8D-A874439CE6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8704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C8293-DB51-454A-BE81-EC8FCB31EBA2}" type="datetime1">
              <a:rPr lang="ru-RU" smtClean="0"/>
              <a:t>17.10.2018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4898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C87B1-1C35-4DBD-BC18-2BC72E776603}" type="datetime1">
              <a:rPr lang="ru-RU" smtClean="0"/>
              <a:t>17.10.2018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1345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4C275-26C0-42CD-9111-9ADE65922AF9}" type="datetime1">
              <a:rPr lang="ru-RU" smtClean="0"/>
              <a:t>17.10.2018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882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9A50B-C350-45F5-8AAB-ADB9E670AF2E}" type="datetime1">
              <a:rPr lang="ru-RU" smtClean="0"/>
              <a:t>17.10.2018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1851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688C9-348F-42F9-B6C0-5990DDE0C5B2}" type="datetime1">
              <a:rPr lang="ru-RU" smtClean="0"/>
              <a:t>17.10.2018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9370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AFD8F-6DD9-4AD3-A505-FDC3F5C5F3F6}" type="datetime1">
              <a:rPr lang="ru-RU" smtClean="0"/>
              <a:t>17.10.2018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7664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51EFE-4D02-45EB-A747-8B6F047B5AA0}" type="datetime1">
              <a:rPr lang="ru-RU" smtClean="0"/>
              <a:t>17.10.2018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5894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A9F34-E5CD-4B8F-AA9E-889C84372B20}" type="datetime1">
              <a:rPr lang="ru-RU" smtClean="0"/>
              <a:t>17.10.2018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8783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24D22-9B29-44A6-8E82-95FC492DEDC1}" type="datetime1">
              <a:rPr lang="ru-RU" smtClean="0"/>
              <a:t>17.10.2018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2422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34F-4441-48A1-BDC0-25EA1022324A}" type="datetime1">
              <a:rPr lang="ru-RU" smtClean="0"/>
              <a:t>17.10.2018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352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FDE79-B627-473B-AE17-4C65BD2495F7}" type="datetime1">
              <a:rPr lang="ru-RU" smtClean="0"/>
              <a:t>17.10.2018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5337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CA537A-1B8C-47BA-9BA6-7CE3FAFDA8BE}" type="datetime1">
              <a:rPr lang="ru-RU" smtClean="0"/>
              <a:t>17.10.2018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5759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11.png"/><Relationship Id="rId3" Type="http://schemas.openxmlformats.org/officeDocument/2006/relationships/image" Target="../media/image5.png"/><Relationship Id="rId7" Type="http://schemas.openxmlformats.org/officeDocument/2006/relationships/image" Target="../media/image47.png"/><Relationship Id="rId12" Type="http://schemas.openxmlformats.org/officeDocument/2006/relationships/image" Target="../media/image1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9.png"/><Relationship Id="rId10" Type="http://schemas.openxmlformats.org/officeDocument/2006/relationships/image" Target="../media/image8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11.png"/><Relationship Id="rId3" Type="http://schemas.openxmlformats.org/officeDocument/2006/relationships/image" Target="../media/image5.png"/><Relationship Id="rId7" Type="http://schemas.openxmlformats.org/officeDocument/2006/relationships/image" Target="../media/image47.png"/><Relationship Id="rId12" Type="http://schemas.openxmlformats.org/officeDocument/2006/relationships/image" Target="../media/image1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9.png"/><Relationship Id="rId15" Type="http://schemas.openxmlformats.org/officeDocument/2006/relationships/image" Target="../media/image23.png"/><Relationship Id="rId10" Type="http://schemas.openxmlformats.org/officeDocument/2006/relationships/image" Target="../media/image8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5.png"/><Relationship Id="rId3" Type="http://schemas.openxmlformats.org/officeDocument/2006/relationships/image" Target="../media/image5.png"/><Relationship Id="rId7" Type="http://schemas.openxmlformats.org/officeDocument/2006/relationships/image" Target="../media/image47.png"/><Relationship Id="rId12" Type="http://schemas.openxmlformats.org/officeDocument/2006/relationships/image" Target="../media/image1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9.png"/><Relationship Id="rId10" Type="http://schemas.openxmlformats.org/officeDocument/2006/relationships/image" Target="../media/image8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11.png"/><Relationship Id="rId3" Type="http://schemas.openxmlformats.org/officeDocument/2006/relationships/image" Target="../media/image5.png"/><Relationship Id="rId7" Type="http://schemas.openxmlformats.org/officeDocument/2006/relationships/image" Target="../media/image47.png"/><Relationship Id="rId12" Type="http://schemas.openxmlformats.org/officeDocument/2006/relationships/image" Target="../media/image10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9.png"/><Relationship Id="rId15" Type="http://schemas.openxmlformats.org/officeDocument/2006/relationships/image" Target="../media/image23.png"/><Relationship Id="rId10" Type="http://schemas.openxmlformats.org/officeDocument/2006/relationships/image" Target="../media/image8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0.png"/><Relationship Id="rId3" Type="http://schemas.openxmlformats.org/officeDocument/2006/relationships/image" Target="../media/image27.png"/><Relationship Id="rId12" Type="http://schemas.openxmlformats.org/officeDocument/2006/relationships/image" Target="../media/image10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9.png"/><Relationship Id="rId5" Type="http://schemas.openxmlformats.org/officeDocument/2006/relationships/image" Target="../media/image29.png"/><Relationship Id="rId15" Type="http://schemas.openxmlformats.org/officeDocument/2006/relationships/image" Target="../media/image32.png"/><Relationship Id="rId10" Type="http://schemas.openxmlformats.org/officeDocument/2006/relationships/image" Target="../media/image8.png"/><Relationship Id="rId4" Type="http://schemas.openxmlformats.org/officeDocument/2006/relationships/image" Target="../media/image28.png"/><Relationship Id="rId14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0.png"/><Relationship Id="rId3" Type="http://schemas.openxmlformats.org/officeDocument/2006/relationships/image" Target="../media/image27.png"/><Relationship Id="rId12" Type="http://schemas.openxmlformats.org/officeDocument/2006/relationships/image" Target="../media/image10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9.png"/><Relationship Id="rId5" Type="http://schemas.openxmlformats.org/officeDocument/2006/relationships/image" Target="../media/image29.png"/><Relationship Id="rId15" Type="http://schemas.openxmlformats.org/officeDocument/2006/relationships/image" Target="../media/image32.png"/><Relationship Id="rId10" Type="http://schemas.openxmlformats.org/officeDocument/2006/relationships/image" Target="../media/image8.png"/><Relationship Id="rId4" Type="http://schemas.openxmlformats.org/officeDocument/2006/relationships/image" Target="../media/image28.png"/><Relationship Id="rId1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43.png"/><Relationship Id="rId3" Type="http://schemas.openxmlformats.org/officeDocument/2006/relationships/image" Target="../media/image35.png"/><Relationship Id="rId7" Type="http://schemas.openxmlformats.org/officeDocument/2006/relationships/image" Target="../media/image37.png"/><Relationship Id="rId12" Type="http://schemas.openxmlformats.org/officeDocument/2006/relationships/image" Target="../media/image42.png"/><Relationship Id="rId2" Type="http://schemas.openxmlformats.org/officeDocument/2006/relationships/image" Target="../media/image34.png"/><Relationship Id="rId16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11" Type="http://schemas.openxmlformats.org/officeDocument/2006/relationships/image" Target="../media/image41.png"/><Relationship Id="rId5" Type="http://schemas.openxmlformats.org/officeDocument/2006/relationships/image" Target="../media/image240.png"/><Relationship Id="rId15" Type="http://schemas.openxmlformats.org/officeDocument/2006/relationships/image" Target="../media/image45.png"/><Relationship Id="rId10" Type="http://schemas.openxmlformats.org/officeDocument/2006/relationships/image" Target="../media/image40.png"/><Relationship Id="rId9" Type="http://schemas.openxmlformats.org/officeDocument/2006/relationships/image" Target="../media/image39.png"/><Relationship Id="rId14" Type="http://schemas.openxmlformats.org/officeDocument/2006/relationships/image" Target="../media/image44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43.png"/><Relationship Id="rId3" Type="http://schemas.openxmlformats.org/officeDocument/2006/relationships/image" Target="../media/image35.png"/><Relationship Id="rId7" Type="http://schemas.openxmlformats.org/officeDocument/2006/relationships/image" Target="../media/image37.png"/><Relationship Id="rId12" Type="http://schemas.openxmlformats.org/officeDocument/2006/relationships/image" Target="../media/image42.png"/><Relationship Id="rId2" Type="http://schemas.openxmlformats.org/officeDocument/2006/relationships/image" Target="../media/image48.png"/><Relationship Id="rId16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11" Type="http://schemas.openxmlformats.org/officeDocument/2006/relationships/image" Target="../media/image41.png"/><Relationship Id="rId5" Type="http://schemas.openxmlformats.org/officeDocument/2006/relationships/image" Target="../media/image240.png"/><Relationship Id="rId15" Type="http://schemas.openxmlformats.org/officeDocument/2006/relationships/image" Target="../media/image45.png"/><Relationship Id="rId10" Type="http://schemas.openxmlformats.org/officeDocument/2006/relationships/image" Target="../media/image40.png"/><Relationship Id="rId9" Type="http://schemas.openxmlformats.org/officeDocument/2006/relationships/image" Target="../media/image39.png"/><Relationship Id="rId14" Type="http://schemas.openxmlformats.org/officeDocument/2006/relationships/image" Target="../media/image4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0.png"/><Relationship Id="rId3" Type="http://schemas.openxmlformats.org/officeDocument/2006/relationships/image" Target="../media/image27.png"/><Relationship Id="rId12" Type="http://schemas.openxmlformats.org/officeDocument/2006/relationships/image" Target="../media/image10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9.png"/><Relationship Id="rId5" Type="http://schemas.openxmlformats.org/officeDocument/2006/relationships/image" Target="../media/image29.png"/><Relationship Id="rId15" Type="http://schemas.openxmlformats.org/officeDocument/2006/relationships/image" Target="../media/image52.png"/><Relationship Id="rId10" Type="http://schemas.openxmlformats.org/officeDocument/2006/relationships/image" Target="../media/image8.png"/><Relationship Id="rId4" Type="http://schemas.openxmlformats.org/officeDocument/2006/relationships/image" Target="../media/image51.png"/><Relationship Id="rId14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0.png"/><Relationship Id="rId3" Type="http://schemas.openxmlformats.org/officeDocument/2006/relationships/image" Target="../media/image27.png"/><Relationship Id="rId12" Type="http://schemas.openxmlformats.org/officeDocument/2006/relationships/image" Target="../media/image10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9.png"/><Relationship Id="rId5" Type="http://schemas.openxmlformats.org/officeDocument/2006/relationships/image" Target="../media/image29.png"/><Relationship Id="rId15" Type="http://schemas.openxmlformats.org/officeDocument/2006/relationships/image" Target="../media/image52.png"/><Relationship Id="rId10" Type="http://schemas.openxmlformats.org/officeDocument/2006/relationships/image" Target="../media/image8.png"/><Relationship Id="rId4" Type="http://schemas.openxmlformats.org/officeDocument/2006/relationships/image" Target="../media/image51.png"/><Relationship Id="rId14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5.png"/><Relationship Id="rId7" Type="http://schemas.openxmlformats.org/officeDocument/2006/relationships/image" Target="../media/image47.png"/><Relationship Id="rId12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9.png"/><Relationship Id="rId10" Type="http://schemas.openxmlformats.org/officeDocument/2006/relationships/image" Target="../media/image8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1.png"/><Relationship Id="rId3" Type="http://schemas.openxmlformats.org/officeDocument/2006/relationships/image" Target="../media/image5.png"/><Relationship Id="rId7" Type="http://schemas.openxmlformats.org/officeDocument/2006/relationships/image" Target="../media/image47.png"/><Relationship Id="rId12" Type="http://schemas.openxmlformats.org/officeDocument/2006/relationships/image" Target="../media/image1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9.png"/><Relationship Id="rId15" Type="http://schemas.openxmlformats.org/officeDocument/2006/relationships/image" Target="../media/image140.png"/><Relationship Id="rId10" Type="http://schemas.openxmlformats.org/officeDocument/2006/relationships/image" Target="../media/image8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1.png"/><Relationship Id="rId3" Type="http://schemas.openxmlformats.org/officeDocument/2006/relationships/image" Target="../media/image5.png"/><Relationship Id="rId7" Type="http://schemas.openxmlformats.org/officeDocument/2006/relationships/image" Target="../media/image47.png"/><Relationship Id="rId12" Type="http://schemas.openxmlformats.org/officeDocument/2006/relationships/image" Target="../media/image1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9.png"/><Relationship Id="rId10" Type="http://schemas.openxmlformats.org/officeDocument/2006/relationships/image" Target="../media/image8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105605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Прикладная </a:t>
            </a:r>
            <a:r>
              <a:rPr lang="ru-RU" dirty="0"/>
              <a:t>К</a:t>
            </a:r>
            <a:r>
              <a:rPr lang="ru-RU" dirty="0" smtClean="0"/>
              <a:t>риптография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ru-RU" dirty="0" smtClean="0"/>
              <a:t>Симметричные криптосистемы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Блочные шифры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5068699"/>
            <a:ext cx="9144000" cy="1655762"/>
          </a:xfrm>
        </p:spPr>
        <p:txBody>
          <a:bodyPr/>
          <a:lstStyle/>
          <a:p>
            <a:r>
              <a:rPr lang="ru-RU" dirty="0" smtClean="0"/>
              <a:t>Макаров Артём </a:t>
            </a:r>
          </a:p>
          <a:p>
            <a:r>
              <a:rPr lang="ru-RU" dirty="0" smtClean="0"/>
              <a:t>МИФИ 2018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63176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128</m:t>
                        </m:r>
                      </m:sup>
                    </m:sSup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стойкая </a:t>
                </a:r>
                <a:r>
                  <a:rPr lang="en-US" dirty="0" smtClean="0"/>
                  <a:t>PRF</a:t>
                </a:r>
                <a:r>
                  <a:rPr lang="ru-RU" dirty="0" smtClean="0"/>
                  <a:t>.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Является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128</m:t>
                        </m:r>
                      </m:sup>
                    </m:sSup>
                  </m:oMath>
                </a14:m>
                <a:r>
                  <a:rPr lang="ru-RU" dirty="0" smtClean="0"/>
                  <a:t>ли стойкой </a:t>
                </a:r>
                <a:r>
                  <a:rPr lang="en-US" dirty="0" smtClean="0"/>
                  <a:t>PRF?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sup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28</m:t>
                                    </m:r>
                                  </m:sup>
                                </m:sSup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≠0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dirty="0" smtClean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Нет, не является.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передаёт сообщение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ru-RU" dirty="0" smtClean="0"/>
                  <a:t>, возвращает 0, если</a:t>
                </a:r>
                <a:r>
                  <a:rPr lang="en-US" dirty="0" smtClean="0"/>
                  <a:t> </a:t>
                </a:r>
                <a:r>
                  <a:rPr lang="ru-RU" dirty="0" smtClean="0"/>
                  <a:t>ответ претендента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128</m:t>
                        </m:r>
                      </m:sup>
                    </m:sSup>
                  </m:oMath>
                </a14:m>
                <a:r>
                  <a:rPr lang="ru-RU" dirty="0" smtClean="0"/>
                  <a:t>, иначе 1.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128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&gt;1/2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96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1597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Игра на стойкость</a:t>
            </a:r>
            <a:r>
              <a:rPr lang="en-US" dirty="0"/>
              <a:t> </a:t>
            </a:r>
            <a:r>
              <a:rPr lang="en-US" dirty="0" smtClean="0"/>
              <a:t>PRP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21172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Строится аналогично игре на </a:t>
                </a:r>
                <a:r>
                  <a:rPr lang="en-US" dirty="0" smtClean="0"/>
                  <a:t>PRF</a:t>
                </a:r>
                <a:r>
                  <a:rPr lang="ru-RU" dirty="0" smtClean="0"/>
                  <a:t>, но для подстановок.</a:t>
                </a:r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Для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∈{0,1}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ru-RU" dirty="0" smtClean="0"/>
                  <a:t> событие того, что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 smtClean="0"/>
                  <a:t>=1</a:t>
                </a:r>
                <a:r>
                  <a:rPr lang="ru-RU" dirty="0" smtClean="0"/>
                  <a:t> в эксперименте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ru-RU" dirty="0" smtClean="0"/>
                  <a:t>.</a:t>
                </a:r>
              </a:p>
              <a:p>
                <a:pPr marL="0" indent="0">
                  <a:buNone/>
                </a:pPr>
                <a:r>
                  <a:rPr lang="ru-RU" dirty="0" smtClean="0"/>
                  <a:t>Тогда преимуществом алгоритма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против </a:t>
                </a:r>
                <a:r>
                  <a:rPr lang="ru-RU" dirty="0" smtClean="0"/>
                  <a:t>псевдослучайной подстановки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ru-RU" dirty="0" smtClean="0"/>
                  <a:t> </a:t>
                </a:r>
                <a:r>
                  <a:rPr lang="ru-RU" dirty="0" smtClean="0"/>
                  <a:t>называется величина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𝑃𝑅𝑃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=|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⁡[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]|</m:t>
                    </m:r>
                  </m:oMath>
                </a14:m>
                <a:r>
                  <a:rPr lang="ru-RU" dirty="0" smtClean="0"/>
                  <a:t>.</a:t>
                </a:r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2117200"/>
              </a:xfrm>
              <a:blipFill>
                <a:blip r:embed="rId2"/>
                <a:stretch>
                  <a:fillRect l="-1043" t="-431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11</a:t>
            </a:fld>
            <a:endParaRPr lang="ru-RU"/>
          </a:p>
        </p:txBody>
      </p:sp>
      <p:sp>
        <p:nvSpPr>
          <p:cNvPr id="47" name="Rectangle 4"/>
          <p:cNvSpPr>
            <a:spLocks noChangeArrowheads="1"/>
          </p:cNvSpPr>
          <p:nvPr/>
        </p:nvSpPr>
        <p:spPr bwMode="auto">
          <a:xfrm>
            <a:off x="1823530" y="4335098"/>
            <a:ext cx="2879002" cy="169630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48" name="Line 5"/>
          <p:cNvSpPr>
            <a:spLocks noChangeShapeType="1"/>
          </p:cNvSpPr>
          <p:nvPr/>
        </p:nvSpPr>
        <p:spPr bwMode="auto">
          <a:xfrm>
            <a:off x="2973151" y="3970914"/>
            <a:ext cx="0" cy="403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7"/>
              <p:cNvSpPr>
                <a:spLocks noChangeArrowheads="1"/>
              </p:cNvSpPr>
              <p:nvPr/>
            </p:nvSpPr>
            <p:spPr bwMode="auto">
              <a:xfrm>
                <a:off x="8234668" y="4374752"/>
                <a:ext cx="1295400" cy="1628071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9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34668" y="4374752"/>
                <a:ext cx="1295400" cy="1628071"/>
              </a:xfrm>
              <a:prstGeom prst="rect">
                <a:avLst/>
              </a:prstGeom>
              <a:blipFill>
                <a:blip r:embed="rId3"/>
                <a:stretch>
                  <a:fillRect t="-1859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0" name="Group 22"/>
          <p:cNvGrpSpPr>
            <a:grpSpLocks/>
          </p:cNvGrpSpPr>
          <p:nvPr/>
        </p:nvGrpSpPr>
        <p:grpSpPr bwMode="auto">
          <a:xfrm>
            <a:off x="8882368" y="6042819"/>
            <a:ext cx="1570040" cy="678656"/>
            <a:chOff x="4560" y="2842"/>
            <a:chExt cx="989" cy="570"/>
          </a:xfrm>
        </p:grpSpPr>
        <p:sp>
          <p:nvSpPr>
            <p:cNvPr id="51" name="Line 16"/>
            <p:cNvSpPr>
              <a:spLocks noChangeShapeType="1"/>
            </p:cNvSpPr>
            <p:nvPr/>
          </p:nvSpPr>
          <p:spPr bwMode="auto">
            <a:xfrm>
              <a:off x="4560" y="284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’∈ {0,1}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3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blipFill>
                  <a:blip r:embed="rId7"/>
                  <a:stretch>
                    <a:fillRect r="-781" b="-1710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3" name="Rectangle 18"/>
          <p:cNvSpPr>
            <a:spLocks noChangeArrowheads="1"/>
          </p:cNvSpPr>
          <p:nvPr/>
        </p:nvSpPr>
        <p:spPr bwMode="auto">
          <a:xfrm>
            <a:off x="1723791" y="4195453"/>
            <a:ext cx="7924800" cy="2007395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 Box 13"/>
              <p:cNvSpPr txBox="1">
                <a:spLocks noChangeArrowheads="1"/>
              </p:cNvSpPr>
              <p:nvPr/>
            </p:nvSpPr>
            <p:spPr bwMode="auto">
              <a:xfrm>
                <a:off x="1823530" y="4787387"/>
                <a:ext cx="2991440" cy="11854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lang="en-US" b="0" dirty="0" smtClean="0"/>
                  <a:t>If: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,∗) </m:t>
                    </m:r>
                  </m:oMath>
                </a14:m>
                <a:endParaRPr lang="en-US" b="0" dirty="0" smtClean="0"/>
              </a:p>
              <a:p>
                <a:r>
                  <a:rPr lang="en-US" dirty="0" smtClean="0"/>
                  <a:t>Else: </a:t>
                </a:r>
                <a:r>
                  <a:rPr lang="ru-RU" dirty="0" smtClean="0"/>
                  <a:t> </a:t>
                </a:r>
                <a:r>
                  <a:rPr lang="en-US" dirty="0" smtClean="0"/>
                  <a:t>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b="1" baseline="-25000" dirty="0">
                  <a:cs typeface="Arial" charset="0"/>
                  <a:sym typeface="Symbol" pitchFamily="18" charset="2"/>
                </a:endParaRPr>
              </a:p>
              <a:p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54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23530" y="4787387"/>
                <a:ext cx="2991440" cy="1185453"/>
              </a:xfrm>
              <a:prstGeom prst="rect">
                <a:avLst/>
              </a:prstGeom>
              <a:blipFill>
                <a:blip r:embed="rId8"/>
                <a:stretch>
                  <a:fillRect l="-1629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 Box 6"/>
              <p:cNvSpPr txBox="1">
                <a:spLocks noChangeArrowheads="1"/>
              </p:cNvSpPr>
              <p:nvPr/>
            </p:nvSpPr>
            <p:spPr bwMode="auto">
              <a:xfrm>
                <a:off x="2973151" y="3740082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5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73151" y="3740082"/>
                <a:ext cx="427040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6" name="Group 21"/>
          <p:cNvGrpSpPr>
            <a:grpSpLocks/>
          </p:cNvGrpSpPr>
          <p:nvPr/>
        </p:nvGrpSpPr>
        <p:grpSpPr bwMode="auto">
          <a:xfrm>
            <a:off x="4769739" y="4172833"/>
            <a:ext cx="3464929" cy="400050"/>
            <a:chOff x="1776" y="1816"/>
            <a:chExt cx="2400" cy="336"/>
          </a:xfrm>
        </p:grpSpPr>
        <p:sp>
          <p:nvSpPr>
            <p:cNvPr id="57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85" y="1816"/>
                  <a:ext cx="32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i="1" baseline="-25000" dirty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58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5" y="1816"/>
                  <a:ext cx="328" cy="336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9" name="Group 20"/>
          <p:cNvGrpSpPr>
            <a:grpSpLocks/>
          </p:cNvGrpSpPr>
          <p:nvPr/>
        </p:nvGrpSpPr>
        <p:grpSpPr bwMode="auto">
          <a:xfrm>
            <a:off x="4736135" y="4522240"/>
            <a:ext cx="3464929" cy="427436"/>
            <a:chOff x="1776" y="2051"/>
            <a:chExt cx="2352" cy="359"/>
          </a:xfrm>
        </p:grpSpPr>
        <p:sp>
          <p:nvSpPr>
            <p:cNvPr id="60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959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61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959" cy="336"/>
                </a:xfrm>
                <a:prstGeom prst="rect">
                  <a:avLst/>
                </a:prstGeom>
                <a:blipFill>
                  <a:blip r:embed="rId11"/>
                  <a:stretch>
                    <a:fillRect t="-9231" r="-3879" b="-2769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2" name="Group 21"/>
          <p:cNvGrpSpPr>
            <a:grpSpLocks/>
          </p:cNvGrpSpPr>
          <p:nvPr/>
        </p:nvGrpSpPr>
        <p:grpSpPr bwMode="auto">
          <a:xfrm>
            <a:off x="4769739" y="5209689"/>
            <a:ext cx="3464929" cy="400050"/>
            <a:chOff x="1776" y="1816"/>
            <a:chExt cx="2400" cy="336"/>
          </a:xfrm>
        </p:grpSpPr>
        <p:sp>
          <p:nvSpPr>
            <p:cNvPr id="63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85" y="1816"/>
                  <a:ext cx="31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64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5" y="1816"/>
                  <a:ext cx="318" cy="336"/>
                </a:xfrm>
                <a:prstGeom prst="rect">
                  <a:avLst/>
                </a:prstGeom>
                <a:blipFill>
                  <a:blip r:embed="rId12"/>
                  <a:stretch>
                    <a:fillRect b="-153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5" name="Group 20"/>
          <p:cNvGrpSpPr>
            <a:grpSpLocks/>
          </p:cNvGrpSpPr>
          <p:nvPr/>
        </p:nvGrpSpPr>
        <p:grpSpPr bwMode="auto">
          <a:xfrm>
            <a:off x="4736135" y="5559096"/>
            <a:ext cx="3464929" cy="427436"/>
            <a:chOff x="1776" y="2051"/>
            <a:chExt cx="2352" cy="359"/>
          </a:xfrm>
        </p:grpSpPr>
        <p:sp>
          <p:nvSpPr>
            <p:cNvPr id="66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96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67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968" cy="336"/>
                </a:xfrm>
                <a:prstGeom prst="rect">
                  <a:avLst/>
                </a:prstGeom>
                <a:blipFill>
                  <a:blip r:embed="rId13"/>
                  <a:stretch>
                    <a:fillRect t="-9091" r="-1282" b="-2575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6170796" y="4834485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0796" y="4834485"/>
                <a:ext cx="535724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481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Стойкая </a:t>
            </a:r>
            <a:r>
              <a:rPr lang="en-US" dirty="0" smtClean="0"/>
              <a:t>PRP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21172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PRP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ru-RU" dirty="0" smtClean="0"/>
                  <a:t>, определённая 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, называется стойкой </a:t>
                </a:r>
                <a:r>
                  <a:rPr lang="en-US" dirty="0" smtClean="0"/>
                  <a:t>PRP</a:t>
                </a:r>
                <a:r>
                  <a:rPr lang="ru-RU" dirty="0" smtClean="0"/>
                  <a:t>, если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– эффективный алгоритм в игре на стойкость </a:t>
                </a:r>
                <a:r>
                  <a:rPr lang="en-US" dirty="0" smtClean="0"/>
                  <a:t>PRP</a:t>
                </a:r>
                <a:r>
                  <a:rPr lang="ru-RU" dirty="0" smtClean="0"/>
                  <a:t> величина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𝑃𝑅𝑃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 smtClean="0"/>
                  <a:t>, где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i="1" dirty="0" smtClean="0"/>
                  <a:t> </a:t>
                </a:r>
                <a:r>
                  <a:rPr lang="ru-RU" dirty="0" smtClean="0"/>
                  <a:t>– пренебрежимо малая величина.</a:t>
                </a:r>
                <a:endParaRPr lang="en-US" dirty="0" smtClean="0"/>
              </a:p>
              <a:p>
                <a:pPr marL="0" indent="0">
                  <a:buNone/>
                </a:pPr>
                <a:endParaRPr lang="ru-RU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2117200"/>
              </a:xfrm>
              <a:blipFill>
                <a:blip r:embed="rId2"/>
                <a:stretch>
                  <a:fillRect l="-1043" t="-431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12</a:t>
            </a:fld>
            <a:endParaRPr lang="ru-RU"/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1823530" y="4335098"/>
            <a:ext cx="2879002" cy="169630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20" name="Line 5"/>
          <p:cNvSpPr>
            <a:spLocks noChangeShapeType="1"/>
          </p:cNvSpPr>
          <p:nvPr/>
        </p:nvSpPr>
        <p:spPr bwMode="auto">
          <a:xfrm>
            <a:off x="2973151" y="3970914"/>
            <a:ext cx="0" cy="403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7"/>
              <p:cNvSpPr>
                <a:spLocks noChangeArrowheads="1"/>
              </p:cNvSpPr>
              <p:nvPr/>
            </p:nvSpPr>
            <p:spPr bwMode="auto">
              <a:xfrm>
                <a:off x="8234668" y="4374752"/>
                <a:ext cx="1295400" cy="1628071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1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34668" y="4374752"/>
                <a:ext cx="1295400" cy="1628071"/>
              </a:xfrm>
              <a:prstGeom prst="rect">
                <a:avLst/>
              </a:prstGeom>
              <a:blipFill>
                <a:blip r:embed="rId3"/>
                <a:stretch>
                  <a:fillRect t="-1859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oup 22"/>
          <p:cNvGrpSpPr>
            <a:grpSpLocks/>
          </p:cNvGrpSpPr>
          <p:nvPr/>
        </p:nvGrpSpPr>
        <p:grpSpPr bwMode="auto">
          <a:xfrm>
            <a:off x="8882368" y="6042819"/>
            <a:ext cx="1570040" cy="678656"/>
            <a:chOff x="4560" y="2842"/>
            <a:chExt cx="989" cy="570"/>
          </a:xfrm>
        </p:grpSpPr>
        <p:sp>
          <p:nvSpPr>
            <p:cNvPr id="26" name="Line 16"/>
            <p:cNvSpPr>
              <a:spLocks noChangeShapeType="1"/>
            </p:cNvSpPr>
            <p:nvPr/>
          </p:nvSpPr>
          <p:spPr bwMode="auto">
            <a:xfrm>
              <a:off x="4560" y="284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’∈ {0,1}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3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blipFill>
                  <a:blip r:embed="rId7"/>
                  <a:stretch>
                    <a:fillRect r="-781" b="-1710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8" name="Rectangle 18"/>
          <p:cNvSpPr>
            <a:spLocks noChangeArrowheads="1"/>
          </p:cNvSpPr>
          <p:nvPr/>
        </p:nvSpPr>
        <p:spPr bwMode="auto">
          <a:xfrm>
            <a:off x="1723791" y="4195453"/>
            <a:ext cx="7924800" cy="2007395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 Box 13"/>
              <p:cNvSpPr txBox="1">
                <a:spLocks noChangeArrowheads="1"/>
              </p:cNvSpPr>
              <p:nvPr/>
            </p:nvSpPr>
            <p:spPr bwMode="auto">
              <a:xfrm>
                <a:off x="1823530" y="4787387"/>
                <a:ext cx="2991440" cy="11854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lang="en-US" b="0" dirty="0" smtClean="0"/>
                  <a:t>If: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,∗) </m:t>
                    </m:r>
                  </m:oMath>
                </a14:m>
                <a:endParaRPr lang="en-US" b="0" dirty="0" smtClean="0"/>
              </a:p>
              <a:p>
                <a:r>
                  <a:rPr lang="en-US" dirty="0" smtClean="0"/>
                  <a:t>Else: </a:t>
                </a:r>
                <a:r>
                  <a:rPr lang="ru-RU" dirty="0" smtClean="0"/>
                  <a:t> </a:t>
                </a:r>
                <a:r>
                  <a:rPr lang="en-US" dirty="0" smtClean="0"/>
                  <a:t>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b="1" baseline="-25000" dirty="0">
                  <a:cs typeface="Arial" charset="0"/>
                  <a:sym typeface="Symbol" pitchFamily="18" charset="2"/>
                </a:endParaRPr>
              </a:p>
              <a:p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29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23530" y="4787387"/>
                <a:ext cx="2991440" cy="1185453"/>
              </a:xfrm>
              <a:prstGeom prst="rect">
                <a:avLst/>
              </a:prstGeom>
              <a:blipFill>
                <a:blip r:embed="rId8"/>
                <a:stretch>
                  <a:fillRect l="-1629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 Box 6"/>
              <p:cNvSpPr txBox="1">
                <a:spLocks noChangeArrowheads="1"/>
              </p:cNvSpPr>
              <p:nvPr/>
            </p:nvSpPr>
            <p:spPr bwMode="auto">
              <a:xfrm>
                <a:off x="2973151" y="3740082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0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73151" y="3740082"/>
                <a:ext cx="427040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Group 21"/>
          <p:cNvGrpSpPr>
            <a:grpSpLocks/>
          </p:cNvGrpSpPr>
          <p:nvPr/>
        </p:nvGrpSpPr>
        <p:grpSpPr bwMode="auto">
          <a:xfrm>
            <a:off x="4769739" y="4172833"/>
            <a:ext cx="3464929" cy="400050"/>
            <a:chOff x="1776" y="1816"/>
            <a:chExt cx="2400" cy="336"/>
          </a:xfrm>
        </p:grpSpPr>
        <p:sp>
          <p:nvSpPr>
            <p:cNvPr id="32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85" y="1816"/>
                  <a:ext cx="32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i="1" baseline="-25000" dirty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33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5" y="1816"/>
                  <a:ext cx="328" cy="336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4" name="Group 20"/>
          <p:cNvGrpSpPr>
            <a:grpSpLocks/>
          </p:cNvGrpSpPr>
          <p:nvPr/>
        </p:nvGrpSpPr>
        <p:grpSpPr bwMode="auto">
          <a:xfrm>
            <a:off x="4736135" y="4522240"/>
            <a:ext cx="3464929" cy="427436"/>
            <a:chOff x="1776" y="2051"/>
            <a:chExt cx="2352" cy="359"/>
          </a:xfrm>
        </p:grpSpPr>
        <p:sp>
          <p:nvSpPr>
            <p:cNvPr id="35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959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36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959" cy="336"/>
                </a:xfrm>
                <a:prstGeom prst="rect">
                  <a:avLst/>
                </a:prstGeom>
                <a:blipFill>
                  <a:blip r:embed="rId11"/>
                  <a:stretch>
                    <a:fillRect t="-9231" r="-3879" b="-2769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0" name="Group 21"/>
          <p:cNvGrpSpPr>
            <a:grpSpLocks/>
          </p:cNvGrpSpPr>
          <p:nvPr/>
        </p:nvGrpSpPr>
        <p:grpSpPr bwMode="auto">
          <a:xfrm>
            <a:off x="4769739" y="5209689"/>
            <a:ext cx="3464929" cy="400050"/>
            <a:chOff x="1776" y="1816"/>
            <a:chExt cx="2400" cy="336"/>
          </a:xfrm>
        </p:grpSpPr>
        <p:sp>
          <p:nvSpPr>
            <p:cNvPr id="41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85" y="1816"/>
                  <a:ext cx="31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42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5" y="1816"/>
                  <a:ext cx="318" cy="336"/>
                </a:xfrm>
                <a:prstGeom prst="rect">
                  <a:avLst/>
                </a:prstGeom>
                <a:blipFill>
                  <a:blip r:embed="rId12"/>
                  <a:stretch>
                    <a:fillRect b="-153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3" name="Group 20"/>
          <p:cNvGrpSpPr>
            <a:grpSpLocks/>
          </p:cNvGrpSpPr>
          <p:nvPr/>
        </p:nvGrpSpPr>
        <p:grpSpPr bwMode="auto">
          <a:xfrm>
            <a:off x="4736135" y="5559096"/>
            <a:ext cx="3464929" cy="427436"/>
            <a:chOff x="1776" y="2051"/>
            <a:chExt cx="2352" cy="359"/>
          </a:xfrm>
        </p:grpSpPr>
        <p:sp>
          <p:nvSpPr>
            <p:cNvPr id="44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941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45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941" cy="336"/>
                </a:xfrm>
                <a:prstGeom prst="rect">
                  <a:avLst/>
                </a:prstGeom>
                <a:blipFill>
                  <a:blip r:embed="rId13"/>
                  <a:stretch>
                    <a:fillRect t="-9091" r="-3947" b="-2575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6170796" y="4834485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0796" y="4834485"/>
                <a:ext cx="535724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Прямоугольник 4"/>
              <p:cNvSpPr/>
              <p:nvPr/>
            </p:nvSpPr>
            <p:spPr>
              <a:xfrm>
                <a:off x="1723791" y="6299755"/>
                <a:ext cx="475437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𝑃𝑅𝑃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=|</m:t>
                      </m:r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sz="2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⁡[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]|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5" name="Прямоуголь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3791" y="6299755"/>
                <a:ext cx="4754378" cy="461665"/>
              </a:xfrm>
              <a:prstGeom prst="rect">
                <a:avLst/>
              </a:prstGeom>
              <a:blipFill>
                <a:blip r:embed="rId15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5635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Игра на стойкость</a:t>
            </a:r>
            <a:r>
              <a:rPr lang="en-US" dirty="0"/>
              <a:t> </a:t>
            </a:r>
            <a:r>
              <a:rPr lang="en-US" dirty="0" smtClean="0"/>
              <a:t>PR</a:t>
            </a:r>
            <a:r>
              <a:rPr lang="en-US" dirty="0"/>
              <a:t>P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21863" y="1375057"/>
                <a:ext cx="10515600" cy="250045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Альтернативное определение</a:t>
                </a:r>
                <a:r>
                  <a:rPr lang="en-US" dirty="0" smtClean="0"/>
                  <a:t>:</a:t>
                </a:r>
                <a:r>
                  <a:rPr lang="ru-RU" dirty="0" smtClean="0"/>
                  <a:t> рассмотри игру на угадывание бита (см лекцию 1)</a:t>
                </a:r>
                <a:r>
                  <a:rPr lang="ru-RU" dirty="0"/>
                  <a:t> </a:t>
                </a:r>
                <a:r>
                  <a:rPr lang="ru-RU" dirty="0" smtClean="0"/>
                  <a:t>для противника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против</a:t>
                </a:r>
                <a:r>
                  <a:rPr lang="en-US" dirty="0" smtClean="0"/>
                  <a:t> PRP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ru-RU" dirty="0" smtClean="0"/>
                  <a:t>. Определим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𝑃𝑅</m:t>
                    </m:r>
                    <m:sSubSup>
                      <m:sSubSupPr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  <m:sup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=|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−1/2|</m:t>
                    </m:r>
                  </m:oMath>
                </a14:m>
                <a:r>
                  <a:rPr lang="ru-RU" dirty="0" smtClean="0"/>
                  <a:t>. Тогда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ru-RU" dirty="0" smtClean="0"/>
                  <a:t> – стойкая </a:t>
                </a:r>
                <a:r>
                  <a:rPr lang="en-US" dirty="0" smtClean="0"/>
                  <a:t>PRP</a:t>
                </a:r>
                <a:r>
                  <a:rPr lang="ru-RU" dirty="0" smtClean="0"/>
                  <a:t>, если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/>
                  <a:t> – эффективный алгоритм в игре </a:t>
                </a:r>
                <a:r>
                  <a:rPr lang="ru-RU" dirty="0" smtClean="0"/>
                  <a:t>на угадывание бита в игре на </a:t>
                </a:r>
                <a:r>
                  <a:rPr lang="ru-RU" dirty="0"/>
                  <a:t>стойкость </a:t>
                </a:r>
                <a:r>
                  <a:rPr lang="en-US" dirty="0" smtClean="0"/>
                  <a:t>PRP</a:t>
                </a:r>
                <a:r>
                  <a:rPr lang="ru-RU" dirty="0" smtClean="0"/>
                  <a:t> </a:t>
                </a:r>
                <a:r>
                  <a:rPr lang="ru-RU" dirty="0"/>
                  <a:t>величина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/>
                  <a:t>, где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i="1" dirty="0"/>
                  <a:t> </a:t>
                </a:r>
                <a:r>
                  <a:rPr lang="ru-RU" dirty="0"/>
                  <a:t>– пренебрежимо малая величина</a:t>
                </a:r>
                <a:r>
                  <a:rPr lang="ru-RU" dirty="0" smtClean="0"/>
                  <a:t>.</a:t>
                </a:r>
                <a:endParaRPr lang="en-US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  <m:sup/>
                    </m:sSubSup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=2∗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r>
                  <a:rPr lang="ru-RU" i="1" dirty="0" smtClean="0"/>
                  <a:t>. </a:t>
                </a:r>
                <a:r>
                  <a:rPr lang="ru-RU" dirty="0"/>
                  <a:t>(см лекцию 1) </a:t>
                </a:r>
                <a:endParaRPr lang="ru-RU" i="1" dirty="0"/>
              </a:p>
              <a:p>
                <a:pPr marL="0" indent="0">
                  <a:buNone/>
                </a:pPr>
                <a:endParaRPr lang="ru-RU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1863" y="1375057"/>
                <a:ext cx="10515600" cy="2500456"/>
              </a:xfrm>
              <a:blipFill>
                <a:blip r:embed="rId2"/>
                <a:stretch>
                  <a:fillRect l="-1043" t="-3902" b="-243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13</a:t>
            </a:fld>
            <a:endParaRPr lang="ru-RU"/>
          </a:p>
        </p:txBody>
      </p:sp>
      <p:sp>
        <p:nvSpPr>
          <p:cNvPr id="47" name="Rectangle 4"/>
          <p:cNvSpPr>
            <a:spLocks noChangeArrowheads="1"/>
          </p:cNvSpPr>
          <p:nvPr/>
        </p:nvSpPr>
        <p:spPr bwMode="auto">
          <a:xfrm>
            <a:off x="1823530" y="4335098"/>
            <a:ext cx="2879002" cy="169630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48" name="Line 5"/>
          <p:cNvSpPr>
            <a:spLocks noChangeShapeType="1"/>
          </p:cNvSpPr>
          <p:nvPr/>
        </p:nvSpPr>
        <p:spPr bwMode="auto">
          <a:xfrm>
            <a:off x="2973151" y="3970914"/>
            <a:ext cx="0" cy="403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7"/>
              <p:cNvSpPr>
                <a:spLocks noChangeArrowheads="1"/>
              </p:cNvSpPr>
              <p:nvPr/>
            </p:nvSpPr>
            <p:spPr bwMode="auto">
              <a:xfrm>
                <a:off x="8234668" y="4374752"/>
                <a:ext cx="1295400" cy="1628071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9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34668" y="4374752"/>
                <a:ext cx="1295400" cy="1628071"/>
              </a:xfrm>
              <a:prstGeom prst="rect">
                <a:avLst/>
              </a:prstGeom>
              <a:blipFill>
                <a:blip r:embed="rId3"/>
                <a:stretch>
                  <a:fillRect t="-1859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0" name="Group 22"/>
          <p:cNvGrpSpPr>
            <a:grpSpLocks/>
          </p:cNvGrpSpPr>
          <p:nvPr/>
        </p:nvGrpSpPr>
        <p:grpSpPr bwMode="auto">
          <a:xfrm>
            <a:off x="8882368" y="6042819"/>
            <a:ext cx="1570040" cy="678656"/>
            <a:chOff x="4560" y="2842"/>
            <a:chExt cx="989" cy="570"/>
          </a:xfrm>
        </p:grpSpPr>
        <p:sp>
          <p:nvSpPr>
            <p:cNvPr id="51" name="Line 16"/>
            <p:cNvSpPr>
              <a:spLocks noChangeShapeType="1"/>
            </p:cNvSpPr>
            <p:nvPr/>
          </p:nvSpPr>
          <p:spPr bwMode="auto">
            <a:xfrm>
              <a:off x="4560" y="284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’∈ {0,1}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3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blipFill>
                  <a:blip r:embed="rId7"/>
                  <a:stretch>
                    <a:fillRect r="-781" b="-1710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3" name="Rectangle 18"/>
          <p:cNvSpPr>
            <a:spLocks noChangeArrowheads="1"/>
          </p:cNvSpPr>
          <p:nvPr/>
        </p:nvSpPr>
        <p:spPr bwMode="auto">
          <a:xfrm>
            <a:off x="1723791" y="4195453"/>
            <a:ext cx="7924800" cy="2007395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 Box 13"/>
              <p:cNvSpPr txBox="1">
                <a:spLocks noChangeArrowheads="1"/>
              </p:cNvSpPr>
              <p:nvPr/>
            </p:nvSpPr>
            <p:spPr bwMode="auto">
              <a:xfrm>
                <a:off x="1823530" y="4787387"/>
                <a:ext cx="2991440" cy="11854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lang="en-US" b="0" dirty="0" smtClean="0"/>
                  <a:t>If: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,∗) </m:t>
                    </m:r>
                  </m:oMath>
                </a14:m>
                <a:endParaRPr lang="en-US" b="0" dirty="0" smtClean="0"/>
              </a:p>
              <a:p>
                <a:r>
                  <a:rPr lang="en-US" dirty="0" smtClean="0"/>
                  <a:t>Else: </a:t>
                </a:r>
                <a:r>
                  <a:rPr lang="ru-RU" dirty="0" smtClean="0"/>
                  <a:t> </a:t>
                </a:r>
                <a:r>
                  <a:rPr lang="en-US" dirty="0" smtClean="0"/>
                  <a:t>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b="1" baseline="-25000" dirty="0">
                  <a:cs typeface="Arial" charset="0"/>
                  <a:sym typeface="Symbol" pitchFamily="18" charset="2"/>
                </a:endParaRPr>
              </a:p>
              <a:p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54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23530" y="4787387"/>
                <a:ext cx="2991440" cy="1185453"/>
              </a:xfrm>
              <a:prstGeom prst="rect">
                <a:avLst/>
              </a:prstGeom>
              <a:blipFill>
                <a:blip r:embed="rId8"/>
                <a:stretch>
                  <a:fillRect l="-1629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 Box 6"/>
              <p:cNvSpPr txBox="1">
                <a:spLocks noChangeArrowheads="1"/>
              </p:cNvSpPr>
              <p:nvPr/>
            </p:nvSpPr>
            <p:spPr bwMode="auto">
              <a:xfrm>
                <a:off x="2973151" y="3740082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5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73151" y="3740082"/>
                <a:ext cx="427040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6" name="Group 21"/>
          <p:cNvGrpSpPr>
            <a:grpSpLocks/>
          </p:cNvGrpSpPr>
          <p:nvPr/>
        </p:nvGrpSpPr>
        <p:grpSpPr bwMode="auto">
          <a:xfrm>
            <a:off x="4769739" y="4172833"/>
            <a:ext cx="3464929" cy="400050"/>
            <a:chOff x="1776" y="1816"/>
            <a:chExt cx="2400" cy="336"/>
          </a:xfrm>
        </p:grpSpPr>
        <p:sp>
          <p:nvSpPr>
            <p:cNvPr id="57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85" y="1816"/>
                  <a:ext cx="32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i="1" baseline="-25000" dirty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58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5" y="1816"/>
                  <a:ext cx="328" cy="336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9" name="Group 20"/>
          <p:cNvGrpSpPr>
            <a:grpSpLocks/>
          </p:cNvGrpSpPr>
          <p:nvPr/>
        </p:nvGrpSpPr>
        <p:grpSpPr bwMode="auto">
          <a:xfrm>
            <a:off x="4736135" y="4522240"/>
            <a:ext cx="3464929" cy="427436"/>
            <a:chOff x="1776" y="2051"/>
            <a:chExt cx="2352" cy="359"/>
          </a:xfrm>
        </p:grpSpPr>
        <p:sp>
          <p:nvSpPr>
            <p:cNvPr id="60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959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61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959" cy="336"/>
                </a:xfrm>
                <a:prstGeom prst="rect">
                  <a:avLst/>
                </a:prstGeom>
                <a:blipFill>
                  <a:blip r:embed="rId11"/>
                  <a:stretch>
                    <a:fillRect t="-9231" r="-3879" b="-2769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2" name="Group 21"/>
          <p:cNvGrpSpPr>
            <a:grpSpLocks/>
          </p:cNvGrpSpPr>
          <p:nvPr/>
        </p:nvGrpSpPr>
        <p:grpSpPr bwMode="auto">
          <a:xfrm>
            <a:off x="4769739" y="5209689"/>
            <a:ext cx="3464929" cy="400050"/>
            <a:chOff x="1776" y="1816"/>
            <a:chExt cx="2400" cy="336"/>
          </a:xfrm>
        </p:grpSpPr>
        <p:sp>
          <p:nvSpPr>
            <p:cNvPr id="63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85" y="1816"/>
                  <a:ext cx="31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64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5" y="1816"/>
                  <a:ext cx="318" cy="336"/>
                </a:xfrm>
                <a:prstGeom prst="rect">
                  <a:avLst/>
                </a:prstGeom>
                <a:blipFill>
                  <a:blip r:embed="rId12"/>
                  <a:stretch>
                    <a:fillRect b="-153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5" name="Group 20"/>
          <p:cNvGrpSpPr>
            <a:grpSpLocks/>
          </p:cNvGrpSpPr>
          <p:nvPr/>
        </p:nvGrpSpPr>
        <p:grpSpPr bwMode="auto">
          <a:xfrm>
            <a:off x="4736135" y="5559096"/>
            <a:ext cx="3464929" cy="427436"/>
            <a:chOff x="1776" y="2051"/>
            <a:chExt cx="2352" cy="359"/>
          </a:xfrm>
        </p:grpSpPr>
        <p:sp>
          <p:nvSpPr>
            <p:cNvPr id="66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903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67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903" cy="336"/>
                </a:xfrm>
                <a:prstGeom prst="rect">
                  <a:avLst/>
                </a:prstGeom>
                <a:blipFill>
                  <a:blip r:embed="rId13"/>
                  <a:stretch>
                    <a:fillRect t="-9091" r="-3653" b="-2575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6170796" y="4834485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0796" y="4834485"/>
                <a:ext cx="535724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5944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Стойкий блочный шифр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– блочный шифр на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Тогда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ru-RU" dirty="0" smtClean="0"/>
                  <a:t> – стойкий блочный шифр, если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ru-RU" dirty="0" smtClean="0"/>
                  <a:t> – стойкая псевдослучайная перестановка. </a:t>
                </a:r>
              </a:p>
              <a:p>
                <a:pPr marL="0" indent="0">
                  <a:buNone/>
                </a:pPr>
                <a:r>
                  <a:rPr lang="ru-RU" dirty="0" smtClean="0"/>
                  <a:t>Т.е.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– эффективный противник в игре на стойкость </a:t>
                </a:r>
                <a:r>
                  <a:rPr lang="en-US" dirty="0" smtClean="0"/>
                  <a:t>PRP</a:t>
                </a:r>
                <a:r>
                  <a:rPr lang="ru-RU" dirty="0" smtClean="0"/>
                  <a:t> величина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𝑃𝑅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где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 smtClean="0"/>
                  <a:t> – пренебрежимо малая величина.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14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823530" y="4335098"/>
            <a:ext cx="2879002" cy="169630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2973151" y="3970914"/>
            <a:ext cx="0" cy="403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7"/>
              <p:cNvSpPr>
                <a:spLocks noChangeArrowheads="1"/>
              </p:cNvSpPr>
              <p:nvPr/>
            </p:nvSpPr>
            <p:spPr bwMode="auto">
              <a:xfrm>
                <a:off x="8234668" y="4374752"/>
                <a:ext cx="1295400" cy="1628071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34668" y="4374752"/>
                <a:ext cx="1295400" cy="1628071"/>
              </a:xfrm>
              <a:prstGeom prst="rect">
                <a:avLst/>
              </a:prstGeom>
              <a:blipFill>
                <a:blip r:embed="rId3"/>
                <a:stretch>
                  <a:fillRect t="-1859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22"/>
          <p:cNvGrpSpPr>
            <a:grpSpLocks/>
          </p:cNvGrpSpPr>
          <p:nvPr/>
        </p:nvGrpSpPr>
        <p:grpSpPr bwMode="auto">
          <a:xfrm>
            <a:off x="8882368" y="6042819"/>
            <a:ext cx="1570040" cy="678656"/>
            <a:chOff x="4560" y="2842"/>
            <a:chExt cx="989" cy="570"/>
          </a:xfrm>
        </p:grpSpPr>
        <p:sp>
          <p:nvSpPr>
            <p:cNvPr id="9" name="Line 16"/>
            <p:cNvSpPr>
              <a:spLocks noChangeShapeType="1"/>
            </p:cNvSpPr>
            <p:nvPr/>
          </p:nvSpPr>
          <p:spPr bwMode="auto">
            <a:xfrm>
              <a:off x="4560" y="284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’∈ {0,1}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3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blipFill>
                  <a:blip r:embed="rId7"/>
                  <a:stretch>
                    <a:fillRect r="-781" b="-1710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1" name="Rectangle 18"/>
          <p:cNvSpPr>
            <a:spLocks noChangeArrowheads="1"/>
          </p:cNvSpPr>
          <p:nvPr/>
        </p:nvSpPr>
        <p:spPr bwMode="auto">
          <a:xfrm>
            <a:off x="1723791" y="4195453"/>
            <a:ext cx="7924800" cy="2007395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 Box 13"/>
              <p:cNvSpPr txBox="1">
                <a:spLocks noChangeArrowheads="1"/>
              </p:cNvSpPr>
              <p:nvPr/>
            </p:nvSpPr>
            <p:spPr bwMode="auto">
              <a:xfrm>
                <a:off x="1823530" y="4787387"/>
                <a:ext cx="2991440" cy="11854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lang="en-US" b="0" dirty="0" smtClean="0"/>
                  <a:t>If: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,∗) </m:t>
                    </m:r>
                  </m:oMath>
                </a14:m>
                <a:endParaRPr lang="en-US" b="0" dirty="0" smtClean="0"/>
              </a:p>
              <a:p>
                <a:r>
                  <a:rPr lang="en-US" dirty="0" smtClean="0"/>
                  <a:t>Else: </a:t>
                </a:r>
                <a:r>
                  <a:rPr lang="ru-RU" dirty="0" smtClean="0"/>
                  <a:t> </a:t>
                </a:r>
                <a:r>
                  <a:rPr lang="en-US" dirty="0" smtClean="0"/>
                  <a:t>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b="1" baseline="-25000" dirty="0">
                  <a:cs typeface="Arial" charset="0"/>
                  <a:sym typeface="Symbol" pitchFamily="18" charset="2"/>
                </a:endParaRPr>
              </a:p>
              <a:p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2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23530" y="4787387"/>
                <a:ext cx="2991440" cy="1185453"/>
              </a:xfrm>
              <a:prstGeom prst="rect">
                <a:avLst/>
              </a:prstGeom>
              <a:blipFill>
                <a:blip r:embed="rId8"/>
                <a:stretch>
                  <a:fillRect l="-1629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 Box 6"/>
              <p:cNvSpPr txBox="1">
                <a:spLocks noChangeArrowheads="1"/>
              </p:cNvSpPr>
              <p:nvPr/>
            </p:nvSpPr>
            <p:spPr bwMode="auto">
              <a:xfrm>
                <a:off x="2973151" y="3740082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73151" y="3740082"/>
                <a:ext cx="427040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oup 21"/>
          <p:cNvGrpSpPr>
            <a:grpSpLocks/>
          </p:cNvGrpSpPr>
          <p:nvPr/>
        </p:nvGrpSpPr>
        <p:grpSpPr bwMode="auto">
          <a:xfrm>
            <a:off x="4769739" y="4172833"/>
            <a:ext cx="3464929" cy="400050"/>
            <a:chOff x="1776" y="1816"/>
            <a:chExt cx="2400" cy="336"/>
          </a:xfrm>
        </p:grpSpPr>
        <p:sp>
          <p:nvSpPr>
            <p:cNvPr id="15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85" y="1816"/>
                  <a:ext cx="32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i="1" baseline="-25000" dirty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6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5" y="1816"/>
                  <a:ext cx="328" cy="336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" name="Group 20"/>
          <p:cNvGrpSpPr>
            <a:grpSpLocks/>
          </p:cNvGrpSpPr>
          <p:nvPr/>
        </p:nvGrpSpPr>
        <p:grpSpPr bwMode="auto">
          <a:xfrm>
            <a:off x="4736135" y="4522240"/>
            <a:ext cx="3464929" cy="427436"/>
            <a:chOff x="1776" y="2051"/>
            <a:chExt cx="2352" cy="359"/>
          </a:xfrm>
        </p:grpSpPr>
        <p:sp>
          <p:nvSpPr>
            <p:cNvPr id="18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959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19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959" cy="336"/>
                </a:xfrm>
                <a:prstGeom prst="rect">
                  <a:avLst/>
                </a:prstGeom>
                <a:blipFill>
                  <a:blip r:embed="rId11"/>
                  <a:stretch>
                    <a:fillRect t="-9231" r="-3879" b="-2769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" name="Group 21"/>
          <p:cNvGrpSpPr>
            <a:grpSpLocks/>
          </p:cNvGrpSpPr>
          <p:nvPr/>
        </p:nvGrpSpPr>
        <p:grpSpPr bwMode="auto">
          <a:xfrm>
            <a:off x="4769739" y="5209689"/>
            <a:ext cx="3464929" cy="400050"/>
            <a:chOff x="1776" y="1816"/>
            <a:chExt cx="2400" cy="336"/>
          </a:xfrm>
        </p:grpSpPr>
        <p:sp>
          <p:nvSpPr>
            <p:cNvPr id="21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85" y="1816"/>
                  <a:ext cx="31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22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5" y="1816"/>
                  <a:ext cx="318" cy="336"/>
                </a:xfrm>
                <a:prstGeom prst="rect">
                  <a:avLst/>
                </a:prstGeom>
                <a:blipFill>
                  <a:blip r:embed="rId12"/>
                  <a:stretch>
                    <a:fillRect b="-153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3" name="Group 20"/>
          <p:cNvGrpSpPr>
            <a:grpSpLocks/>
          </p:cNvGrpSpPr>
          <p:nvPr/>
        </p:nvGrpSpPr>
        <p:grpSpPr bwMode="auto">
          <a:xfrm>
            <a:off x="4736135" y="5559096"/>
            <a:ext cx="3464929" cy="427436"/>
            <a:chOff x="1776" y="2051"/>
            <a:chExt cx="2352" cy="359"/>
          </a:xfrm>
        </p:grpSpPr>
        <p:sp>
          <p:nvSpPr>
            <p:cNvPr id="24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941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25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941" cy="336"/>
                </a:xfrm>
                <a:prstGeom prst="rect">
                  <a:avLst/>
                </a:prstGeom>
                <a:blipFill>
                  <a:blip r:embed="rId13"/>
                  <a:stretch>
                    <a:fillRect t="-9091" r="-3947" b="-2575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6170796" y="4834485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0796" y="4834485"/>
                <a:ext cx="535724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Прямоугольник 26"/>
              <p:cNvSpPr/>
              <p:nvPr/>
            </p:nvSpPr>
            <p:spPr>
              <a:xfrm>
                <a:off x="1723791" y="6299755"/>
                <a:ext cx="475437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𝑃𝑅𝑃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=|</m:t>
                      </m:r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sz="2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⁡[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]|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27" name="Прямоугольник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3791" y="6299755"/>
                <a:ext cx="4754378" cy="461665"/>
              </a:xfrm>
              <a:prstGeom prst="rect">
                <a:avLst/>
              </a:prstGeom>
              <a:blipFill>
                <a:blip r:embed="rId15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0900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Непредсказуемость блочных шифров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1895067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Рассмотрим игру. 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– блочный шифр на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 Пусть претендент выбирает случайный ключ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ru-RU" dirty="0" smtClean="0"/>
                  <a:t>. Противник выбирает произвольные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,…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ru-RU" dirty="0" smtClean="0"/>
                  <a:t> и получает </a:t>
                </a:r>
                <a:r>
                  <a:rPr lang="ru-RU" dirty="0" err="1" smtClean="0"/>
                  <a:t>шифтексты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. </a:t>
                </a:r>
                <a:r>
                  <a:rPr lang="ru-RU" dirty="0" smtClean="0"/>
                  <a:t>Задача противника получить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∉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1895067"/>
              </a:xfrm>
              <a:blipFill>
                <a:blip r:embed="rId2"/>
                <a:stretch>
                  <a:fillRect l="-1043" t="-482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15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823530" y="4335098"/>
            <a:ext cx="2879002" cy="169630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7"/>
              <p:cNvSpPr>
                <a:spLocks noChangeArrowheads="1"/>
              </p:cNvSpPr>
              <p:nvPr/>
            </p:nvSpPr>
            <p:spPr bwMode="auto">
              <a:xfrm>
                <a:off x="8234668" y="4374752"/>
                <a:ext cx="1295400" cy="1628071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34668" y="4374752"/>
                <a:ext cx="1295400" cy="1628071"/>
              </a:xfrm>
              <a:prstGeom prst="rect">
                <a:avLst/>
              </a:prstGeom>
              <a:blipFill>
                <a:blip r:embed="rId3"/>
                <a:stretch>
                  <a:fillRect t="-1859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22"/>
          <p:cNvGrpSpPr>
            <a:grpSpLocks/>
          </p:cNvGrpSpPr>
          <p:nvPr/>
        </p:nvGrpSpPr>
        <p:grpSpPr bwMode="auto">
          <a:xfrm>
            <a:off x="8882375" y="6042819"/>
            <a:ext cx="1420816" cy="707231"/>
            <a:chOff x="4560" y="2842"/>
            <a:chExt cx="895" cy="594"/>
          </a:xfrm>
        </p:grpSpPr>
        <p:sp>
          <p:nvSpPr>
            <p:cNvPr id="9" name="Line 16"/>
            <p:cNvSpPr>
              <a:spLocks noChangeShapeType="1"/>
            </p:cNvSpPr>
            <p:nvPr/>
          </p:nvSpPr>
          <p:spPr bwMode="auto">
            <a:xfrm>
              <a:off x="4560" y="284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568" y="3024"/>
                  <a:ext cx="887" cy="41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0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68" y="3024"/>
                  <a:ext cx="887" cy="412"/>
                </a:xfrm>
                <a:prstGeom prst="rect">
                  <a:avLst/>
                </a:prstGeom>
                <a:blipFill>
                  <a:blip r:embed="rId4"/>
                  <a:stretch>
                    <a:fillRect l="-433" r="-866" b="-12500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1" name="Rectangle 18"/>
          <p:cNvSpPr>
            <a:spLocks noChangeArrowheads="1"/>
          </p:cNvSpPr>
          <p:nvPr/>
        </p:nvSpPr>
        <p:spPr bwMode="auto">
          <a:xfrm>
            <a:off x="1723791" y="4195453"/>
            <a:ext cx="7924800" cy="2007395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 Box 13"/>
              <p:cNvSpPr txBox="1">
                <a:spLocks noChangeArrowheads="1"/>
              </p:cNvSpPr>
              <p:nvPr/>
            </p:nvSpPr>
            <p:spPr bwMode="auto">
              <a:xfrm>
                <a:off x="1823530" y="4787387"/>
                <a:ext cx="2991440" cy="8133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,∗) </m:t>
                      </m:r>
                    </m:oMath>
                  </m:oMathPara>
                </a14:m>
                <a:endParaRPr lang="en-US" b="0" dirty="0" smtClean="0"/>
              </a:p>
              <a:p>
                <a:endParaRPr lang="en-US" b="1" baseline="-25000" dirty="0">
                  <a:cs typeface="Arial" charset="0"/>
                  <a:sym typeface="Symbol" pitchFamily="18" charset="2"/>
                </a:endParaRPr>
              </a:p>
              <a:p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2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23530" y="4787387"/>
                <a:ext cx="2991440" cy="8133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21"/>
          <p:cNvGrpSpPr>
            <a:grpSpLocks/>
          </p:cNvGrpSpPr>
          <p:nvPr/>
        </p:nvGrpSpPr>
        <p:grpSpPr bwMode="auto">
          <a:xfrm>
            <a:off x="4769739" y="4172833"/>
            <a:ext cx="3464929" cy="400050"/>
            <a:chOff x="1776" y="1816"/>
            <a:chExt cx="2400" cy="336"/>
          </a:xfrm>
        </p:grpSpPr>
        <p:sp>
          <p:nvSpPr>
            <p:cNvPr id="14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85" y="1816"/>
                  <a:ext cx="32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i="1" baseline="-25000" dirty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6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5" y="1816"/>
                  <a:ext cx="328" cy="336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" name="Group 20"/>
          <p:cNvGrpSpPr>
            <a:grpSpLocks/>
          </p:cNvGrpSpPr>
          <p:nvPr/>
        </p:nvGrpSpPr>
        <p:grpSpPr bwMode="auto">
          <a:xfrm>
            <a:off x="4736135" y="4522240"/>
            <a:ext cx="3464929" cy="427436"/>
            <a:chOff x="1776" y="2051"/>
            <a:chExt cx="2352" cy="359"/>
          </a:xfrm>
        </p:grpSpPr>
        <p:sp>
          <p:nvSpPr>
            <p:cNvPr id="17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959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19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959" cy="336"/>
                </a:xfrm>
                <a:prstGeom prst="rect">
                  <a:avLst/>
                </a:prstGeom>
                <a:blipFill>
                  <a:blip r:embed="rId11"/>
                  <a:stretch>
                    <a:fillRect t="-9231" r="-3879" b="-2769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" name="Group 21"/>
          <p:cNvGrpSpPr>
            <a:grpSpLocks/>
          </p:cNvGrpSpPr>
          <p:nvPr/>
        </p:nvGrpSpPr>
        <p:grpSpPr bwMode="auto">
          <a:xfrm>
            <a:off x="4769739" y="5209689"/>
            <a:ext cx="3464929" cy="400050"/>
            <a:chOff x="1776" y="1816"/>
            <a:chExt cx="2400" cy="336"/>
          </a:xfrm>
        </p:grpSpPr>
        <p:sp>
          <p:nvSpPr>
            <p:cNvPr id="20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85" y="1816"/>
                  <a:ext cx="31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22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5" y="1816"/>
                  <a:ext cx="318" cy="336"/>
                </a:xfrm>
                <a:prstGeom prst="rect">
                  <a:avLst/>
                </a:prstGeom>
                <a:blipFill>
                  <a:blip r:embed="rId12"/>
                  <a:stretch>
                    <a:fillRect b="-153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" name="Group 20"/>
          <p:cNvGrpSpPr>
            <a:grpSpLocks/>
          </p:cNvGrpSpPr>
          <p:nvPr/>
        </p:nvGrpSpPr>
        <p:grpSpPr bwMode="auto">
          <a:xfrm>
            <a:off x="4736135" y="5559097"/>
            <a:ext cx="3464929" cy="431008"/>
            <a:chOff x="1776" y="2051"/>
            <a:chExt cx="2352" cy="362"/>
          </a:xfrm>
        </p:grpSpPr>
        <p:sp>
          <p:nvSpPr>
            <p:cNvPr id="23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998" cy="36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24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998" cy="362"/>
                </a:xfrm>
                <a:prstGeom prst="rect">
                  <a:avLst/>
                </a:prstGeom>
                <a:blipFill>
                  <a:blip r:embed="rId13"/>
                  <a:stretch>
                    <a:fillRect t="-7042" b="-18310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6170796" y="4834485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0796" y="4834485"/>
                <a:ext cx="535724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Прямоугольник 25"/>
              <p:cNvSpPr/>
              <p:nvPr/>
            </p:nvSpPr>
            <p:spPr>
              <a:xfrm>
                <a:off x="1723791" y="6299755"/>
                <a:ext cx="5125634" cy="5166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𝑃𝑟𝑒𝑑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=|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⁡[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]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26" name="Прямоугольник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3791" y="6299755"/>
                <a:ext cx="5125634" cy="516616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0579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Непредсказуемость блочных шифров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Блочный шифр называется стойким непредсказуемым блочным шифром, если для всех эффективных противников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величина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𝑃𝑟𝑒𝑑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=|</m:t>
                    </m:r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⁡[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]|</m:t>
                    </m:r>
                    <m:r>
                      <a:rPr lang="ru-RU" sz="28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sz="2800" dirty="0" smtClean="0"/>
                  <a:t>, </a:t>
                </a:r>
                <a14:m>
                  <m:oMath xmlns:m="http://schemas.openxmlformats.org/officeDocument/2006/math">
                    <m:r>
                      <a:rPr lang="ru-RU" sz="28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sz="2800" dirty="0" smtClean="0"/>
                  <a:t> – пренебрежимо малая величина.</a:t>
                </a:r>
                <a:endParaRPr lang="ru-RU" sz="2800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101" r="-156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16</a:t>
            </a:fld>
            <a:endParaRPr lang="ru-RU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823530" y="4335098"/>
            <a:ext cx="2879002" cy="169630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7"/>
              <p:cNvSpPr>
                <a:spLocks noChangeArrowheads="1"/>
              </p:cNvSpPr>
              <p:nvPr/>
            </p:nvSpPr>
            <p:spPr bwMode="auto">
              <a:xfrm>
                <a:off x="8234668" y="4374752"/>
                <a:ext cx="1295400" cy="1628071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34668" y="4374752"/>
                <a:ext cx="1295400" cy="1628071"/>
              </a:xfrm>
              <a:prstGeom prst="rect">
                <a:avLst/>
              </a:prstGeom>
              <a:blipFill>
                <a:blip r:embed="rId3"/>
                <a:stretch>
                  <a:fillRect t="-1859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22"/>
          <p:cNvGrpSpPr>
            <a:grpSpLocks/>
          </p:cNvGrpSpPr>
          <p:nvPr/>
        </p:nvGrpSpPr>
        <p:grpSpPr bwMode="auto">
          <a:xfrm>
            <a:off x="8882375" y="6042819"/>
            <a:ext cx="1420816" cy="707231"/>
            <a:chOff x="4560" y="2842"/>
            <a:chExt cx="895" cy="594"/>
          </a:xfrm>
        </p:grpSpPr>
        <p:sp>
          <p:nvSpPr>
            <p:cNvPr id="8" name="Line 16"/>
            <p:cNvSpPr>
              <a:spLocks noChangeShapeType="1"/>
            </p:cNvSpPr>
            <p:nvPr/>
          </p:nvSpPr>
          <p:spPr bwMode="auto">
            <a:xfrm>
              <a:off x="4560" y="284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568" y="3024"/>
                  <a:ext cx="887" cy="41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9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68" y="3024"/>
                  <a:ext cx="887" cy="412"/>
                </a:xfrm>
                <a:prstGeom prst="rect">
                  <a:avLst/>
                </a:prstGeom>
                <a:blipFill>
                  <a:blip r:embed="rId4"/>
                  <a:stretch>
                    <a:fillRect l="-433" r="-866" b="-12500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0" name="Rectangle 18"/>
          <p:cNvSpPr>
            <a:spLocks noChangeArrowheads="1"/>
          </p:cNvSpPr>
          <p:nvPr/>
        </p:nvSpPr>
        <p:spPr bwMode="auto">
          <a:xfrm>
            <a:off x="1723791" y="4195453"/>
            <a:ext cx="7924800" cy="2007395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 Box 13"/>
              <p:cNvSpPr txBox="1">
                <a:spLocks noChangeArrowheads="1"/>
              </p:cNvSpPr>
              <p:nvPr/>
            </p:nvSpPr>
            <p:spPr bwMode="auto">
              <a:xfrm>
                <a:off x="1823530" y="4787387"/>
                <a:ext cx="2991440" cy="8133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,∗) </m:t>
                      </m:r>
                    </m:oMath>
                  </m:oMathPara>
                </a14:m>
                <a:endParaRPr lang="en-US" b="0" dirty="0" smtClean="0"/>
              </a:p>
              <a:p>
                <a:endParaRPr lang="en-US" b="1" baseline="-25000" dirty="0">
                  <a:cs typeface="Arial" charset="0"/>
                  <a:sym typeface="Symbol" pitchFamily="18" charset="2"/>
                </a:endParaRPr>
              </a:p>
              <a:p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1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23530" y="4787387"/>
                <a:ext cx="2991440" cy="8133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21"/>
          <p:cNvGrpSpPr>
            <a:grpSpLocks/>
          </p:cNvGrpSpPr>
          <p:nvPr/>
        </p:nvGrpSpPr>
        <p:grpSpPr bwMode="auto">
          <a:xfrm>
            <a:off x="4769739" y="4172833"/>
            <a:ext cx="3464929" cy="400050"/>
            <a:chOff x="1776" y="1816"/>
            <a:chExt cx="2400" cy="336"/>
          </a:xfrm>
        </p:grpSpPr>
        <p:sp>
          <p:nvSpPr>
            <p:cNvPr id="13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85" y="1816"/>
                  <a:ext cx="32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i="1" baseline="-25000" dirty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6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5" y="1816"/>
                  <a:ext cx="328" cy="336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" name="Group 20"/>
          <p:cNvGrpSpPr>
            <a:grpSpLocks/>
          </p:cNvGrpSpPr>
          <p:nvPr/>
        </p:nvGrpSpPr>
        <p:grpSpPr bwMode="auto">
          <a:xfrm>
            <a:off x="4736135" y="4522240"/>
            <a:ext cx="3464929" cy="427436"/>
            <a:chOff x="1776" y="2051"/>
            <a:chExt cx="2352" cy="359"/>
          </a:xfrm>
        </p:grpSpPr>
        <p:sp>
          <p:nvSpPr>
            <p:cNvPr id="16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959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19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959" cy="336"/>
                </a:xfrm>
                <a:prstGeom prst="rect">
                  <a:avLst/>
                </a:prstGeom>
                <a:blipFill>
                  <a:blip r:embed="rId11"/>
                  <a:stretch>
                    <a:fillRect t="-9231" r="-3879" b="-2769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" name="Group 21"/>
          <p:cNvGrpSpPr>
            <a:grpSpLocks/>
          </p:cNvGrpSpPr>
          <p:nvPr/>
        </p:nvGrpSpPr>
        <p:grpSpPr bwMode="auto">
          <a:xfrm>
            <a:off x="4769739" y="5209689"/>
            <a:ext cx="3464929" cy="400050"/>
            <a:chOff x="1776" y="1816"/>
            <a:chExt cx="2400" cy="336"/>
          </a:xfrm>
        </p:grpSpPr>
        <p:sp>
          <p:nvSpPr>
            <p:cNvPr id="19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85" y="1816"/>
                  <a:ext cx="31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22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5" y="1816"/>
                  <a:ext cx="318" cy="336"/>
                </a:xfrm>
                <a:prstGeom prst="rect">
                  <a:avLst/>
                </a:prstGeom>
                <a:blipFill>
                  <a:blip r:embed="rId12"/>
                  <a:stretch>
                    <a:fillRect b="-153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Group 20"/>
          <p:cNvGrpSpPr>
            <a:grpSpLocks/>
          </p:cNvGrpSpPr>
          <p:nvPr/>
        </p:nvGrpSpPr>
        <p:grpSpPr bwMode="auto">
          <a:xfrm>
            <a:off x="4736135" y="5559097"/>
            <a:ext cx="3464929" cy="431008"/>
            <a:chOff x="1776" y="2051"/>
            <a:chExt cx="2352" cy="362"/>
          </a:xfrm>
        </p:grpSpPr>
        <p:sp>
          <p:nvSpPr>
            <p:cNvPr id="22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998" cy="36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23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998" cy="362"/>
                </a:xfrm>
                <a:prstGeom prst="rect">
                  <a:avLst/>
                </a:prstGeom>
                <a:blipFill>
                  <a:blip r:embed="rId13"/>
                  <a:stretch>
                    <a:fillRect t="-7042" b="-18310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6170796" y="4834485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0796" y="4834485"/>
                <a:ext cx="535724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Прямоугольник 24"/>
              <p:cNvSpPr/>
              <p:nvPr/>
            </p:nvSpPr>
            <p:spPr>
              <a:xfrm>
                <a:off x="1723791" y="6299755"/>
                <a:ext cx="5125634" cy="5166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𝑃𝑟𝑒𝑑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=|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⁡[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]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25" name="Прямоугольник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3791" y="6299755"/>
                <a:ext cx="5125634" cy="516616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5791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Скругленный прямоугольник 37"/>
          <p:cNvSpPr/>
          <p:nvPr/>
        </p:nvSpPr>
        <p:spPr>
          <a:xfrm>
            <a:off x="633421" y="1324301"/>
            <a:ext cx="10542006" cy="88112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Непредсказуемость блочных шифров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23564" y="1365867"/>
                <a:ext cx="105156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b="1" dirty="0" smtClean="0"/>
                  <a:t>Теорема 4.1. </a:t>
                </a:r>
                <a:r>
                  <a:rPr lang="ru-RU" dirty="0" smtClean="0"/>
                  <a:t>Пусть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– блочный шифр на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 Тогда если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ru-RU" dirty="0" smtClean="0"/>
                  <a:t> – стойкий, то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ru-RU" dirty="0" smtClean="0"/>
                  <a:t> – непредсказуемый.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ru-RU" dirty="0" smtClean="0"/>
                  <a:t> – предсказуемый. Тогда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𝑃𝑟𝑒𝑑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ru-RU" dirty="0" smtClean="0"/>
                  <a:t> – не пренебрежимо малая. Построим противника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 smtClean="0"/>
                  <a:t>следующим образом.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3564" y="1365867"/>
                <a:ext cx="10515600" cy="4351338"/>
              </a:xfrm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678839" y="6492875"/>
            <a:ext cx="2743200" cy="365125"/>
          </a:xfrm>
        </p:spPr>
        <p:txBody>
          <a:bodyPr/>
          <a:lstStyle/>
          <a:p>
            <a:fld id="{8253DDDB-F8F7-4D64-A7FD-3F3D61C1949F}" type="slidenum">
              <a:rPr lang="ru-RU" smtClean="0"/>
              <a:t>17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254640" y="3195814"/>
            <a:ext cx="4782480" cy="306539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/>
          <a:lstStyle/>
          <a:p>
            <a:pPr algn="ctr"/>
            <a:r>
              <a:rPr lang="en-US" dirty="0" smtClean="0"/>
              <a:t>Adv. B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7"/>
              <p:cNvSpPr>
                <a:spLocks noChangeArrowheads="1"/>
              </p:cNvSpPr>
              <p:nvPr/>
            </p:nvSpPr>
            <p:spPr bwMode="auto">
              <a:xfrm>
                <a:off x="9497877" y="3373445"/>
                <a:ext cx="1312027" cy="2254825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497877" y="3373445"/>
                <a:ext cx="1312027" cy="2254825"/>
              </a:xfrm>
              <a:prstGeom prst="rect">
                <a:avLst/>
              </a:prstGeom>
              <a:blipFill>
                <a:blip r:embed="rId3"/>
                <a:stretch>
                  <a:fillRect t="-1075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22"/>
          <p:cNvGrpSpPr>
            <a:grpSpLocks/>
          </p:cNvGrpSpPr>
          <p:nvPr/>
        </p:nvGrpSpPr>
        <p:grpSpPr bwMode="auto">
          <a:xfrm>
            <a:off x="10565280" y="5475696"/>
            <a:ext cx="1467836" cy="502443"/>
            <a:chOff x="4173" y="2602"/>
            <a:chExt cx="415" cy="422"/>
          </a:xfrm>
        </p:grpSpPr>
        <p:sp>
          <p:nvSpPr>
            <p:cNvPr id="11" name="Line 16"/>
            <p:cNvSpPr>
              <a:spLocks noChangeShapeType="1"/>
            </p:cNvSpPr>
            <p:nvPr/>
          </p:nvSpPr>
          <p:spPr bwMode="auto">
            <a:xfrm flipV="1">
              <a:off x="4173" y="3024"/>
              <a:ext cx="39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281" y="2602"/>
                  <a:ext cx="307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’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7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281" y="2602"/>
                  <a:ext cx="307" cy="388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3" name="Rectangle 18"/>
          <p:cNvSpPr>
            <a:spLocks noChangeArrowheads="1"/>
          </p:cNvSpPr>
          <p:nvPr/>
        </p:nvSpPr>
        <p:spPr bwMode="auto">
          <a:xfrm>
            <a:off x="1250303" y="3105503"/>
            <a:ext cx="9937491" cy="3387372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1473335" y="3318528"/>
            <a:ext cx="2879002" cy="280922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15" name="Line 5"/>
          <p:cNvSpPr>
            <a:spLocks noChangeShapeType="1"/>
          </p:cNvSpPr>
          <p:nvPr/>
        </p:nvSpPr>
        <p:spPr bwMode="auto">
          <a:xfrm>
            <a:off x="981256" y="3865908"/>
            <a:ext cx="492078" cy="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 Box 6"/>
              <p:cNvSpPr txBox="1">
                <a:spLocks noChangeArrowheads="1"/>
              </p:cNvSpPr>
              <p:nvPr/>
            </p:nvSpPr>
            <p:spPr bwMode="auto">
              <a:xfrm>
                <a:off x="678283" y="3373445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1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78283" y="3373445"/>
                <a:ext cx="427040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2" name="Group 21"/>
          <p:cNvGrpSpPr>
            <a:grpSpLocks/>
          </p:cNvGrpSpPr>
          <p:nvPr/>
        </p:nvGrpSpPr>
        <p:grpSpPr bwMode="auto">
          <a:xfrm>
            <a:off x="4348560" y="3195814"/>
            <a:ext cx="5154943" cy="400050"/>
            <a:chOff x="1776" y="1816"/>
            <a:chExt cx="2400" cy="336"/>
          </a:xfrm>
        </p:grpSpPr>
        <p:sp>
          <p:nvSpPr>
            <p:cNvPr id="43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3176" y="1816"/>
                  <a:ext cx="32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i="1" baseline="-25000" dirty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44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176" y="1816"/>
                  <a:ext cx="328" cy="336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5" name="Group 20"/>
          <p:cNvGrpSpPr>
            <a:grpSpLocks/>
          </p:cNvGrpSpPr>
          <p:nvPr/>
        </p:nvGrpSpPr>
        <p:grpSpPr bwMode="auto">
          <a:xfrm>
            <a:off x="4380316" y="3546410"/>
            <a:ext cx="5089584" cy="426245"/>
            <a:chOff x="1776" y="2052"/>
            <a:chExt cx="2352" cy="358"/>
          </a:xfrm>
        </p:grpSpPr>
        <p:sp>
          <p:nvSpPr>
            <p:cNvPr id="46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3016" y="2052"/>
                  <a:ext cx="959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47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016" y="2052"/>
                  <a:ext cx="959" cy="336"/>
                </a:xfrm>
                <a:prstGeom prst="rect">
                  <a:avLst/>
                </a:prstGeom>
                <a:blipFill>
                  <a:blip r:embed="rId8"/>
                  <a:stretch>
                    <a:fillRect t="-9231" b="-2769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8" name="Group 21"/>
          <p:cNvGrpSpPr>
            <a:grpSpLocks/>
          </p:cNvGrpSpPr>
          <p:nvPr/>
        </p:nvGrpSpPr>
        <p:grpSpPr bwMode="auto">
          <a:xfrm>
            <a:off x="4380314" y="4233861"/>
            <a:ext cx="5123189" cy="400050"/>
            <a:chOff x="1776" y="1817"/>
            <a:chExt cx="2400" cy="336"/>
          </a:xfrm>
        </p:grpSpPr>
        <p:sp>
          <p:nvSpPr>
            <p:cNvPr id="49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3201" y="1817"/>
                  <a:ext cx="31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50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201" y="1817"/>
                  <a:ext cx="318" cy="336"/>
                </a:xfrm>
                <a:prstGeom prst="rect">
                  <a:avLst/>
                </a:prstGeom>
                <a:blipFill>
                  <a:blip r:embed="rId9"/>
                  <a:stretch>
                    <a:fillRect b="-153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1" name="Group 20"/>
          <p:cNvGrpSpPr>
            <a:grpSpLocks/>
          </p:cNvGrpSpPr>
          <p:nvPr/>
        </p:nvGrpSpPr>
        <p:grpSpPr bwMode="auto">
          <a:xfrm>
            <a:off x="4357532" y="4608272"/>
            <a:ext cx="5112367" cy="431008"/>
            <a:chOff x="1776" y="2073"/>
            <a:chExt cx="2352" cy="362"/>
          </a:xfrm>
        </p:grpSpPr>
        <p:sp>
          <p:nvSpPr>
            <p:cNvPr id="52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3073" y="2073"/>
                  <a:ext cx="998" cy="36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53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073" y="2073"/>
                  <a:ext cx="998" cy="362"/>
                </a:xfrm>
                <a:prstGeom prst="rect">
                  <a:avLst/>
                </a:prstGeom>
                <a:blipFill>
                  <a:blip r:embed="rId10"/>
                  <a:stretch>
                    <a:fillRect t="-7042" b="-18310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7439631" y="3857466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9631" y="3857466"/>
                <a:ext cx="535724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5" name="Group 22"/>
          <p:cNvGrpSpPr>
            <a:grpSpLocks/>
          </p:cNvGrpSpPr>
          <p:nvPr/>
        </p:nvGrpSpPr>
        <p:grpSpPr bwMode="auto">
          <a:xfrm>
            <a:off x="7634641" y="5142782"/>
            <a:ext cx="1909767" cy="490537"/>
            <a:chOff x="4497" y="2694"/>
            <a:chExt cx="1203" cy="412"/>
          </a:xfrm>
        </p:grpSpPr>
        <p:sp>
          <p:nvSpPr>
            <p:cNvPr id="66" name="Line 16"/>
            <p:cNvSpPr>
              <a:spLocks noChangeShapeType="1"/>
            </p:cNvSpPr>
            <p:nvPr/>
          </p:nvSpPr>
          <p:spPr bwMode="auto">
            <a:xfrm flipH="1" flipV="1">
              <a:off x="5336" y="2919"/>
              <a:ext cx="364" cy="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497" y="2694"/>
                  <a:ext cx="887" cy="41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67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497" y="2694"/>
                  <a:ext cx="887" cy="412"/>
                </a:xfrm>
                <a:prstGeom prst="rect">
                  <a:avLst/>
                </a:prstGeom>
                <a:blipFill>
                  <a:blip r:embed="rId12"/>
                  <a:stretch>
                    <a:fillRect l="-433" r="-866" b="-12500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8" name="Group 21"/>
          <p:cNvGrpSpPr>
            <a:grpSpLocks/>
          </p:cNvGrpSpPr>
          <p:nvPr/>
        </p:nvGrpSpPr>
        <p:grpSpPr bwMode="auto">
          <a:xfrm>
            <a:off x="4346710" y="5028389"/>
            <a:ext cx="3354351" cy="431007"/>
            <a:chOff x="1776" y="1760"/>
            <a:chExt cx="2400" cy="362"/>
          </a:xfrm>
        </p:grpSpPr>
        <p:sp>
          <p:nvSpPr>
            <p:cNvPr id="69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3183" y="1760"/>
                  <a:ext cx="537" cy="35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70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183" y="1760"/>
                  <a:ext cx="537" cy="356"/>
                </a:xfrm>
                <a:prstGeom prst="rect">
                  <a:avLst/>
                </a:prstGeom>
                <a:blipFill>
                  <a:blip r:embed="rId13"/>
                  <a:stretch>
                    <a:fillRect b="-5797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1" name="Group 20"/>
          <p:cNvGrpSpPr>
            <a:grpSpLocks/>
          </p:cNvGrpSpPr>
          <p:nvPr/>
        </p:nvGrpSpPr>
        <p:grpSpPr bwMode="auto">
          <a:xfrm>
            <a:off x="4368923" y="5487922"/>
            <a:ext cx="2250241" cy="439342"/>
            <a:chOff x="1776" y="2041"/>
            <a:chExt cx="2798" cy="369"/>
          </a:xfrm>
        </p:grpSpPr>
        <p:sp>
          <p:nvSpPr>
            <p:cNvPr id="72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190" y="2041"/>
                  <a:ext cx="2384" cy="36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73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190" y="2041"/>
                  <a:ext cx="2384" cy="362"/>
                </a:xfrm>
                <a:prstGeom prst="rect">
                  <a:avLst/>
                </a:prstGeom>
                <a:blipFill>
                  <a:blip r:embed="rId14"/>
                  <a:stretch>
                    <a:fillRect t="-5634" r="-5079" b="-18310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 Box 13"/>
              <p:cNvSpPr txBox="1">
                <a:spLocks noChangeArrowheads="1"/>
              </p:cNvSpPr>
              <p:nvPr/>
            </p:nvSpPr>
            <p:spPr bwMode="auto">
              <a:xfrm>
                <a:off x="1560443" y="3650139"/>
                <a:ext cx="2991440" cy="11854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lang="en-US" b="0" dirty="0" smtClean="0"/>
                  <a:t>If: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,∗) </m:t>
                    </m:r>
                  </m:oMath>
                </a14:m>
                <a:endParaRPr lang="en-US" b="0" dirty="0" smtClean="0"/>
              </a:p>
              <a:p>
                <a:r>
                  <a:rPr lang="en-US" dirty="0" smtClean="0"/>
                  <a:t>Else: </a:t>
                </a:r>
                <a:r>
                  <a:rPr lang="ru-RU" dirty="0" smtClean="0"/>
                  <a:t> </a:t>
                </a:r>
                <a:r>
                  <a:rPr lang="en-US" dirty="0" smtClean="0"/>
                  <a:t>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b="1" baseline="-25000" dirty="0">
                  <a:cs typeface="Arial" charset="0"/>
                  <a:sym typeface="Symbol" pitchFamily="18" charset="2"/>
                </a:endParaRPr>
              </a:p>
              <a:p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74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60443" y="3650139"/>
                <a:ext cx="2991440" cy="1185453"/>
              </a:xfrm>
              <a:prstGeom prst="rect">
                <a:avLst/>
              </a:prstGeom>
              <a:blipFill>
                <a:blip r:embed="rId15"/>
                <a:stretch>
                  <a:fillRect l="-1833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/>
              <p:cNvSpPr txBox="1"/>
              <p:nvPr/>
            </p:nvSpPr>
            <p:spPr>
              <a:xfrm>
                <a:off x="7176724" y="5736821"/>
                <a:ext cx="3442609" cy="4237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/>
                  <a:t>If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=1,</m:t>
                    </m:r>
                  </m:oMath>
                </a14:m>
                <a:r>
                  <a:rPr lang="en-US" sz="2000" dirty="0" smtClean="0"/>
                  <a:t> else 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ru-RU" sz="2000" dirty="0"/>
              </a:p>
            </p:txBody>
          </p:sp>
        </mc:Choice>
        <mc:Fallback xmlns=""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6724" y="5736821"/>
                <a:ext cx="3442609" cy="423770"/>
              </a:xfrm>
              <a:prstGeom prst="rect">
                <a:avLst/>
              </a:prstGeom>
              <a:blipFill>
                <a:blip r:embed="rId16"/>
                <a:stretch>
                  <a:fillRect l="-1770" t="-5714" b="-200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8978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7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Непредсказуемость блочных шифров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23564" y="1365867"/>
                <a:ext cx="105156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Если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=0: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</m:e>
                    </m:fun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𝑃𝑟𝑒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Если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=1: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𝑃𝑟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угадать результат случайной функции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пренебрежимо малая, для </a:t>
                </a:r>
                <a:r>
                  <a:rPr lang="ru-RU" dirty="0" err="1" smtClean="0"/>
                  <a:t>суперполиномиального</a:t>
                </a:r>
                <a:r>
                  <a:rPr lang="ru-RU" dirty="0" smtClean="0"/>
                  <a:t> значения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ru-RU" dirty="0" smtClean="0"/>
                  <a:t>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3564" y="1365867"/>
                <a:ext cx="10515600" cy="4351338"/>
              </a:xfrm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678839" y="6492875"/>
            <a:ext cx="2743200" cy="365125"/>
          </a:xfrm>
        </p:spPr>
        <p:txBody>
          <a:bodyPr/>
          <a:lstStyle/>
          <a:p>
            <a:fld id="{8253DDDB-F8F7-4D64-A7FD-3F3D61C1949F}" type="slidenum">
              <a:rPr lang="ru-RU" smtClean="0"/>
              <a:t>18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254640" y="3195814"/>
            <a:ext cx="4782480" cy="306539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/>
          <a:lstStyle/>
          <a:p>
            <a:pPr algn="ctr"/>
            <a:r>
              <a:rPr lang="en-US" dirty="0" smtClean="0"/>
              <a:t>Adv. B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7"/>
              <p:cNvSpPr>
                <a:spLocks noChangeArrowheads="1"/>
              </p:cNvSpPr>
              <p:nvPr/>
            </p:nvSpPr>
            <p:spPr bwMode="auto">
              <a:xfrm>
                <a:off x="9497877" y="3373445"/>
                <a:ext cx="1312027" cy="2254825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497877" y="3373445"/>
                <a:ext cx="1312027" cy="2254825"/>
              </a:xfrm>
              <a:prstGeom prst="rect">
                <a:avLst/>
              </a:prstGeom>
              <a:blipFill>
                <a:blip r:embed="rId3"/>
                <a:stretch>
                  <a:fillRect t="-1075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22"/>
          <p:cNvGrpSpPr>
            <a:grpSpLocks/>
          </p:cNvGrpSpPr>
          <p:nvPr/>
        </p:nvGrpSpPr>
        <p:grpSpPr bwMode="auto">
          <a:xfrm>
            <a:off x="10565280" y="5475696"/>
            <a:ext cx="1467836" cy="502443"/>
            <a:chOff x="4173" y="2602"/>
            <a:chExt cx="415" cy="422"/>
          </a:xfrm>
        </p:grpSpPr>
        <p:sp>
          <p:nvSpPr>
            <p:cNvPr id="11" name="Line 16"/>
            <p:cNvSpPr>
              <a:spLocks noChangeShapeType="1"/>
            </p:cNvSpPr>
            <p:nvPr/>
          </p:nvSpPr>
          <p:spPr bwMode="auto">
            <a:xfrm flipV="1">
              <a:off x="4173" y="3024"/>
              <a:ext cx="39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281" y="2602"/>
                  <a:ext cx="307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’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7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281" y="2602"/>
                  <a:ext cx="307" cy="388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3" name="Rectangle 18"/>
          <p:cNvSpPr>
            <a:spLocks noChangeArrowheads="1"/>
          </p:cNvSpPr>
          <p:nvPr/>
        </p:nvSpPr>
        <p:spPr bwMode="auto">
          <a:xfrm>
            <a:off x="1250303" y="3105503"/>
            <a:ext cx="9937491" cy="3387372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1473335" y="3318528"/>
            <a:ext cx="2879002" cy="280922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15" name="Line 5"/>
          <p:cNvSpPr>
            <a:spLocks noChangeShapeType="1"/>
          </p:cNvSpPr>
          <p:nvPr/>
        </p:nvSpPr>
        <p:spPr bwMode="auto">
          <a:xfrm>
            <a:off x="981256" y="3865908"/>
            <a:ext cx="492078" cy="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 Box 6"/>
              <p:cNvSpPr txBox="1">
                <a:spLocks noChangeArrowheads="1"/>
              </p:cNvSpPr>
              <p:nvPr/>
            </p:nvSpPr>
            <p:spPr bwMode="auto">
              <a:xfrm>
                <a:off x="678283" y="3373445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1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78283" y="3373445"/>
                <a:ext cx="427040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2" name="Group 21"/>
          <p:cNvGrpSpPr>
            <a:grpSpLocks/>
          </p:cNvGrpSpPr>
          <p:nvPr/>
        </p:nvGrpSpPr>
        <p:grpSpPr bwMode="auto">
          <a:xfrm>
            <a:off x="4348560" y="3195814"/>
            <a:ext cx="5154943" cy="400050"/>
            <a:chOff x="1776" y="1816"/>
            <a:chExt cx="2400" cy="336"/>
          </a:xfrm>
        </p:grpSpPr>
        <p:sp>
          <p:nvSpPr>
            <p:cNvPr id="43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3176" y="1816"/>
                  <a:ext cx="32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i="1" baseline="-25000" dirty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44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176" y="1816"/>
                  <a:ext cx="328" cy="336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5" name="Group 20"/>
          <p:cNvGrpSpPr>
            <a:grpSpLocks/>
          </p:cNvGrpSpPr>
          <p:nvPr/>
        </p:nvGrpSpPr>
        <p:grpSpPr bwMode="auto">
          <a:xfrm>
            <a:off x="4380316" y="3546410"/>
            <a:ext cx="5089584" cy="426245"/>
            <a:chOff x="1776" y="2052"/>
            <a:chExt cx="2352" cy="358"/>
          </a:xfrm>
        </p:grpSpPr>
        <p:sp>
          <p:nvSpPr>
            <p:cNvPr id="46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3016" y="2052"/>
                  <a:ext cx="959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47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016" y="2052"/>
                  <a:ext cx="959" cy="336"/>
                </a:xfrm>
                <a:prstGeom prst="rect">
                  <a:avLst/>
                </a:prstGeom>
                <a:blipFill>
                  <a:blip r:embed="rId8"/>
                  <a:stretch>
                    <a:fillRect t="-9231" b="-2769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8" name="Group 21"/>
          <p:cNvGrpSpPr>
            <a:grpSpLocks/>
          </p:cNvGrpSpPr>
          <p:nvPr/>
        </p:nvGrpSpPr>
        <p:grpSpPr bwMode="auto">
          <a:xfrm>
            <a:off x="4380314" y="4233861"/>
            <a:ext cx="5123189" cy="400050"/>
            <a:chOff x="1776" y="1817"/>
            <a:chExt cx="2400" cy="336"/>
          </a:xfrm>
        </p:grpSpPr>
        <p:sp>
          <p:nvSpPr>
            <p:cNvPr id="49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3201" y="1817"/>
                  <a:ext cx="31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50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201" y="1817"/>
                  <a:ext cx="318" cy="336"/>
                </a:xfrm>
                <a:prstGeom prst="rect">
                  <a:avLst/>
                </a:prstGeom>
                <a:blipFill>
                  <a:blip r:embed="rId9"/>
                  <a:stretch>
                    <a:fillRect b="-153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1" name="Group 20"/>
          <p:cNvGrpSpPr>
            <a:grpSpLocks/>
          </p:cNvGrpSpPr>
          <p:nvPr/>
        </p:nvGrpSpPr>
        <p:grpSpPr bwMode="auto">
          <a:xfrm>
            <a:off x="4357532" y="4608272"/>
            <a:ext cx="5112367" cy="431008"/>
            <a:chOff x="1776" y="2073"/>
            <a:chExt cx="2352" cy="362"/>
          </a:xfrm>
        </p:grpSpPr>
        <p:sp>
          <p:nvSpPr>
            <p:cNvPr id="52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3073" y="2073"/>
                  <a:ext cx="998" cy="36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53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073" y="2073"/>
                  <a:ext cx="998" cy="362"/>
                </a:xfrm>
                <a:prstGeom prst="rect">
                  <a:avLst/>
                </a:prstGeom>
                <a:blipFill>
                  <a:blip r:embed="rId10"/>
                  <a:stretch>
                    <a:fillRect t="-7042" b="-18310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7439631" y="3857466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9631" y="3857466"/>
                <a:ext cx="535724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5" name="Group 22"/>
          <p:cNvGrpSpPr>
            <a:grpSpLocks/>
          </p:cNvGrpSpPr>
          <p:nvPr/>
        </p:nvGrpSpPr>
        <p:grpSpPr bwMode="auto">
          <a:xfrm>
            <a:off x="7634641" y="5142782"/>
            <a:ext cx="1909767" cy="490537"/>
            <a:chOff x="4497" y="2694"/>
            <a:chExt cx="1203" cy="412"/>
          </a:xfrm>
        </p:grpSpPr>
        <p:sp>
          <p:nvSpPr>
            <p:cNvPr id="66" name="Line 16"/>
            <p:cNvSpPr>
              <a:spLocks noChangeShapeType="1"/>
            </p:cNvSpPr>
            <p:nvPr/>
          </p:nvSpPr>
          <p:spPr bwMode="auto">
            <a:xfrm flipH="1" flipV="1">
              <a:off x="5336" y="2919"/>
              <a:ext cx="364" cy="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497" y="2694"/>
                  <a:ext cx="887" cy="41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67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497" y="2694"/>
                  <a:ext cx="887" cy="412"/>
                </a:xfrm>
                <a:prstGeom prst="rect">
                  <a:avLst/>
                </a:prstGeom>
                <a:blipFill>
                  <a:blip r:embed="rId12"/>
                  <a:stretch>
                    <a:fillRect l="-433" r="-866" b="-12500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8" name="Group 21"/>
          <p:cNvGrpSpPr>
            <a:grpSpLocks/>
          </p:cNvGrpSpPr>
          <p:nvPr/>
        </p:nvGrpSpPr>
        <p:grpSpPr bwMode="auto">
          <a:xfrm>
            <a:off x="4346710" y="5028389"/>
            <a:ext cx="3354351" cy="431007"/>
            <a:chOff x="1776" y="1760"/>
            <a:chExt cx="2400" cy="362"/>
          </a:xfrm>
        </p:grpSpPr>
        <p:sp>
          <p:nvSpPr>
            <p:cNvPr id="69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3183" y="1760"/>
                  <a:ext cx="537" cy="35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70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183" y="1760"/>
                  <a:ext cx="537" cy="356"/>
                </a:xfrm>
                <a:prstGeom prst="rect">
                  <a:avLst/>
                </a:prstGeom>
                <a:blipFill>
                  <a:blip r:embed="rId13"/>
                  <a:stretch>
                    <a:fillRect b="-5797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1" name="Group 20"/>
          <p:cNvGrpSpPr>
            <a:grpSpLocks/>
          </p:cNvGrpSpPr>
          <p:nvPr/>
        </p:nvGrpSpPr>
        <p:grpSpPr bwMode="auto">
          <a:xfrm>
            <a:off x="4368923" y="5487922"/>
            <a:ext cx="2250241" cy="439342"/>
            <a:chOff x="1776" y="2041"/>
            <a:chExt cx="2798" cy="369"/>
          </a:xfrm>
        </p:grpSpPr>
        <p:sp>
          <p:nvSpPr>
            <p:cNvPr id="72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190" y="2041"/>
                  <a:ext cx="2384" cy="36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73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190" y="2041"/>
                  <a:ext cx="2384" cy="362"/>
                </a:xfrm>
                <a:prstGeom prst="rect">
                  <a:avLst/>
                </a:prstGeom>
                <a:blipFill>
                  <a:blip r:embed="rId14"/>
                  <a:stretch>
                    <a:fillRect t="-5634" r="-5079" b="-18310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 Box 13"/>
              <p:cNvSpPr txBox="1">
                <a:spLocks noChangeArrowheads="1"/>
              </p:cNvSpPr>
              <p:nvPr/>
            </p:nvSpPr>
            <p:spPr bwMode="auto">
              <a:xfrm>
                <a:off x="1560443" y="3650139"/>
                <a:ext cx="2991440" cy="11854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lang="en-US" b="0" dirty="0" smtClean="0"/>
                  <a:t>If: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,∗) </m:t>
                    </m:r>
                  </m:oMath>
                </a14:m>
                <a:endParaRPr lang="en-US" b="0" dirty="0" smtClean="0"/>
              </a:p>
              <a:p>
                <a:r>
                  <a:rPr lang="en-US" dirty="0" smtClean="0"/>
                  <a:t>Else: </a:t>
                </a:r>
                <a:r>
                  <a:rPr lang="ru-RU" dirty="0" smtClean="0"/>
                  <a:t> </a:t>
                </a:r>
                <a:r>
                  <a:rPr lang="en-US" dirty="0" smtClean="0"/>
                  <a:t>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b="1" baseline="-25000" dirty="0">
                  <a:cs typeface="Arial" charset="0"/>
                  <a:sym typeface="Symbol" pitchFamily="18" charset="2"/>
                </a:endParaRPr>
              </a:p>
              <a:p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74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60443" y="3650139"/>
                <a:ext cx="2991440" cy="1185453"/>
              </a:xfrm>
              <a:prstGeom prst="rect">
                <a:avLst/>
              </a:prstGeom>
              <a:blipFill>
                <a:blip r:embed="rId15"/>
                <a:stretch>
                  <a:fillRect l="-1833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/>
              <p:cNvSpPr txBox="1"/>
              <p:nvPr/>
            </p:nvSpPr>
            <p:spPr>
              <a:xfrm>
                <a:off x="7176724" y="5736821"/>
                <a:ext cx="3442609" cy="4237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/>
                  <a:t>If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=1,</m:t>
                    </m:r>
                  </m:oMath>
                </a14:m>
                <a:r>
                  <a:rPr lang="en-US" sz="2000" dirty="0" smtClean="0"/>
                  <a:t> else 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ru-RU" sz="2000" dirty="0"/>
              </a:p>
            </p:txBody>
          </p:sp>
        </mc:Choice>
        <mc:Fallback xmlns=""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6724" y="5736821"/>
                <a:ext cx="3442609" cy="423770"/>
              </a:xfrm>
              <a:prstGeom prst="rect">
                <a:avLst/>
              </a:prstGeom>
              <a:blipFill>
                <a:blip r:embed="rId16"/>
                <a:stretch>
                  <a:fillRect l="-1770" t="-5714" b="-200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6992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97062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Непредсказуемость блочных шифров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b="1" dirty="0" smtClean="0"/>
                  <a:t>Теорема 4.1. </a:t>
                </a:r>
                <a:r>
                  <a:rPr lang="ru-RU" dirty="0" smtClean="0"/>
                  <a:t>Пусть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 – блочный шифр на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. Тогда если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ru-RU" dirty="0"/>
                  <a:t> – стойкий, то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ru-RU" dirty="0"/>
                  <a:t> – непредсказуемый.</a:t>
                </a:r>
              </a:p>
              <a:p>
                <a:pPr marL="0" indent="0">
                  <a:buNone/>
                </a:pPr>
                <a:r>
                  <a:rPr lang="ru-RU" dirty="0" smtClean="0"/>
                  <a:t>Тогда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𝑃𝑅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=|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⁡[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]|=|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не пренебрежимо малая величина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ru-RU" dirty="0" smtClean="0"/>
                  <a:t> построили атаку на блочный шифр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ru-RU" dirty="0" smtClean="0"/>
                  <a:t> противоречие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ru-RU" dirty="0" smtClean="0"/>
                  <a:t> – не предсказуемый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ru-RU" dirty="0" smtClean="0"/>
                  <a:t> теорема доказана.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ru-RU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8076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Блочный шифр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23398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b="1" dirty="0" smtClean="0"/>
                  <a:t>Блочный шифр </a:t>
                </a:r>
                <a:r>
                  <a:rPr lang="ru-RU" dirty="0" smtClean="0"/>
                  <a:t>– детерминированный шифр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ru-RU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о</a:t>
                </a:r>
                <a:r>
                  <a:rPr lang="ru-RU" dirty="0" err="1" smtClean="0"/>
                  <a:t>пределённый</a:t>
                </a:r>
                <a:r>
                  <a:rPr lang="ru-RU" dirty="0" smtClean="0"/>
                  <a:t> на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ru-RU" dirty="0" smtClean="0"/>
                  <a:t> – блок данных,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ru-RU" dirty="0" smtClean="0"/>
                  <a:t> – множество блоков,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ru-RU" dirty="0" smtClean="0"/>
                  <a:t> – множество ключей блочного шифра.</a:t>
                </a:r>
              </a:p>
              <a:p>
                <a:pPr marL="0" indent="0">
                  <a:buNone/>
                </a:pPr>
                <a:r>
                  <a:rPr lang="ru-RU" dirty="0" smtClean="0"/>
                  <a:t>Для ключа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ru-RU" dirty="0" smtClean="0"/>
                  <a:t> определим функцию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∗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,∗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Из свойства корректности имеем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 </m:t>
                    </m:r>
                    <m:sSubSup>
                      <m:sSub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</m:oMath>
                </a14:m>
                <a:r>
                  <a:rPr lang="ru-RU" dirty="0" smtClean="0"/>
                  <a:t> </a:t>
                </a:r>
                <a:r>
                  <a:rPr lang="ru-RU" dirty="0"/>
                  <a:t>- </a:t>
                </a:r>
                <a:r>
                  <a:rPr lang="ru-RU" dirty="0" smtClean="0"/>
                  <a:t>подстановки </a:t>
                </a:r>
                <a:r>
                  <a:rPr lang="ru-RU" dirty="0"/>
                  <a:t>на множестве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Sup>
                      <m:sSub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где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ru-RU" dirty="0" smtClean="0"/>
                  <a:t> – тождественная подстановка 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ru-RU" dirty="0" smtClean="0"/>
                  <a:t>. </a:t>
                </a:r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233981"/>
              </a:xfrm>
              <a:blipFill>
                <a:blip r:embed="rId2"/>
                <a:stretch>
                  <a:fillRect l="-1043" t="-215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5046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Стойкость против восстановления ключа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195731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Рассмотрим игру. 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>
                        <a:latin typeface="Cambria Math" panose="02040503050406030204" pitchFamily="18" charset="0"/>
                      </a:rPr>
                      <m:t>Ε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 – блочный шифр на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. Пусть претендент выбирает случайный ключ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ru-RU" dirty="0"/>
                  <a:t>. Противник выбирает произвольные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,…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ru-RU" dirty="0"/>
                  <a:t> и получает </a:t>
                </a:r>
                <a:r>
                  <a:rPr lang="ru-RU" dirty="0" err="1"/>
                  <a:t>шифтексты</a:t>
                </a:r>
                <a:r>
                  <a:rPr lang="ru-RU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 </a:t>
                </a:r>
                <a:r>
                  <a:rPr lang="ru-RU" dirty="0"/>
                  <a:t>Задача противника получить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b="0" i="0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m:rPr>
                        <m:lit/>
                      </m:rP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ru-RU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1957316"/>
              </a:xfrm>
              <a:blipFill>
                <a:blip r:embed="rId2"/>
                <a:stretch>
                  <a:fillRect l="-1043" t="-465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20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823530" y="4335098"/>
            <a:ext cx="2879002" cy="169630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7"/>
              <p:cNvSpPr>
                <a:spLocks noChangeArrowheads="1"/>
              </p:cNvSpPr>
              <p:nvPr/>
            </p:nvSpPr>
            <p:spPr bwMode="auto">
              <a:xfrm>
                <a:off x="8234668" y="4374752"/>
                <a:ext cx="1295400" cy="1628071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34668" y="4374752"/>
                <a:ext cx="1295400" cy="1628071"/>
              </a:xfrm>
              <a:prstGeom prst="rect">
                <a:avLst/>
              </a:prstGeom>
              <a:blipFill>
                <a:blip r:embed="rId3"/>
                <a:stretch>
                  <a:fillRect t="-1859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22"/>
          <p:cNvGrpSpPr>
            <a:grpSpLocks/>
          </p:cNvGrpSpPr>
          <p:nvPr/>
        </p:nvGrpSpPr>
        <p:grpSpPr bwMode="auto">
          <a:xfrm>
            <a:off x="8882378" y="6042819"/>
            <a:ext cx="515939" cy="678656"/>
            <a:chOff x="4560" y="2842"/>
            <a:chExt cx="325" cy="570"/>
          </a:xfrm>
        </p:grpSpPr>
        <p:sp>
          <p:nvSpPr>
            <p:cNvPr id="8" name="Line 16"/>
            <p:cNvSpPr>
              <a:spLocks noChangeShapeType="1"/>
            </p:cNvSpPr>
            <p:nvPr/>
          </p:nvSpPr>
          <p:spPr bwMode="auto">
            <a:xfrm>
              <a:off x="4560" y="284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568" y="3024"/>
                  <a:ext cx="317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9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68" y="3024"/>
                  <a:ext cx="317" cy="388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0" name="Rectangle 18"/>
          <p:cNvSpPr>
            <a:spLocks noChangeArrowheads="1"/>
          </p:cNvSpPr>
          <p:nvPr/>
        </p:nvSpPr>
        <p:spPr bwMode="auto">
          <a:xfrm>
            <a:off x="1723791" y="4195453"/>
            <a:ext cx="7924800" cy="2007395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 Box 13"/>
              <p:cNvSpPr txBox="1">
                <a:spLocks noChangeArrowheads="1"/>
              </p:cNvSpPr>
              <p:nvPr/>
            </p:nvSpPr>
            <p:spPr bwMode="auto">
              <a:xfrm>
                <a:off x="1823530" y="4787387"/>
                <a:ext cx="2991440" cy="8133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,∗) </m:t>
                      </m:r>
                    </m:oMath>
                  </m:oMathPara>
                </a14:m>
                <a:endParaRPr lang="en-US" b="0" dirty="0" smtClean="0"/>
              </a:p>
              <a:p>
                <a:endParaRPr lang="en-US" b="1" baseline="-25000" dirty="0">
                  <a:cs typeface="Arial" charset="0"/>
                  <a:sym typeface="Symbol" pitchFamily="18" charset="2"/>
                </a:endParaRPr>
              </a:p>
              <a:p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1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23530" y="4787387"/>
                <a:ext cx="2991440" cy="8133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21"/>
          <p:cNvGrpSpPr>
            <a:grpSpLocks/>
          </p:cNvGrpSpPr>
          <p:nvPr/>
        </p:nvGrpSpPr>
        <p:grpSpPr bwMode="auto">
          <a:xfrm>
            <a:off x="4769739" y="4172833"/>
            <a:ext cx="3464929" cy="400050"/>
            <a:chOff x="1776" y="1816"/>
            <a:chExt cx="2400" cy="336"/>
          </a:xfrm>
        </p:grpSpPr>
        <p:sp>
          <p:nvSpPr>
            <p:cNvPr id="13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85" y="1816"/>
                  <a:ext cx="32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i="1" baseline="-25000" dirty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6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5" y="1816"/>
                  <a:ext cx="328" cy="336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" name="Group 20"/>
          <p:cNvGrpSpPr>
            <a:grpSpLocks/>
          </p:cNvGrpSpPr>
          <p:nvPr/>
        </p:nvGrpSpPr>
        <p:grpSpPr bwMode="auto">
          <a:xfrm>
            <a:off x="4736135" y="4522240"/>
            <a:ext cx="3464929" cy="427436"/>
            <a:chOff x="1776" y="2051"/>
            <a:chExt cx="2352" cy="359"/>
          </a:xfrm>
        </p:grpSpPr>
        <p:sp>
          <p:nvSpPr>
            <p:cNvPr id="16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959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19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959" cy="336"/>
                </a:xfrm>
                <a:prstGeom prst="rect">
                  <a:avLst/>
                </a:prstGeom>
                <a:blipFill>
                  <a:blip r:embed="rId11"/>
                  <a:stretch>
                    <a:fillRect t="-9231" r="-3879" b="-2769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" name="Group 21"/>
          <p:cNvGrpSpPr>
            <a:grpSpLocks/>
          </p:cNvGrpSpPr>
          <p:nvPr/>
        </p:nvGrpSpPr>
        <p:grpSpPr bwMode="auto">
          <a:xfrm>
            <a:off x="4769739" y="5209689"/>
            <a:ext cx="3464929" cy="400050"/>
            <a:chOff x="1776" y="1816"/>
            <a:chExt cx="2400" cy="336"/>
          </a:xfrm>
        </p:grpSpPr>
        <p:sp>
          <p:nvSpPr>
            <p:cNvPr id="19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85" y="1816"/>
                  <a:ext cx="31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22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5" y="1816"/>
                  <a:ext cx="318" cy="336"/>
                </a:xfrm>
                <a:prstGeom prst="rect">
                  <a:avLst/>
                </a:prstGeom>
                <a:blipFill>
                  <a:blip r:embed="rId12"/>
                  <a:stretch>
                    <a:fillRect b="-153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Group 20"/>
          <p:cNvGrpSpPr>
            <a:grpSpLocks/>
          </p:cNvGrpSpPr>
          <p:nvPr/>
        </p:nvGrpSpPr>
        <p:grpSpPr bwMode="auto">
          <a:xfrm>
            <a:off x="4736135" y="5559097"/>
            <a:ext cx="3464929" cy="431008"/>
            <a:chOff x="1776" y="2051"/>
            <a:chExt cx="2352" cy="362"/>
          </a:xfrm>
        </p:grpSpPr>
        <p:sp>
          <p:nvSpPr>
            <p:cNvPr id="22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998" cy="36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23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998" cy="362"/>
                </a:xfrm>
                <a:prstGeom prst="rect">
                  <a:avLst/>
                </a:prstGeom>
                <a:blipFill>
                  <a:blip r:embed="rId13"/>
                  <a:stretch>
                    <a:fillRect t="-7042" b="-18310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6170796" y="4834485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0796" y="4834485"/>
                <a:ext cx="535724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Прямоугольник 24"/>
              <p:cNvSpPr/>
              <p:nvPr/>
            </p:nvSpPr>
            <p:spPr>
              <a:xfrm>
                <a:off x="1723791" y="6299755"/>
                <a:ext cx="381072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𝑅𝑒𝑐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=|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⁡[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′=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]|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25" name="Прямоугольник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3791" y="6299755"/>
                <a:ext cx="3810723" cy="461665"/>
              </a:xfrm>
              <a:prstGeom prst="rect">
                <a:avLst/>
              </a:prstGeom>
              <a:blipFill>
                <a:blip r:embed="rId15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5973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Стойкость против восстановления ключа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Блочный шифр называется стойким к восстановлению ключа </a:t>
                </a:r>
                <a:r>
                  <a:rPr lang="ru-RU" dirty="0"/>
                  <a:t>блочным шифром, если для всех эффективных противников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/>
                  <a:t> величина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𝑅𝑒𝑐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=|</m:t>
                    </m:r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⁡[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′=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]|</m:t>
                    </m:r>
                    <m:r>
                      <a:rPr lang="ru-RU" sz="2800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sz="2800" dirty="0"/>
                  <a:t>, </a:t>
                </a:r>
                <a14:m>
                  <m:oMath xmlns:m="http://schemas.openxmlformats.org/officeDocument/2006/math">
                    <m:r>
                      <a:rPr lang="ru-RU" sz="28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sz="2800" dirty="0"/>
                  <a:t> – пренебрежимо малая величина.</a:t>
                </a:r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21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823530" y="4335098"/>
            <a:ext cx="2879002" cy="169630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7"/>
              <p:cNvSpPr>
                <a:spLocks noChangeArrowheads="1"/>
              </p:cNvSpPr>
              <p:nvPr/>
            </p:nvSpPr>
            <p:spPr bwMode="auto">
              <a:xfrm>
                <a:off x="8234668" y="4374752"/>
                <a:ext cx="1295400" cy="1628071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34668" y="4374752"/>
                <a:ext cx="1295400" cy="1628071"/>
              </a:xfrm>
              <a:prstGeom prst="rect">
                <a:avLst/>
              </a:prstGeom>
              <a:blipFill>
                <a:blip r:embed="rId3"/>
                <a:stretch>
                  <a:fillRect t="-1859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22"/>
          <p:cNvGrpSpPr>
            <a:grpSpLocks/>
          </p:cNvGrpSpPr>
          <p:nvPr/>
        </p:nvGrpSpPr>
        <p:grpSpPr bwMode="auto">
          <a:xfrm>
            <a:off x="8882378" y="6042819"/>
            <a:ext cx="515939" cy="678656"/>
            <a:chOff x="4560" y="2842"/>
            <a:chExt cx="325" cy="570"/>
          </a:xfrm>
        </p:grpSpPr>
        <p:sp>
          <p:nvSpPr>
            <p:cNvPr id="8" name="Line 16"/>
            <p:cNvSpPr>
              <a:spLocks noChangeShapeType="1"/>
            </p:cNvSpPr>
            <p:nvPr/>
          </p:nvSpPr>
          <p:spPr bwMode="auto">
            <a:xfrm>
              <a:off x="4560" y="284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568" y="3024"/>
                  <a:ext cx="317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9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68" y="3024"/>
                  <a:ext cx="317" cy="388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0" name="Rectangle 18"/>
          <p:cNvSpPr>
            <a:spLocks noChangeArrowheads="1"/>
          </p:cNvSpPr>
          <p:nvPr/>
        </p:nvSpPr>
        <p:spPr bwMode="auto">
          <a:xfrm>
            <a:off x="1723791" y="4195453"/>
            <a:ext cx="7924800" cy="2007395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 Box 13"/>
              <p:cNvSpPr txBox="1">
                <a:spLocks noChangeArrowheads="1"/>
              </p:cNvSpPr>
              <p:nvPr/>
            </p:nvSpPr>
            <p:spPr bwMode="auto">
              <a:xfrm>
                <a:off x="1823530" y="4787387"/>
                <a:ext cx="2991440" cy="8133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,∗) </m:t>
                      </m:r>
                    </m:oMath>
                  </m:oMathPara>
                </a14:m>
                <a:endParaRPr lang="en-US" b="0" dirty="0" smtClean="0"/>
              </a:p>
              <a:p>
                <a:endParaRPr lang="en-US" b="1" baseline="-25000" dirty="0">
                  <a:cs typeface="Arial" charset="0"/>
                  <a:sym typeface="Symbol" pitchFamily="18" charset="2"/>
                </a:endParaRPr>
              </a:p>
              <a:p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1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23530" y="4787387"/>
                <a:ext cx="2991440" cy="8133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21"/>
          <p:cNvGrpSpPr>
            <a:grpSpLocks/>
          </p:cNvGrpSpPr>
          <p:nvPr/>
        </p:nvGrpSpPr>
        <p:grpSpPr bwMode="auto">
          <a:xfrm>
            <a:off x="4769739" y="4172833"/>
            <a:ext cx="3464929" cy="400050"/>
            <a:chOff x="1776" y="1816"/>
            <a:chExt cx="2400" cy="336"/>
          </a:xfrm>
        </p:grpSpPr>
        <p:sp>
          <p:nvSpPr>
            <p:cNvPr id="13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85" y="1816"/>
                  <a:ext cx="32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i="1" baseline="-25000" dirty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6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5" y="1816"/>
                  <a:ext cx="328" cy="336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" name="Group 20"/>
          <p:cNvGrpSpPr>
            <a:grpSpLocks/>
          </p:cNvGrpSpPr>
          <p:nvPr/>
        </p:nvGrpSpPr>
        <p:grpSpPr bwMode="auto">
          <a:xfrm>
            <a:off x="4736135" y="4522240"/>
            <a:ext cx="3464929" cy="427436"/>
            <a:chOff x="1776" y="2051"/>
            <a:chExt cx="2352" cy="359"/>
          </a:xfrm>
        </p:grpSpPr>
        <p:sp>
          <p:nvSpPr>
            <p:cNvPr id="16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959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19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959" cy="336"/>
                </a:xfrm>
                <a:prstGeom prst="rect">
                  <a:avLst/>
                </a:prstGeom>
                <a:blipFill>
                  <a:blip r:embed="rId11"/>
                  <a:stretch>
                    <a:fillRect t="-9231" r="-3879" b="-2769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" name="Group 21"/>
          <p:cNvGrpSpPr>
            <a:grpSpLocks/>
          </p:cNvGrpSpPr>
          <p:nvPr/>
        </p:nvGrpSpPr>
        <p:grpSpPr bwMode="auto">
          <a:xfrm>
            <a:off x="4769739" y="5209689"/>
            <a:ext cx="3464929" cy="400050"/>
            <a:chOff x="1776" y="1816"/>
            <a:chExt cx="2400" cy="336"/>
          </a:xfrm>
        </p:grpSpPr>
        <p:sp>
          <p:nvSpPr>
            <p:cNvPr id="19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85" y="1816"/>
                  <a:ext cx="31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22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5" y="1816"/>
                  <a:ext cx="318" cy="336"/>
                </a:xfrm>
                <a:prstGeom prst="rect">
                  <a:avLst/>
                </a:prstGeom>
                <a:blipFill>
                  <a:blip r:embed="rId12"/>
                  <a:stretch>
                    <a:fillRect b="-153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Group 20"/>
          <p:cNvGrpSpPr>
            <a:grpSpLocks/>
          </p:cNvGrpSpPr>
          <p:nvPr/>
        </p:nvGrpSpPr>
        <p:grpSpPr bwMode="auto">
          <a:xfrm>
            <a:off x="4736135" y="5559097"/>
            <a:ext cx="3464929" cy="431008"/>
            <a:chOff x="1776" y="2051"/>
            <a:chExt cx="2352" cy="362"/>
          </a:xfrm>
        </p:grpSpPr>
        <p:sp>
          <p:nvSpPr>
            <p:cNvPr id="22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998" cy="36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23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998" cy="362"/>
                </a:xfrm>
                <a:prstGeom prst="rect">
                  <a:avLst/>
                </a:prstGeom>
                <a:blipFill>
                  <a:blip r:embed="rId13"/>
                  <a:stretch>
                    <a:fillRect t="-7042" b="-18310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6170796" y="4834485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0796" y="4834485"/>
                <a:ext cx="535724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Прямоугольник 24"/>
              <p:cNvSpPr/>
              <p:nvPr/>
            </p:nvSpPr>
            <p:spPr>
              <a:xfrm>
                <a:off x="1723791" y="6299755"/>
                <a:ext cx="381072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𝑅𝑒𝑐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=|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⁡[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′=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]|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25" name="Прямоугольник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3791" y="6299755"/>
                <a:ext cx="3810723" cy="461665"/>
              </a:xfrm>
              <a:prstGeom prst="rect">
                <a:avLst/>
              </a:prstGeom>
              <a:blipFill>
                <a:blip r:embed="rId15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0909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95697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Стойкость против восстановления ключа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b="1" dirty="0"/>
                  <a:t>Теорема </a:t>
                </a:r>
                <a:r>
                  <a:rPr lang="ru-RU" b="1" dirty="0" smtClean="0"/>
                  <a:t>4.2. </a:t>
                </a:r>
                <a:r>
                  <a:rPr lang="ru-RU" dirty="0"/>
                  <a:t>Пусть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 – блочный шифр на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. Тогда если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ru-RU" dirty="0"/>
                  <a:t> – </a:t>
                </a:r>
                <a:r>
                  <a:rPr lang="ru-RU" dirty="0" smtClean="0"/>
                  <a:t>непредсказуемый, </a:t>
                </a:r>
                <a:r>
                  <a:rPr lang="ru-RU" dirty="0"/>
                  <a:t>то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ru-RU" dirty="0"/>
                  <a:t> – </a:t>
                </a:r>
                <a:r>
                  <a:rPr lang="ru-RU" dirty="0" smtClean="0"/>
                  <a:t>стойкий к восстановлению ключа.</a:t>
                </a:r>
                <a:endParaRPr lang="ru-RU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ru-RU" dirty="0" smtClean="0"/>
                  <a:t>Доказательство аналогично теореме 4.1. Основная идея – если противник может восстановить ключ блочного шифра – то он может получить пару открытый текст – </a:t>
                </a:r>
                <a:r>
                  <a:rPr lang="ru-RU" dirty="0" err="1" smtClean="0"/>
                  <a:t>шифртекст</a:t>
                </a:r>
                <a:r>
                  <a:rPr lang="ru-RU" dirty="0" smtClean="0"/>
                  <a:t>, просто используя ключ.</a:t>
                </a:r>
                <a:r>
                  <a:rPr lang="en-US" dirty="0" smtClean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3662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158477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Следствия стойкости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670709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ru-RU" dirty="0" smtClean="0"/>
                  <a:t>Если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ru-RU" dirty="0" smtClean="0"/>
                  <a:t> – стойкий блочный шифр, он должен быть стойким к восстановлению ключа.</a:t>
                </a:r>
              </a:p>
              <a:p>
                <a:r>
                  <a:rPr lang="ru-RU" dirty="0" smtClean="0"/>
                  <a:t>Если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ru-RU" dirty="0" smtClean="0"/>
                  <a:t> – стойкий к восстановлению ключа, то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ru-RU" dirty="0" smtClean="0"/>
                  <a:t> - супер полиномиальная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u="sng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ru-RU" dirty="0" smtClean="0"/>
                  <a:t>Противник всегда может выиграть игру на восстановлению ключа с преимуществом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=1/|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ru-RU" dirty="0" smtClean="0"/>
                  <a:t>, просто угадав ключ. Следовательно величина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1/|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ru-RU" dirty="0" smtClean="0"/>
                  <a:t> - должна быть пренебрежимо малой,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ru-RU" dirty="0"/>
                  <a:t> - супер </a:t>
                </a:r>
                <a:r>
                  <a:rPr lang="ru-RU" dirty="0" smtClean="0"/>
                  <a:t>полиномиальной.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ru-RU" dirty="0" smtClean="0"/>
              </a:p>
              <a:p>
                <a:r>
                  <a:rPr lang="ru-RU" dirty="0" smtClean="0"/>
                  <a:t>Описанная выше атака на восстановление ключа называется </a:t>
                </a:r>
                <a:r>
                  <a:rPr lang="en-US" dirty="0" smtClean="0"/>
                  <a:t>exhaustive-search (</a:t>
                </a:r>
                <a:r>
                  <a:rPr lang="ru-RU" dirty="0" smtClean="0"/>
                  <a:t>полный перебор ключа, исчерпывающий поиск ключа, полная апробация). Если противник проверяет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ru-RU" dirty="0" smtClean="0"/>
                  <a:t> ключей за время</a:t>
                </a:r>
                <a:r>
                  <a:rPr lang="en-US" dirty="0" smtClean="0"/>
                  <a:t> </a:t>
                </a:r>
                <a:r>
                  <a:rPr lang="ru-RU" dirty="0" err="1" smtClean="0"/>
                  <a:t>полиномиально</a:t>
                </a:r>
                <a:r>
                  <a:rPr lang="ru-RU" dirty="0" smtClean="0"/>
                  <a:t> ограниченное от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 smtClean="0"/>
                  <a:t>то вероятность совершить атаку составляет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670709"/>
              </a:xfrm>
              <a:blipFill>
                <a:blip r:embed="rId2"/>
                <a:stretch>
                  <a:fillRect l="-1043" t="-2608" b="-195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9721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Использование</a:t>
            </a:r>
            <a:r>
              <a:rPr lang="en-US" dirty="0" smtClean="0"/>
              <a:t> </a:t>
            </a:r>
            <a:r>
              <a:rPr lang="en-US" dirty="0" err="1" smtClean="0"/>
              <a:t>блочных</a:t>
            </a:r>
            <a:r>
              <a:rPr lang="en-US" dirty="0" smtClean="0"/>
              <a:t> </a:t>
            </a:r>
            <a:r>
              <a:rPr lang="en-US" dirty="0" err="1" smtClean="0"/>
              <a:t>шифров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en-US" dirty="0" err="1" smtClean="0"/>
                  <a:t>блочный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шифр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на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pPr marL="0" indent="0">
                  <a:buNone/>
                </a:pPr>
                <a:r>
                  <a:rPr lang="ru-RU" dirty="0" smtClean="0"/>
                  <a:t>Можем ли мы использовать блочный шифр для построения семантически стойких шифров для сообщений произвольной длины?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4264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ECB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>
                        <a:latin typeface="Cambria Math" panose="02040503050406030204" pitchFamily="18" charset="0"/>
                      </a:rPr>
                      <m:t>Ε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– </a:t>
                </a:r>
                <a:r>
                  <a:rPr lang="en-US" dirty="0" err="1"/>
                  <a:t>блочный</a:t>
                </a:r>
                <a:r>
                  <a:rPr lang="en-US" dirty="0"/>
                  <a:t> </a:t>
                </a:r>
                <a:r>
                  <a:rPr lang="en-US" dirty="0" err="1"/>
                  <a:t>шифр</a:t>
                </a:r>
                <a:r>
                  <a:rPr lang="en-US" dirty="0"/>
                  <a:t> </a:t>
                </a:r>
                <a:r>
                  <a:rPr lang="en-US" dirty="0" err="1"/>
                  <a:t>на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.</a:t>
                </a:r>
                <a:r>
                  <a:rPr lang="ru-RU" dirty="0"/>
                  <a:t> </a:t>
                </a:r>
                <a:r>
                  <a:rPr lang="ru-RU" dirty="0" smtClean="0"/>
                  <a:t>Для </a:t>
                </a:r>
                <a:r>
                  <a:rPr lang="ru-RU" dirty="0" err="1" smtClean="0"/>
                  <a:t>полиномиально</a:t>
                </a:r>
                <a:r>
                  <a:rPr lang="ru-RU" dirty="0" smtClean="0"/>
                  <a:t> ограниченной величины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определим шифр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ru-RU" b="0" i="0" smtClean="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</m:oMath>
                </a14:m>
                <a:r>
                  <a:rPr lang="en-US" dirty="0" smtClean="0"/>
                  <a:t>)</a:t>
                </a:r>
                <a:r>
                  <a:rPr lang="ru-RU" dirty="0" smtClean="0"/>
                  <a:t> следующим образом</a:t>
                </a:r>
                <a:r>
                  <a:rPr lang="en-US" dirty="0" smtClean="0"/>
                  <a:t>:</a:t>
                </a:r>
                <a:endParaRPr lang="ru-RU" dirty="0" smtClean="0"/>
              </a:p>
              <a:p>
                <a:r>
                  <a:rPr lang="ru-RU" dirty="0" smtClean="0"/>
                  <a:t>Для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определим </a:t>
                </a: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 smtClean="0"/>
              </a:p>
              <a:p>
                <a:r>
                  <a:rPr lang="ru-RU" dirty="0"/>
                  <a:t>Для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определим 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,с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,…,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,с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0498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ECB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26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267" y="1972671"/>
            <a:ext cx="5213088" cy="298500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7864" y="1972669"/>
            <a:ext cx="5588607" cy="315692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317486" y="5239654"/>
            <a:ext cx="1670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Зашифрование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7906842" y="5239654"/>
            <a:ext cx="1778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Расшифрование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67255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275848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Стойкость</a:t>
            </a:r>
            <a:r>
              <a:rPr lang="en-US" dirty="0" smtClean="0"/>
              <a:t> </a:t>
            </a:r>
            <a:r>
              <a:rPr lang="ru-RU" dirty="0" smtClean="0"/>
              <a:t> ECB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b="1" dirty="0" smtClean="0"/>
                  <a:t>Теорема 4.3. </a:t>
                </a: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>
                        <a:latin typeface="Cambria Math" panose="02040503050406030204" pitchFamily="18" charset="0"/>
                      </a:rPr>
                      <m:t>Ε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– </a:t>
                </a:r>
                <a:r>
                  <a:rPr lang="en-US" dirty="0" err="1"/>
                  <a:t>блочный</a:t>
                </a:r>
                <a:r>
                  <a:rPr lang="en-US" dirty="0"/>
                  <a:t> </a:t>
                </a:r>
                <a:r>
                  <a:rPr lang="en-US" dirty="0" err="1"/>
                  <a:t>шифр</a:t>
                </a:r>
                <a:r>
                  <a:rPr lang="en-US" dirty="0"/>
                  <a:t> </a:t>
                </a:r>
                <a:r>
                  <a:rPr lang="en-US" dirty="0" err="1"/>
                  <a:t>на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  <a:r>
                  <a:rPr lang="ru-RU" dirty="0"/>
                  <a:t> Для </a:t>
                </a:r>
                <a:r>
                  <a:rPr lang="ru-RU" dirty="0" err="1"/>
                  <a:t>полиномиально</a:t>
                </a:r>
                <a:r>
                  <a:rPr lang="ru-RU" dirty="0"/>
                  <a:t> ограниченной величины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𝑙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 smtClean="0"/>
                  <a:t>определим </a:t>
                </a:r>
                <a:r>
                  <a:rPr lang="en-US" dirty="0" smtClean="0"/>
                  <a:t>ECB</a:t>
                </a:r>
                <a:r>
                  <a:rPr lang="ru-RU" dirty="0" smtClean="0"/>
                  <a:t> </a:t>
                </a:r>
                <a:r>
                  <a:rPr lang="ru-RU" dirty="0"/>
                  <a:t>шифр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ru-RU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на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</m:oMath>
                </a14:m>
                <a:r>
                  <a:rPr lang="en-US" dirty="0" smtClean="0"/>
                  <a:t>)</a:t>
                </a:r>
                <a:r>
                  <a:rPr lang="ru-RU" dirty="0" smtClean="0"/>
                  <a:t>, где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</m:oMath>
                </a14:m>
                <a:r>
                  <a:rPr lang="ru-RU" dirty="0" smtClean="0"/>
                  <a:t> - сообщения, длины не более  чем из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ru-RU" dirty="0" smtClean="0"/>
                  <a:t> попарно различных блоков. Тогда если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ru-RU" dirty="0" smtClean="0"/>
                  <a:t> – стойкий блочный шифр, то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ru-RU" dirty="0" smtClean="0"/>
                  <a:t> - семантически стойкий. В частности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в игре на семантическую стойкость против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 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 smtClean="0"/>
                  <a:t> в игре на стойкость блочного шифра, такой что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Ε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ru-RU" dirty="0" smtClean="0"/>
                  <a:t>Без доказательства, основная идея – для псевдослучайной подстановки противник не может отличить </a:t>
                </a:r>
                <a:r>
                  <a:rPr lang="ru-RU" dirty="0" err="1" smtClean="0"/>
                  <a:t>зашифрование</a:t>
                </a:r>
                <a:r>
                  <a:rPr lang="ru-RU" dirty="0" smtClean="0"/>
                  <a:t> уникальных блоков от случайных блоков, а значит не может отличить 2 различных </a:t>
                </a:r>
                <a:r>
                  <a:rPr lang="ru-RU" dirty="0" err="1" smtClean="0"/>
                  <a:t>зашифрования</a:t>
                </a:r>
                <a:r>
                  <a:rPr lang="ru-RU" dirty="0" smtClean="0"/>
                  <a:t>.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 r="-144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0390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Стойкость</a:t>
            </a:r>
            <a:r>
              <a:rPr lang="en-US" dirty="0"/>
              <a:t> </a:t>
            </a:r>
            <a:r>
              <a:rPr lang="ru-RU" dirty="0"/>
              <a:t> ECB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Стойкий блочный шифр в режиме </a:t>
            </a:r>
            <a:r>
              <a:rPr lang="en-US" dirty="0" smtClean="0"/>
              <a:t>ECB </a:t>
            </a:r>
            <a:r>
              <a:rPr lang="ru-RU" dirty="0" smtClean="0"/>
              <a:t>– семантически стойкий для</a:t>
            </a:r>
          </a:p>
          <a:p>
            <a:pPr lvl="1"/>
            <a:r>
              <a:rPr lang="ru-RU" dirty="0" smtClean="0"/>
              <a:t>Сообщений, состоящих из уникальных, попарно различных блоков (например есть открытый текст – случайных ключ), не повторяющихся во время жизни ключа</a:t>
            </a:r>
          </a:p>
          <a:p>
            <a:pPr lvl="1"/>
            <a:r>
              <a:rPr lang="ru-RU" dirty="0" smtClean="0"/>
              <a:t>Любых коротких, уникальных сообщений, длинной в один блок, не повторяющихся во время жизни ключа</a:t>
            </a:r>
          </a:p>
          <a:p>
            <a:r>
              <a:rPr lang="ru-RU" dirty="0" smtClean="0"/>
              <a:t>Что </a:t>
            </a:r>
            <a:r>
              <a:rPr lang="ru-RU" dirty="0"/>
              <a:t>для произвольных сообщений произвольной </a:t>
            </a:r>
            <a:r>
              <a:rPr lang="ru-RU" dirty="0" smtClean="0"/>
              <a:t>длины?</a:t>
            </a:r>
          </a:p>
          <a:p>
            <a:endParaRPr lang="ru-RU" dirty="0" smtClean="0"/>
          </a:p>
          <a:p>
            <a:endParaRPr lang="ru-RU" dirty="0" smtClean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2501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Стойкость </a:t>
            </a:r>
            <a:r>
              <a:rPr lang="en-US" dirty="0" smtClean="0"/>
              <a:t>ECB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8386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dirty="0" err="1" smtClean="0"/>
              <a:t>Зашифрование</a:t>
            </a:r>
            <a:r>
              <a:rPr lang="ru-RU" dirty="0" smtClean="0"/>
              <a:t> в режиме </a:t>
            </a:r>
            <a:r>
              <a:rPr lang="en-US" dirty="0" smtClean="0"/>
              <a:t>ECB</a:t>
            </a:r>
            <a:r>
              <a:rPr lang="ru-RU" dirty="0" smtClean="0"/>
              <a:t> происходит </a:t>
            </a:r>
            <a:r>
              <a:rPr lang="ru-RU" dirty="0" err="1" smtClean="0"/>
              <a:t>детерминированно</a:t>
            </a:r>
            <a:r>
              <a:rPr lang="ru-RU" dirty="0" smtClean="0"/>
              <a:t> и </a:t>
            </a:r>
            <a:r>
              <a:rPr lang="ru-RU" dirty="0" err="1" smtClean="0"/>
              <a:t>поблочно</a:t>
            </a:r>
            <a:r>
              <a:rPr lang="ru-RU" dirty="0" smtClean="0"/>
              <a:t>, как следствие одинаковые блоки имеют одинаковый </a:t>
            </a:r>
            <a:r>
              <a:rPr lang="ru-RU" dirty="0" err="1" smtClean="0"/>
              <a:t>шифртекст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29</a:t>
            </a:fld>
            <a:endParaRPr lang="ru-RU"/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auto">
          <a:xfrm>
            <a:off x="3710510" y="4259730"/>
            <a:ext cx="257175" cy="285750"/>
          </a:xfrm>
          <a:prstGeom prst="downArrow">
            <a:avLst>
              <a:gd name="adj1" fmla="val 50000"/>
              <a:gd name="adj2" fmla="val 37037"/>
            </a:avLst>
          </a:prstGeom>
          <a:noFill/>
          <a:ln w="9525">
            <a:solidFill>
              <a:srgbClr val="86940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8592072" y="4259730"/>
            <a:ext cx="257175" cy="285750"/>
          </a:xfrm>
          <a:prstGeom prst="downArrow">
            <a:avLst>
              <a:gd name="adj1" fmla="val 50000"/>
              <a:gd name="adj2" fmla="val 37037"/>
            </a:avLst>
          </a:prstGeom>
          <a:noFill/>
          <a:ln w="9525">
            <a:solidFill>
              <a:srgbClr val="86940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Line 6"/>
          <p:cNvSpPr>
            <a:spLocks noChangeShapeType="1"/>
          </p:cNvSpPr>
          <p:nvPr/>
        </p:nvSpPr>
        <p:spPr bwMode="auto">
          <a:xfrm>
            <a:off x="7291909" y="4059705"/>
            <a:ext cx="533400" cy="0"/>
          </a:xfrm>
          <a:prstGeom prst="line">
            <a:avLst/>
          </a:prstGeom>
          <a:noFill/>
          <a:ln w="28575">
            <a:solidFill>
              <a:srgbClr val="869406"/>
            </a:solidFill>
            <a:prstDash val="dash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967684" y="3828782"/>
            <a:ext cx="533400" cy="27265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/>
              <a:t>m</a:t>
            </a:r>
            <a:r>
              <a:rPr lang="en-US" baseline="-25000"/>
              <a:t>1</a:t>
            </a:r>
            <a:endParaRPr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5034484" y="3828782"/>
            <a:ext cx="533400" cy="272653"/>
          </a:xfrm>
          <a:prstGeom prst="rect">
            <a:avLst/>
          </a:prstGeom>
          <a:noFill/>
          <a:ln w="28575">
            <a:solidFill>
              <a:srgbClr val="86940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900884" y="3828782"/>
            <a:ext cx="533400" cy="272653"/>
          </a:xfrm>
          <a:prstGeom prst="rect">
            <a:avLst/>
          </a:prstGeom>
          <a:noFill/>
          <a:ln w="28575">
            <a:solidFill>
              <a:srgbClr val="86940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4501084" y="3828782"/>
            <a:ext cx="533400" cy="272653"/>
          </a:xfrm>
          <a:prstGeom prst="rect">
            <a:avLst/>
          </a:prstGeom>
          <a:noFill/>
          <a:ln w="28575">
            <a:solidFill>
              <a:srgbClr val="86940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3434284" y="3828782"/>
            <a:ext cx="533400" cy="272653"/>
          </a:xfrm>
          <a:prstGeom prst="rect">
            <a:avLst/>
          </a:prstGeom>
          <a:noFill/>
          <a:ln w="28575">
            <a:solidFill>
              <a:srgbClr val="86940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5567884" y="3828782"/>
            <a:ext cx="533400" cy="272653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r>
              <a:rPr lang="en-US"/>
              <a:t>m</a:t>
            </a:r>
            <a:r>
              <a:rPr lang="en-US" baseline="-25000"/>
              <a:t>2</a:t>
            </a:r>
            <a:endParaRPr lang="en-US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6101284" y="3828782"/>
            <a:ext cx="533400" cy="272653"/>
          </a:xfrm>
          <a:prstGeom prst="rect">
            <a:avLst/>
          </a:prstGeom>
          <a:noFill/>
          <a:ln w="28575">
            <a:solidFill>
              <a:srgbClr val="86940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7934846" y="3820448"/>
            <a:ext cx="533400" cy="27265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r>
              <a:rPr lang="en-US"/>
              <a:t>m</a:t>
            </a:r>
            <a:r>
              <a:rPr lang="en-US" baseline="-25000"/>
              <a:t>1</a:t>
            </a:r>
            <a:endParaRPr lang="en-US" dirty="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6634684" y="3828782"/>
            <a:ext cx="533400" cy="272653"/>
          </a:xfrm>
          <a:prstGeom prst="rect">
            <a:avLst/>
          </a:prstGeom>
          <a:noFill/>
          <a:ln w="28575">
            <a:solidFill>
              <a:srgbClr val="86940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8468246" y="3820448"/>
            <a:ext cx="533400" cy="272653"/>
          </a:xfrm>
          <a:prstGeom prst="rect">
            <a:avLst/>
          </a:prstGeom>
          <a:noFill/>
          <a:ln w="28575">
            <a:solidFill>
              <a:srgbClr val="86940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9001646" y="3820448"/>
            <a:ext cx="533400" cy="272653"/>
          </a:xfrm>
          <a:prstGeom prst="rect">
            <a:avLst/>
          </a:prstGeom>
          <a:noFill/>
          <a:ln w="28575">
            <a:solidFill>
              <a:srgbClr val="86940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Text Box 18"/>
          <p:cNvSpPr txBox="1">
            <a:spLocks noChangeArrowheads="1"/>
          </p:cNvSpPr>
          <p:nvPr/>
        </p:nvSpPr>
        <p:spPr bwMode="auto">
          <a:xfrm>
            <a:off x="2221981" y="3739486"/>
            <a:ext cx="50690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PT:</a:t>
            </a:r>
          </a:p>
        </p:txBody>
      </p:sp>
      <p:sp>
        <p:nvSpPr>
          <p:cNvPr id="20" name="Line 19"/>
          <p:cNvSpPr>
            <a:spLocks noChangeShapeType="1"/>
          </p:cNvSpPr>
          <p:nvPr/>
        </p:nvSpPr>
        <p:spPr bwMode="auto">
          <a:xfrm>
            <a:off x="7299846" y="4869330"/>
            <a:ext cx="533400" cy="0"/>
          </a:xfrm>
          <a:prstGeom prst="line">
            <a:avLst/>
          </a:prstGeom>
          <a:noFill/>
          <a:ln w="28575">
            <a:solidFill>
              <a:srgbClr val="869406"/>
            </a:solidFill>
            <a:prstDash val="dash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>
                <a:spLocks noChangeArrowheads="1"/>
              </p:cNvSpPr>
              <p:nvPr/>
            </p:nvSpPr>
            <p:spPr bwMode="auto">
              <a:xfrm>
                <a:off x="3975621" y="4778842"/>
                <a:ext cx="533400" cy="313194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75621" y="4778842"/>
                <a:ext cx="533400" cy="313194"/>
              </a:xfrm>
              <a:prstGeom prst="rect">
                <a:avLst/>
              </a:prstGeom>
              <a:blipFill>
                <a:blip r:embed="rId2"/>
                <a:stretch>
                  <a:fillRect b="-5556"/>
                </a:stretch>
              </a:blipFill>
              <a:ln>
                <a:headEnd/>
                <a:tailEnd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5042421" y="4778842"/>
            <a:ext cx="533400" cy="313194"/>
          </a:xfrm>
          <a:prstGeom prst="rect">
            <a:avLst/>
          </a:prstGeom>
          <a:noFill/>
          <a:ln w="28575">
            <a:solidFill>
              <a:srgbClr val="86940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2908821" y="4778842"/>
            <a:ext cx="533400" cy="313194"/>
          </a:xfrm>
          <a:prstGeom prst="rect">
            <a:avLst/>
          </a:prstGeom>
          <a:noFill/>
          <a:ln w="28575">
            <a:solidFill>
              <a:srgbClr val="86940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4509021" y="4778842"/>
            <a:ext cx="533400" cy="313194"/>
          </a:xfrm>
          <a:prstGeom prst="rect">
            <a:avLst/>
          </a:prstGeom>
          <a:noFill/>
          <a:ln w="28575">
            <a:solidFill>
              <a:srgbClr val="86940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3442221" y="4778842"/>
            <a:ext cx="533400" cy="313194"/>
          </a:xfrm>
          <a:prstGeom prst="rect">
            <a:avLst/>
          </a:prstGeom>
          <a:noFill/>
          <a:ln w="28575">
            <a:solidFill>
              <a:srgbClr val="86940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6109221" y="4778842"/>
            <a:ext cx="533400" cy="313194"/>
          </a:xfrm>
          <a:prstGeom prst="rect">
            <a:avLst/>
          </a:prstGeom>
          <a:noFill/>
          <a:ln w="28575">
            <a:solidFill>
              <a:srgbClr val="86940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/>
              <p:cNvSpPr>
                <a:spLocks noChangeArrowheads="1"/>
              </p:cNvSpPr>
              <p:nvPr/>
            </p:nvSpPr>
            <p:spPr bwMode="auto">
              <a:xfrm>
                <a:off x="7942784" y="4770508"/>
                <a:ext cx="533400" cy="313194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942784" y="4770508"/>
                <a:ext cx="533400" cy="313194"/>
              </a:xfrm>
              <a:prstGeom prst="rect">
                <a:avLst/>
              </a:prstGeom>
              <a:blipFill>
                <a:blip r:embed="rId3"/>
                <a:stretch>
                  <a:fillRect b="-3704"/>
                </a:stretch>
              </a:blipFill>
              <a:ln>
                <a:headEnd/>
                <a:tailEnd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6642621" y="4778842"/>
            <a:ext cx="533400" cy="313194"/>
          </a:xfrm>
          <a:prstGeom prst="rect">
            <a:avLst/>
          </a:prstGeom>
          <a:noFill/>
          <a:ln w="28575">
            <a:solidFill>
              <a:srgbClr val="86940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Rectangle 29"/>
          <p:cNvSpPr>
            <a:spLocks noChangeArrowheads="1"/>
          </p:cNvSpPr>
          <p:nvPr/>
        </p:nvSpPr>
        <p:spPr bwMode="auto">
          <a:xfrm>
            <a:off x="8476184" y="4770508"/>
            <a:ext cx="533400" cy="313194"/>
          </a:xfrm>
          <a:prstGeom prst="rect">
            <a:avLst/>
          </a:prstGeom>
          <a:noFill/>
          <a:ln w="28575">
            <a:solidFill>
              <a:srgbClr val="86940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Rectangle 30"/>
          <p:cNvSpPr>
            <a:spLocks noChangeArrowheads="1"/>
          </p:cNvSpPr>
          <p:nvPr/>
        </p:nvSpPr>
        <p:spPr bwMode="auto">
          <a:xfrm>
            <a:off x="9009584" y="4770508"/>
            <a:ext cx="533400" cy="313194"/>
          </a:xfrm>
          <a:prstGeom prst="rect">
            <a:avLst/>
          </a:prstGeom>
          <a:noFill/>
          <a:ln w="28575">
            <a:solidFill>
              <a:srgbClr val="86940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Text Box 31"/>
          <p:cNvSpPr txBox="1">
            <a:spLocks noChangeArrowheads="1"/>
          </p:cNvSpPr>
          <p:nvPr/>
        </p:nvSpPr>
        <p:spPr bwMode="auto">
          <a:xfrm>
            <a:off x="2231369" y="4697880"/>
            <a:ext cx="51829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CT: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27"/>
              <p:cNvSpPr>
                <a:spLocks noChangeArrowheads="1"/>
              </p:cNvSpPr>
              <p:nvPr/>
            </p:nvSpPr>
            <p:spPr bwMode="auto">
              <a:xfrm>
                <a:off x="5567884" y="4778842"/>
                <a:ext cx="533400" cy="313194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567884" y="4778842"/>
                <a:ext cx="533400" cy="313194"/>
              </a:xfrm>
              <a:prstGeom prst="rect">
                <a:avLst/>
              </a:prstGeom>
              <a:blipFill>
                <a:blip r:embed="rId4"/>
                <a:stretch>
                  <a:fillRect b="-7692"/>
                </a:stretch>
              </a:blipFill>
              <a:ln>
                <a:headEnd/>
                <a:tailEnd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6181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Блочный шифр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Блочные шифры является основным криптографическим примитивом для построения симметричных криптосистем.</a:t>
            </a:r>
          </a:p>
          <a:p>
            <a:r>
              <a:rPr lang="ru-RU" dirty="0" smtClean="0"/>
              <a:t>Могут быть использованы для как схем шифрования (в схемах шифрования), так и для обеспечения аутентичности (в кодах аутентичности сообщений.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</a:t>
            </a:fld>
            <a:endParaRPr lang="ru-RU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231643" y="4586050"/>
            <a:ext cx="1371600" cy="74295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lang="en-US" sz="2800" b="1" dirty="0">
                <a:solidFill>
                  <a:srgbClr val="0000FF"/>
                </a:solidFill>
                <a:latin typeface="Tahoma" pitchFamily="34" charset="0"/>
              </a:rPr>
              <a:t>E, D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4317243" y="49861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Line 6"/>
          <p:cNvSpPr>
            <a:spLocks noChangeShapeType="1"/>
          </p:cNvSpPr>
          <p:nvPr/>
        </p:nvSpPr>
        <p:spPr bwMode="auto">
          <a:xfrm>
            <a:off x="6603243" y="49861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7517643" y="4814650"/>
            <a:ext cx="2209800" cy="342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CT Block</a:t>
            </a: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8230417" y="4468733"/>
            <a:ext cx="74892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>
                <a:latin typeface="Tahoma" pitchFamily="34" charset="0"/>
              </a:rPr>
              <a:t>n</a:t>
            </a:r>
            <a:r>
              <a:rPr lang="en-US" sz="1800" dirty="0" smtClean="0">
                <a:latin typeface="Tahoma" pitchFamily="34" charset="0"/>
              </a:rPr>
              <a:t> </a:t>
            </a:r>
            <a:r>
              <a:rPr lang="ru-RU" sz="1800" dirty="0" smtClean="0">
                <a:latin typeface="Tahoma" pitchFamily="34" charset="0"/>
              </a:rPr>
              <a:t>бит</a:t>
            </a:r>
            <a:endParaRPr lang="en-US" sz="1800" dirty="0">
              <a:latin typeface="Tahoma" pitchFamily="34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132843" y="4814650"/>
            <a:ext cx="2209800" cy="342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lang="en-US" sz="2000">
                <a:latin typeface="Tahoma" pitchFamily="34" charset="0"/>
              </a:rPr>
              <a:t>PT Block</a:t>
            </a: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2744704" y="4444365"/>
            <a:ext cx="81304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Tahoma" pitchFamily="34" charset="0"/>
              </a:rPr>
              <a:t>n</a:t>
            </a:r>
            <a:r>
              <a:rPr lang="en-US" sz="2000" dirty="0" smtClean="0">
                <a:latin typeface="Tahoma" pitchFamily="34" charset="0"/>
              </a:rPr>
              <a:t> </a:t>
            </a:r>
            <a:r>
              <a:rPr lang="ru-RU" sz="2000" dirty="0" smtClean="0">
                <a:latin typeface="Tahoma" pitchFamily="34" charset="0"/>
              </a:rPr>
              <a:t>бит</a:t>
            </a:r>
            <a:endParaRPr lang="en-US" sz="2000" dirty="0">
              <a:latin typeface="Tahoma" pitchFamily="34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5460243" y="5786200"/>
            <a:ext cx="990600" cy="342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Key</a:t>
            </a:r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6520152" y="5807631"/>
            <a:ext cx="73609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 dirty="0">
                <a:latin typeface="Tahoma" pitchFamily="34" charset="0"/>
              </a:rPr>
              <a:t>k </a:t>
            </a:r>
            <a:r>
              <a:rPr lang="ru-RU" sz="1800" dirty="0" smtClean="0">
                <a:latin typeface="Tahoma" pitchFamily="34" charset="0"/>
              </a:rPr>
              <a:t>бит</a:t>
            </a:r>
            <a:endParaRPr lang="en-US" sz="1800" dirty="0">
              <a:latin typeface="Tahoma" pitchFamily="34" charset="0"/>
            </a:endParaRPr>
          </a:p>
        </p:txBody>
      </p:sp>
      <p:sp>
        <p:nvSpPr>
          <p:cNvPr id="14" name="Line 13"/>
          <p:cNvSpPr>
            <a:spLocks noChangeShapeType="1"/>
          </p:cNvSpPr>
          <p:nvPr/>
        </p:nvSpPr>
        <p:spPr bwMode="auto">
          <a:xfrm flipV="1">
            <a:off x="5993643" y="5329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43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Стойкость </a:t>
            </a:r>
            <a:r>
              <a:rPr lang="en-US" dirty="0"/>
              <a:t>ECB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30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6521" y="1326230"/>
            <a:ext cx="8213891" cy="5415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586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128452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Стойкость </a:t>
            </a:r>
            <a:r>
              <a:rPr lang="en-US" dirty="0" smtClean="0"/>
              <a:t>ECB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b="1" dirty="0" smtClean="0"/>
                  <a:t>Теорема 4.4. </a:t>
                </a: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–</a:t>
                </a:r>
                <a:r>
                  <a:rPr lang="en-US" dirty="0" smtClean="0"/>
                  <a:t> </a:t>
                </a:r>
                <a:r>
                  <a:rPr lang="ru-RU" dirty="0" smtClean="0"/>
                  <a:t> 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блочных шифр в режиме </a:t>
                </a:r>
                <a:r>
                  <a:rPr lang="en-US" dirty="0" smtClean="0"/>
                  <a:t>ECB </a:t>
                </a:r>
                <a:r>
                  <a:rPr lang="ru-RU" dirty="0" smtClean="0"/>
                  <a:t>для произвольных сообщений</a:t>
                </a:r>
                <a:r>
                  <a:rPr lang="en-US" dirty="0" smtClean="0"/>
                  <a:t> </a:t>
                </a:r>
                <a:r>
                  <a:rPr lang="ru-RU" dirty="0" smtClean="0"/>
                  <a:t>из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ru-RU" dirty="0" smtClean="0"/>
                  <a:t> блоков,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ru-RU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не семантически стойкий.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ru-RU" dirty="0" smtClean="0"/>
                  <a:t>Построим противника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. 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генерирует 2 сообщения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</m:t>
                        </m:r>
                      </m:e>
                      <m:sub>
                        <m:r>
                          <a:rPr lang="en-US" b="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ru-RU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</m:t>
                        </m:r>
                      </m:e>
                      <m:sub>
                        <m:r>
                          <a:rPr lang="en-US" b="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</m:t>
                        </m:r>
                      </m:e>
                      <m:sub>
                        <m:r>
                          <a:rPr lang="en-US" b="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x</m:t>
                        </m:r>
                        <m:r>
                          <a:rPr lang="en-US" b="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x</m:t>
                        </m:r>
                      </m:e>
                    </m:d>
                    <m:r>
                      <a:rPr lang="en-US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</m:t>
                        </m:r>
                      </m:e>
                      <m:sub>
                        <m:r>
                          <a:rPr lang="en-US" b="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x</m:t>
                        </m:r>
                        <m:r>
                          <a:rPr lang="en-US" b="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y</m:t>
                        </m:r>
                      </m:e>
                    </m:d>
                    <m:r>
                      <a:rPr lang="en-US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x</m:t>
                    </m:r>
                    <m:r>
                      <a:rPr lang="en-US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y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ru-RU" b="0" i="0" dirty="0" smtClean="0">
                    <a:latin typeface="+mj-lt"/>
                    <a:ea typeface="Cambria Math" panose="02040503050406030204" pitchFamily="18" charset="0"/>
                  </a:rPr>
                  <a:t>. </a:t>
                </a:r>
                <a:r>
                  <a:rPr lang="ru-RU" b="0" i="0" dirty="0" smtClean="0">
                    <a:ea typeface="Cambria Math" panose="02040503050406030204" pitchFamily="18" charset="0"/>
                  </a:rPr>
                  <a:t>От претендента он получает </a:t>
                </a:r>
                <a:r>
                  <a:rPr lang="ru-RU" b="0" i="0" dirty="0" err="1" smtClean="0">
                    <a:ea typeface="Cambria Math" panose="02040503050406030204" pitchFamily="18" charset="0"/>
                  </a:rPr>
                  <a:t>шифртекст</a:t>
                </a:r>
                <a:r>
                  <a:rPr lang="ru-RU" b="0" i="0" dirty="0" smtClean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b="0" i="0" dirty="0" smtClean="0">
                    <a:ea typeface="Cambria Math" panose="02040503050406030204" pitchFamily="18" charset="0"/>
                  </a:rPr>
                  <a:t>).</a:t>
                </a:r>
                <a:r>
                  <a:rPr lang="ru-RU" b="0" i="0" dirty="0" smtClean="0">
                    <a:ea typeface="Cambria Math" panose="02040503050406030204" pitchFamily="18" charset="0"/>
                  </a:rPr>
                  <a:t> </a:t>
                </a:r>
                <a:r>
                  <a:rPr lang="en-US" b="0" i="0" dirty="0" smtClean="0">
                    <a:ea typeface="Cambria Math" panose="02040503050406030204" pitchFamily="18" charset="0"/>
                  </a:rPr>
                  <a:t> </a:t>
                </a:r>
                <a:r>
                  <a:rPr lang="ru-RU" b="0" i="0" dirty="0" smtClean="0">
                    <a:ea typeface="Cambria Math" panose="02040503050406030204" pitchFamily="18" charset="0"/>
                  </a:rPr>
                  <a:t>Тогда если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</m:t>
                    </m:r>
                    <m:r>
                      <a:rPr lang="ru-R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противник возвращает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ru-RU" dirty="0" smtClean="0"/>
                  <a:t>, иначе 1.</a:t>
                </a:r>
              </a:p>
              <a:p>
                <a:pPr marL="0" indent="0">
                  <a:buNone/>
                </a:pPr>
                <a:r>
                  <a:rPr lang="ru-RU" dirty="0" smtClean="0"/>
                  <a:t>Преимущество противника равно 1, т.к. одинаковые блоки открытого текста переходят в одинаковые блоки </a:t>
                </a:r>
                <a:r>
                  <a:rPr lang="ru-RU" dirty="0" err="1" smtClean="0"/>
                  <a:t>шифртекста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endParaRPr lang="ru-RU" dirty="0" smtClean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821" r="-5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2677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Построение блочных шифров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Обычно блочные шифры строятся с использованием итеративных конструкций – несколько раз подряд используется некоторая функция (наз. итеративной или раундовой).</a:t>
                </a:r>
              </a:p>
              <a:p>
                <a:r>
                  <a:rPr lang="ru-RU" dirty="0" smtClean="0"/>
                  <a:t>В качестве итеративной функции выбирается простой (с точки зрения реализации) блочны</a:t>
                </a:r>
                <a:r>
                  <a:rPr lang="ru-RU" dirty="0"/>
                  <a:t>й</a:t>
                </a:r>
                <a:r>
                  <a:rPr lang="ru-RU" dirty="0" smtClean="0"/>
                  <a:t> шифр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ru-RU" b="0" i="0" smtClean="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ru-RU" b="0" i="1" smtClean="0">
                        <a:latin typeface="Cambria Math" panose="02040503050406030204" pitchFamily="18" charset="0"/>
                      </a:rPr>
                      <m:t>=(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, в общем случае может быть не стойкой.</a:t>
                </a:r>
              </a:p>
              <a:p>
                <a:r>
                  <a:rPr lang="ru-RU" dirty="0" smtClean="0"/>
                  <a:t>Выбирается простой (с точки зрения реализации) </a:t>
                </a:r>
                <a:r>
                  <a:rPr lang="en-US" dirty="0" smtClean="0"/>
                  <a:t>PRG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ru-RU" dirty="0" smtClean="0"/>
                  <a:t>, используемый для расширения ключа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в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ru-RU" dirty="0" smtClean="0"/>
                  <a:t> раундовых ключей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ru-RU" dirty="0" smtClean="0"/>
                  <a:t>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ru-RU" dirty="0" smtClean="0"/>
                  <a:t> называется функцией выработки раундовых ключей или функцией расширения ключа.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101" r="-168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1676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Скругленный прямоугольник 5"/>
          <p:cNvSpPr/>
          <p:nvPr/>
        </p:nvSpPr>
        <p:spPr>
          <a:xfrm>
            <a:off x="720505" y="1690688"/>
            <a:ext cx="10542006" cy="165301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Построение блочных шифров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Алгоритм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b="0" dirty="0" smtClean="0"/>
              </a:p>
              <a:p>
                <a:r>
                  <a:rPr lang="ru-RU" dirty="0" smtClean="0"/>
                  <a:t>Используя функцию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ru-RU" dirty="0" smtClean="0"/>
                  <a:t> получить раундовые ключи</a:t>
                </a:r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r>
                  <a:rPr lang="ru-RU" dirty="0" smtClean="0"/>
                  <a:t>Для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=1..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…)</m:t>
                        </m:r>
                      </m:e>
                    </m:d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33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5912" y="3343701"/>
            <a:ext cx="7714201" cy="3181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277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Построение блочных шифров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62074"/>
                <a:ext cx="10515600" cy="4351338"/>
              </a:xfrm>
            </p:spPr>
            <p:txBody>
              <a:bodyPr/>
              <a:lstStyle/>
              <a:p>
                <a:r>
                  <a:rPr lang="ru-RU" dirty="0" err="1" smtClean="0"/>
                  <a:t>Расшифрование</a:t>
                </a:r>
                <a:r>
                  <a:rPr lang="ru-RU" dirty="0" smtClean="0"/>
                  <a:t> происходит аналогично </a:t>
                </a:r>
                <a:r>
                  <a:rPr lang="ru-RU" dirty="0" err="1" smtClean="0"/>
                  <a:t>зашифрованию</a:t>
                </a:r>
                <a:r>
                  <a:rPr lang="ru-RU" dirty="0" smtClean="0"/>
                  <a:t>, но с использованием обратной раундовой функции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, и обратным порядком следования ключей.</a:t>
                </a:r>
              </a:p>
              <a:p>
                <a:r>
                  <a:rPr lang="ru-RU" dirty="0" smtClean="0"/>
                  <a:t>Иногда также могут использоваться входные и выходные преобразования </a:t>
                </a:r>
                <a:r>
                  <a:rPr lang="en-US" dirty="0" smtClean="0"/>
                  <a:t>: </a:t>
                </a:r>
                <a:r>
                  <a:rPr lang="ru-RU" dirty="0" smtClean="0"/>
                  <a:t>перед шифрованием используется некоторое входное преобразование над открытым текстов, после процедуры шифрования – некоторое выходное преобразование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62074"/>
                <a:ext cx="10515600" cy="4351338"/>
              </a:xfrm>
              <a:blipFill>
                <a:blip r:embed="rId2"/>
                <a:stretch>
                  <a:fillRect l="-928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34</a:t>
            </a:fld>
            <a:endParaRPr lang="ru-RU"/>
          </a:p>
        </p:txBody>
      </p:sp>
      <p:sp>
        <p:nvSpPr>
          <p:cNvPr id="5" name="Rectangle 5"/>
          <p:cNvSpPr/>
          <p:nvPr/>
        </p:nvSpPr>
        <p:spPr bwMode="auto">
          <a:xfrm>
            <a:off x="5674131" y="4149725"/>
            <a:ext cx="1143000" cy="285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tlCol="0" anchor="ctr"/>
          <a:lstStyle/>
          <a:p>
            <a:pPr algn="ctr"/>
            <a:r>
              <a:rPr lang="en-US" dirty="0" smtClean="0">
                <a:latin typeface="+mn-lt"/>
              </a:rPr>
              <a:t>key  k</a:t>
            </a:r>
            <a:endParaRPr lang="en-US" dirty="0">
              <a:latin typeface="+mn-lt"/>
            </a:endParaRPr>
          </a:p>
        </p:txBody>
      </p:sp>
      <p:sp>
        <p:nvSpPr>
          <p:cNvPr id="6" name="Trapezoid 6"/>
          <p:cNvSpPr/>
          <p:nvPr/>
        </p:nvSpPr>
        <p:spPr bwMode="auto">
          <a:xfrm>
            <a:off x="3417627" y="4435475"/>
            <a:ext cx="5638800" cy="685800"/>
          </a:xfrm>
          <a:prstGeom prst="trapezoid">
            <a:avLst>
              <a:gd name="adj" fmla="val 243342"/>
            </a:avLst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tlCol="0" anchor="ctr"/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271975" y="4606925"/>
            <a:ext cx="1515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n-lt"/>
              </a:rPr>
              <a:t>key expansion</a:t>
            </a:r>
          </a:p>
        </p:txBody>
      </p:sp>
      <p:sp>
        <p:nvSpPr>
          <p:cNvPr id="8" name="Rectangle 8"/>
          <p:cNvSpPr/>
          <p:nvPr/>
        </p:nvSpPr>
        <p:spPr bwMode="auto">
          <a:xfrm>
            <a:off x="3417627" y="5121275"/>
            <a:ext cx="6096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tlCol="0" anchor="ctr"/>
          <a:lstStyle/>
          <a:p>
            <a:pPr algn="ctr"/>
            <a:r>
              <a:rPr lang="en-US" sz="2000" dirty="0" smtClean="0">
                <a:latin typeface="+mn-lt"/>
              </a:rPr>
              <a:t>k</a:t>
            </a:r>
            <a:r>
              <a:rPr lang="en-US" sz="2000" baseline="-25000" dirty="0" smtClean="0">
                <a:latin typeface="+mn-lt"/>
              </a:rPr>
              <a:t>1</a:t>
            </a:r>
            <a:endParaRPr lang="en-US" sz="2000" dirty="0">
              <a:latin typeface="+mn-lt"/>
            </a:endParaRPr>
          </a:p>
        </p:txBody>
      </p:sp>
      <p:sp>
        <p:nvSpPr>
          <p:cNvPr id="9" name="Rectangle 9"/>
          <p:cNvSpPr/>
          <p:nvPr/>
        </p:nvSpPr>
        <p:spPr bwMode="auto">
          <a:xfrm>
            <a:off x="4560627" y="5121275"/>
            <a:ext cx="6096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tlCol="0" anchor="ctr"/>
          <a:lstStyle/>
          <a:p>
            <a:pPr algn="ctr"/>
            <a:r>
              <a:rPr lang="en-US" sz="2000" dirty="0" smtClean="0">
                <a:latin typeface="+mn-lt"/>
              </a:rPr>
              <a:t>k</a:t>
            </a:r>
            <a:r>
              <a:rPr lang="en-US" sz="2000" baseline="-25000" dirty="0" smtClean="0">
                <a:latin typeface="+mn-lt"/>
              </a:rPr>
              <a:t>2</a:t>
            </a:r>
            <a:endParaRPr lang="en-US" sz="2000" dirty="0">
              <a:latin typeface="+mn-lt"/>
            </a:endParaRPr>
          </a:p>
        </p:txBody>
      </p:sp>
      <p:sp>
        <p:nvSpPr>
          <p:cNvPr id="10" name="Rectangle 10"/>
          <p:cNvSpPr/>
          <p:nvPr/>
        </p:nvSpPr>
        <p:spPr bwMode="auto">
          <a:xfrm>
            <a:off x="5703627" y="5121275"/>
            <a:ext cx="6096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tlCol="0" anchor="ctr"/>
          <a:lstStyle/>
          <a:p>
            <a:pPr algn="ctr"/>
            <a:r>
              <a:rPr lang="en-US" sz="2000" dirty="0" smtClean="0">
                <a:latin typeface="+mn-lt"/>
              </a:rPr>
              <a:t>k</a:t>
            </a:r>
            <a:r>
              <a:rPr lang="en-US" sz="2000" baseline="-25000" dirty="0" smtClean="0">
                <a:latin typeface="+mn-lt"/>
              </a:rPr>
              <a:t>3</a:t>
            </a:r>
            <a:endParaRPr lang="en-US" sz="2000" dirty="0">
              <a:latin typeface="+mn-lt"/>
            </a:endParaRPr>
          </a:p>
        </p:txBody>
      </p:sp>
      <p:sp>
        <p:nvSpPr>
          <p:cNvPr id="11" name="Rectangle 11"/>
          <p:cNvSpPr/>
          <p:nvPr/>
        </p:nvSpPr>
        <p:spPr bwMode="auto">
          <a:xfrm>
            <a:off x="8446827" y="5121275"/>
            <a:ext cx="6096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tlCol="0" anchor="ctr"/>
          <a:lstStyle/>
          <a:p>
            <a:pPr algn="ctr"/>
            <a:r>
              <a:rPr lang="en-US" sz="2000" dirty="0" err="1" smtClean="0">
                <a:latin typeface="+mn-lt"/>
              </a:rPr>
              <a:t>k</a:t>
            </a:r>
            <a:r>
              <a:rPr lang="en-US" sz="2000" baseline="-25000" dirty="0" err="1" smtClean="0">
                <a:latin typeface="+mn-lt"/>
              </a:rPr>
              <a:t>n</a:t>
            </a:r>
            <a:endParaRPr lang="en-US" sz="2000" dirty="0">
              <a:latin typeface="+mn-lt"/>
            </a:endParaRPr>
          </a:p>
        </p:txBody>
      </p:sp>
      <p:sp>
        <p:nvSpPr>
          <p:cNvPr id="12" name="Rectangle 12"/>
          <p:cNvSpPr/>
          <p:nvPr/>
        </p:nvSpPr>
        <p:spPr bwMode="auto">
          <a:xfrm rot="16200000">
            <a:off x="3312854" y="5968999"/>
            <a:ext cx="857250" cy="64770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tlCol="0" anchor="ctr"/>
          <a:lstStyle/>
          <a:p>
            <a:pPr algn="ctr"/>
            <a:r>
              <a:rPr lang="en-US" dirty="0" smtClean="0">
                <a:latin typeface="+mn-lt"/>
              </a:rPr>
              <a:t>R(k</a:t>
            </a:r>
            <a:r>
              <a:rPr lang="en-US" baseline="-25000" dirty="0" smtClean="0">
                <a:latin typeface="+mn-lt"/>
              </a:rPr>
              <a:t>1</a:t>
            </a:r>
            <a:r>
              <a:rPr lang="en-US" dirty="0" smtClean="0">
                <a:latin typeface="+mn-lt"/>
              </a:rPr>
              <a:t>, </a:t>
            </a:r>
            <a:r>
              <a:rPr lang="en-US" dirty="0" smtClean="0">
                <a:latin typeface="+mn-lt"/>
                <a:sym typeface="Symbol"/>
              </a:rPr>
              <a:t>)</a:t>
            </a:r>
            <a:endParaRPr lang="en-US" dirty="0">
              <a:latin typeface="+mn-lt"/>
            </a:endParaRPr>
          </a:p>
        </p:txBody>
      </p:sp>
      <p:sp>
        <p:nvSpPr>
          <p:cNvPr id="13" name="Rectangle 14"/>
          <p:cNvSpPr/>
          <p:nvPr/>
        </p:nvSpPr>
        <p:spPr bwMode="auto">
          <a:xfrm rot="16200000">
            <a:off x="4493951" y="5968999"/>
            <a:ext cx="857250" cy="64770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tlCol="0" anchor="ctr"/>
          <a:lstStyle/>
          <a:p>
            <a:pPr algn="ctr"/>
            <a:r>
              <a:rPr lang="en-US" dirty="0" smtClean="0">
                <a:latin typeface="+mn-lt"/>
              </a:rPr>
              <a:t>R(k</a:t>
            </a:r>
            <a:r>
              <a:rPr lang="en-US" baseline="-25000" dirty="0" smtClean="0">
                <a:latin typeface="+mn-lt"/>
              </a:rPr>
              <a:t>2</a:t>
            </a:r>
            <a:r>
              <a:rPr lang="en-US" dirty="0" smtClean="0">
                <a:latin typeface="+mn-lt"/>
              </a:rPr>
              <a:t>, </a:t>
            </a:r>
            <a:r>
              <a:rPr lang="en-US" dirty="0" smtClean="0">
                <a:latin typeface="+mn-lt"/>
                <a:sym typeface="Symbol"/>
              </a:rPr>
              <a:t>)</a:t>
            </a:r>
            <a:endParaRPr lang="en-US" dirty="0">
              <a:latin typeface="+mn-lt"/>
            </a:endParaRPr>
          </a:p>
        </p:txBody>
      </p:sp>
      <p:sp>
        <p:nvSpPr>
          <p:cNvPr id="14" name="Rectangle 15"/>
          <p:cNvSpPr/>
          <p:nvPr/>
        </p:nvSpPr>
        <p:spPr bwMode="auto">
          <a:xfrm rot="16200000">
            <a:off x="5636951" y="5968999"/>
            <a:ext cx="857250" cy="64770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tlCol="0" anchor="ctr"/>
          <a:lstStyle/>
          <a:p>
            <a:pPr algn="ctr"/>
            <a:r>
              <a:rPr lang="en-US" dirty="0" smtClean="0">
                <a:latin typeface="+mn-lt"/>
              </a:rPr>
              <a:t>R(k</a:t>
            </a:r>
            <a:r>
              <a:rPr lang="en-US" baseline="-25000" dirty="0" smtClean="0">
                <a:latin typeface="+mn-lt"/>
              </a:rPr>
              <a:t>3</a:t>
            </a:r>
            <a:r>
              <a:rPr lang="en-US" dirty="0" smtClean="0">
                <a:latin typeface="+mn-lt"/>
              </a:rPr>
              <a:t>, </a:t>
            </a:r>
            <a:r>
              <a:rPr lang="en-US" dirty="0" smtClean="0">
                <a:latin typeface="+mn-lt"/>
                <a:sym typeface="Symbol"/>
              </a:rPr>
              <a:t>)</a:t>
            </a:r>
            <a:endParaRPr lang="en-US" dirty="0">
              <a:latin typeface="+mn-lt"/>
            </a:endParaRPr>
          </a:p>
        </p:txBody>
      </p:sp>
      <p:sp>
        <p:nvSpPr>
          <p:cNvPr id="15" name="Rectangle 16"/>
          <p:cNvSpPr/>
          <p:nvPr/>
        </p:nvSpPr>
        <p:spPr bwMode="auto">
          <a:xfrm rot="16200000">
            <a:off x="8380151" y="5968999"/>
            <a:ext cx="857250" cy="64770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tlCol="0" anchor="ctr"/>
          <a:lstStyle/>
          <a:p>
            <a:pPr algn="ctr"/>
            <a:r>
              <a:rPr lang="en-US" dirty="0" smtClean="0">
                <a:latin typeface="+mn-lt"/>
              </a:rPr>
              <a:t>R(</a:t>
            </a:r>
            <a:r>
              <a:rPr lang="en-US" dirty="0" err="1" smtClean="0">
                <a:latin typeface="+mn-lt"/>
              </a:rPr>
              <a:t>k</a:t>
            </a:r>
            <a:r>
              <a:rPr lang="en-US" baseline="-25000" dirty="0" err="1" smtClean="0">
                <a:latin typeface="+mn-lt"/>
              </a:rPr>
              <a:t>n</a:t>
            </a:r>
            <a:r>
              <a:rPr lang="en-US" dirty="0" smtClean="0">
                <a:latin typeface="+mn-lt"/>
              </a:rPr>
              <a:t>, </a:t>
            </a:r>
            <a:r>
              <a:rPr lang="en-US" dirty="0" smtClean="0">
                <a:latin typeface="+mn-lt"/>
                <a:sym typeface="Symbol"/>
              </a:rPr>
              <a:t>)</a:t>
            </a:r>
            <a:endParaRPr lang="en-US" dirty="0">
              <a:latin typeface="+mn-lt"/>
            </a:endParaRPr>
          </a:p>
        </p:txBody>
      </p:sp>
      <p:cxnSp>
        <p:nvCxnSpPr>
          <p:cNvPr id="16" name="Straight Arrow Connector 18"/>
          <p:cNvCxnSpPr/>
          <p:nvPr/>
        </p:nvCxnSpPr>
        <p:spPr bwMode="auto">
          <a:xfrm rot="5400000">
            <a:off x="3550977" y="5635426"/>
            <a:ext cx="342900" cy="158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" name="Straight Arrow Connector 20"/>
          <p:cNvCxnSpPr/>
          <p:nvPr/>
        </p:nvCxnSpPr>
        <p:spPr bwMode="auto">
          <a:xfrm rot="5400000">
            <a:off x="4694771" y="5634830"/>
            <a:ext cx="342900" cy="158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" name="Straight Arrow Connector 21"/>
          <p:cNvCxnSpPr/>
          <p:nvPr/>
        </p:nvCxnSpPr>
        <p:spPr bwMode="auto">
          <a:xfrm rot="5400000">
            <a:off x="5837771" y="5634830"/>
            <a:ext cx="342900" cy="158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Straight Arrow Connector 22"/>
          <p:cNvCxnSpPr/>
          <p:nvPr/>
        </p:nvCxnSpPr>
        <p:spPr bwMode="auto">
          <a:xfrm rot="5400000">
            <a:off x="8580971" y="5634830"/>
            <a:ext cx="342900" cy="158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Straight Arrow Connector 23"/>
          <p:cNvCxnSpPr/>
          <p:nvPr/>
        </p:nvCxnSpPr>
        <p:spPr bwMode="auto">
          <a:xfrm>
            <a:off x="4103427" y="6264274"/>
            <a:ext cx="457200" cy="119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1" name="Straight Arrow Connector 25"/>
          <p:cNvCxnSpPr/>
          <p:nvPr/>
        </p:nvCxnSpPr>
        <p:spPr bwMode="auto">
          <a:xfrm>
            <a:off x="5246427" y="6263083"/>
            <a:ext cx="457200" cy="119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2" name="Straight Arrow Connector 26"/>
          <p:cNvCxnSpPr/>
          <p:nvPr/>
        </p:nvCxnSpPr>
        <p:spPr bwMode="auto">
          <a:xfrm>
            <a:off x="6389427" y="6264274"/>
            <a:ext cx="457200" cy="119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Arrow Connector 27"/>
          <p:cNvCxnSpPr/>
          <p:nvPr/>
        </p:nvCxnSpPr>
        <p:spPr bwMode="auto">
          <a:xfrm>
            <a:off x="8065827" y="6264274"/>
            <a:ext cx="457200" cy="119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Straight Arrow Connector 28"/>
          <p:cNvCxnSpPr/>
          <p:nvPr/>
        </p:nvCxnSpPr>
        <p:spPr bwMode="auto">
          <a:xfrm>
            <a:off x="10027975" y="6271296"/>
            <a:ext cx="457200" cy="119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5" name="Straight Arrow Connector 29"/>
          <p:cNvCxnSpPr/>
          <p:nvPr/>
        </p:nvCxnSpPr>
        <p:spPr bwMode="auto">
          <a:xfrm>
            <a:off x="2026981" y="6184595"/>
            <a:ext cx="457200" cy="119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6" name="Straight Connector 31"/>
          <p:cNvCxnSpPr/>
          <p:nvPr/>
        </p:nvCxnSpPr>
        <p:spPr bwMode="auto">
          <a:xfrm>
            <a:off x="6922827" y="6264274"/>
            <a:ext cx="1143000" cy="1191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27" name="TextBox 26"/>
          <p:cNvSpPr txBox="1"/>
          <p:nvPr/>
        </p:nvSpPr>
        <p:spPr>
          <a:xfrm>
            <a:off x="1674294" y="5726637"/>
            <a:ext cx="4715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n-lt"/>
              </a:rPr>
              <a:t>m</a:t>
            </a:r>
            <a:endParaRPr lang="en-US" dirty="0" smtClean="0">
              <a:latin typeface="+mn-lt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389920" y="5864224"/>
            <a:ext cx="38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n-lt"/>
              </a:rPr>
              <a:t>c</a:t>
            </a:r>
            <a:endParaRPr lang="en-US" dirty="0" smtClean="0">
              <a:latin typeface="+mn-lt"/>
            </a:endParaRPr>
          </a:p>
        </p:txBody>
      </p:sp>
      <p:sp>
        <p:nvSpPr>
          <p:cNvPr id="29" name="Rectangle 12"/>
          <p:cNvSpPr/>
          <p:nvPr/>
        </p:nvSpPr>
        <p:spPr bwMode="auto">
          <a:xfrm rot="16200000">
            <a:off x="2342099" y="5893594"/>
            <a:ext cx="1008061" cy="64770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tlCol="0" anchor="ctr"/>
          <a:lstStyle/>
          <a:p>
            <a:pPr algn="ctr"/>
            <a:r>
              <a:rPr lang="en-US" dirty="0" smtClean="0"/>
              <a:t>Input(.)</a:t>
            </a:r>
            <a:endParaRPr lang="en-US" dirty="0">
              <a:latin typeface="+mn-lt"/>
            </a:endParaRPr>
          </a:p>
        </p:txBody>
      </p:sp>
      <p:sp>
        <p:nvSpPr>
          <p:cNvPr id="31" name="Rectangle 12"/>
          <p:cNvSpPr/>
          <p:nvPr/>
        </p:nvSpPr>
        <p:spPr bwMode="auto">
          <a:xfrm rot="16200000">
            <a:off x="9116119" y="5860744"/>
            <a:ext cx="1176011" cy="64770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tlCol="0" anchor="ctr"/>
          <a:lstStyle/>
          <a:p>
            <a:pPr algn="ctr"/>
            <a:r>
              <a:rPr lang="en-US" dirty="0" smtClean="0"/>
              <a:t>Output(.)</a:t>
            </a:r>
            <a:endParaRPr lang="en-US" dirty="0">
              <a:latin typeface="+mn-lt"/>
            </a:endParaRPr>
          </a:p>
        </p:txBody>
      </p:sp>
      <p:cxnSp>
        <p:nvCxnSpPr>
          <p:cNvPr id="32" name="Straight Arrow Connector 29"/>
          <p:cNvCxnSpPr/>
          <p:nvPr/>
        </p:nvCxnSpPr>
        <p:spPr bwMode="auto">
          <a:xfrm>
            <a:off x="3179506" y="6270780"/>
            <a:ext cx="228597" cy="469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5" name="Straight Arrow Connector 29"/>
          <p:cNvCxnSpPr/>
          <p:nvPr/>
        </p:nvCxnSpPr>
        <p:spPr bwMode="auto">
          <a:xfrm>
            <a:off x="9132627" y="6292849"/>
            <a:ext cx="228597" cy="469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4168544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Построение раундовых функций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Как строить хорошие раундовые функции? Как определить стойкость раундовой функции? Никто не знает.</a:t>
                </a:r>
              </a:p>
              <a:p>
                <a:r>
                  <a:rPr lang="ru-RU" dirty="0" smtClean="0"/>
                  <a:t>Раундовая функция должна быть сильно нелинейной от ключа, т.к. использование линейной функции (или близкой к линейной) даёт линейный блочный шифр. Пример плохой раундовой функции -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 smtClean="0"/>
                  <a:t>. </a:t>
                </a:r>
                <a:endParaRPr lang="ru-RU" dirty="0" smtClean="0"/>
              </a:p>
              <a:p>
                <a:r>
                  <a:rPr lang="ru-RU" dirty="0" smtClean="0"/>
                  <a:t>Качество раундовой функции определяется возможностью практических атак на полученный шифр.</a:t>
                </a:r>
              </a:p>
              <a:p>
                <a:r>
                  <a:rPr lang="ru-RU" dirty="0" smtClean="0"/>
                  <a:t>Сколько нужно использовать раундов для фиксированной раундовой функции? Никто не знает.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0576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Использование блочных шифров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Никогда не строить собственных блочных шифров</a:t>
            </a:r>
          </a:p>
          <a:p>
            <a:r>
              <a:rPr lang="ru-RU" dirty="0" smtClean="0"/>
              <a:t>Использовать </a:t>
            </a:r>
            <a:r>
              <a:rPr lang="en-US" dirty="0" smtClean="0"/>
              <a:t>AES, </a:t>
            </a:r>
            <a:r>
              <a:rPr lang="ru-RU" dirty="0" smtClean="0"/>
              <a:t>ГОСТ</a:t>
            </a:r>
            <a:r>
              <a:rPr lang="en-US" dirty="0" smtClean="0"/>
              <a:t> </a:t>
            </a:r>
            <a:r>
              <a:rPr lang="ru-RU" dirty="0" smtClean="0"/>
              <a:t>Р 34</a:t>
            </a:r>
            <a:r>
              <a:rPr lang="en-US" dirty="0" smtClean="0"/>
              <a:t>.12-2015</a:t>
            </a:r>
            <a:r>
              <a:rPr lang="ru-RU" dirty="0" smtClean="0"/>
              <a:t> (Магма (</a:t>
            </a:r>
            <a:r>
              <a:rPr lang="en-US" dirty="0" smtClean="0"/>
              <a:t>ex </a:t>
            </a:r>
            <a:r>
              <a:rPr lang="ru-RU" dirty="0" smtClean="0"/>
              <a:t>ГОСТ 28147-89)</a:t>
            </a:r>
            <a:r>
              <a:rPr lang="en-US" dirty="0" smtClean="0"/>
              <a:t>, </a:t>
            </a:r>
            <a:r>
              <a:rPr lang="ru-RU" dirty="0" smtClean="0"/>
              <a:t>Кузнечик)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6198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Понятие стойкости блочного шифры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Для блочных шифров требуют более строгое требование, чем семантическая стойкость</a:t>
                </a:r>
                <a:r>
                  <a:rPr lang="en-US" dirty="0" smtClean="0"/>
                  <a:t>:</a:t>
                </a:r>
                <a:r>
                  <a:rPr lang="ru-RU" dirty="0" smtClean="0"/>
                  <a:t> для случайно выбранного ключа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sSub>
                      <m:sSubPr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ru-RU" dirty="0" smtClean="0"/>
                  <a:t> перестановка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ru-RU" dirty="0" smtClean="0"/>
                  <a:t> должна быть псевдослучайной, т.е. выглядеть вычислительно неотличимой от случайной подстановки из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Идея игры – противник эффективный противник имеет доступ к оракулу, который выбирает функцию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ru-RU" dirty="0" smtClean="0"/>
                  <a:t> либо случайно, либо использует псевдослучайную функцию на случайном ключе. Противник может получить произвольное число образов функции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ru-RU" dirty="0" smtClean="0"/>
                  <a:t> на указанных им входах. Задача – различить эксперименты описанной игры.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 r="-1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4832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PRP </a:t>
            </a:r>
            <a:r>
              <a:rPr lang="ru-RU" dirty="0" smtClean="0"/>
              <a:t>и </a:t>
            </a:r>
            <a:r>
              <a:rPr lang="en-US" dirty="0" smtClean="0"/>
              <a:t>PRF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5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838200" y="1473958"/>
                <a:ext cx="11008056" cy="4882391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:r>
                  <a:rPr lang="ru-RU" dirty="0" smtClean="0">
                    <a:sym typeface="Symbol" pitchFamily="18" charset="2"/>
                  </a:rPr>
                  <a:t>Пусть функция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𝑌</m:t>
                    </m:r>
                  </m:oMath>
                </a14:m>
                <a:r>
                  <a:rPr lang="en-US" dirty="0" smtClean="0">
                    <a:sym typeface="Symbol" pitchFamily="18" charset="2"/>
                  </a:rPr>
                  <a:t> </a:t>
                </a:r>
                <a:r>
                  <a:rPr lang="ru-RU" dirty="0" smtClean="0">
                    <a:sym typeface="Symbol" pitchFamily="18" charset="2"/>
                  </a:rPr>
                  <a:t>определена на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)</m:t>
                    </m:r>
                  </m:oMath>
                </a14:m>
                <a:r>
                  <a:rPr lang="ru-RU" dirty="0" smtClean="0">
                    <a:sym typeface="Symbol" pitchFamily="18" charset="2"/>
                  </a:rPr>
                  <a:t>. 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ru-RU" dirty="0" smtClean="0">
                    <a:sym typeface="Symbol" pitchFamily="18" charset="2"/>
                  </a:rPr>
                  <a:t>Тогда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𝐹</m:t>
                    </m:r>
                  </m:oMath>
                </a14:m>
                <a:r>
                  <a:rPr lang="ru-RU" dirty="0" smtClean="0">
                    <a:sym typeface="Symbol" pitchFamily="18" charset="2"/>
                  </a:rPr>
                  <a:t> – </a:t>
                </a:r>
                <a:r>
                  <a:rPr lang="ru-RU" b="1" dirty="0" smtClean="0">
                    <a:sym typeface="Symbol" pitchFamily="18" charset="2"/>
                  </a:rPr>
                  <a:t>псевдослучайная функция (</a:t>
                </a:r>
                <a:r>
                  <a:rPr lang="en-US" b="1" dirty="0" smtClean="0">
                    <a:sym typeface="Symbol" pitchFamily="18" charset="2"/>
                  </a:rPr>
                  <a:t>PRF)</a:t>
                </a:r>
                <a:r>
                  <a:rPr lang="ru-RU" dirty="0" smtClean="0">
                    <a:sym typeface="Symbol" pitchFamily="18" charset="2"/>
                  </a:rPr>
                  <a:t>, если существует эффективный алгоритм, вычисляющий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𝑋</m:t>
                    </m:r>
                  </m:oMath>
                </a14:m>
                <a:r>
                  <a:rPr lang="ru-RU" dirty="0" smtClean="0">
                    <a:sym typeface="Symbol" pitchFamily="18" charset="2"/>
                  </a:rPr>
                  <a:t>.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ru-RU" dirty="0">
                  <a:sym typeface="Symbol" pitchFamily="18" charset="2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ru-RU" dirty="0" smtClean="0">
                    <a:sym typeface="Symbol" pitchFamily="18" charset="2"/>
                  </a:rPr>
                  <a:t>Пусть функция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𝐸</m:t>
                    </m:r>
                    <m:r>
                      <a:rPr lang="en-US" b="0" i="0" smtClean="0">
                        <a:latin typeface="Cambria Math" panose="02040503050406030204" pitchFamily="18" charset="0"/>
                        <a:sym typeface="Symbol" pitchFamily="18" charset="2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𝑋</m:t>
                    </m:r>
                  </m:oMath>
                </a14:m>
                <a:r>
                  <a:rPr lang="en-US" dirty="0" smtClean="0">
                    <a:sym typeface="Symbol" pitchFamily="18" charset="2"/>
                  </a:rPr>
                  <a:t> </a:t>
                </a:r>
                <a:r>
                  <a:rPr lang="ru-RU" dirty="0" smtClean="0">
                    <a:sym typeface="Symbol" pitchFamily="18" charset="2"/>
                  </a:rPr>
                  <a:t>определена на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  <a:sym typeface="Symbol" pitchFamily="18" charset="2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sym typeface="Symbol" pitchFamily="18" charset="2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  <a:sym typeface="Symbol" pitchFamily="18" charset="2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  <a:sym typeface="Symbol" pitchFamily="18" charset="2"/>
                      </a:rPr>
                      <m:t>)</m:t>
                    </m:r>
                  </m:oMath>
                </a14:m>
                <a:r>
                  <a:rPr lang="ru-RU" dirty="0">
                    <a:sym typeface="Symbol" pitchFamily="18" charset="2"/>
                  </a:rPr>
                  <a:t>. </a:t>
                </a:r>
                <a:endParaRPr lang="en-US" dirty="0" smtClean="0">
                  <a:sym typeface="Symbol" pitchFamily="18" charset="2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ru-RU" dirty="0" smtClean="0">
                    <a:sym typeface="Symbol" pitchFamily="18" charset="2"/>
                  </a:rPr>
                  <a:t>Тогда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𝐸</m:t>
                    </m:r>
                  </m:oMath>
                </a14:m>
                <a:r>
                  <a:rPr lang="ru-RU" dirty="0" smtClean="0">
                    <a:sym typeface="Symbol" pitchFamily="18" charset="2"/>
                  </a:rPr>
                  <a:t> – </a:t>
                </a:r>
                <a:r>
                  <a:rPr lang="ru-RU" b="1" dirty="0" smtClean="0">
                    <a:sym typeface="Symbol" pitchFamily="18" charset="2"/>
                  </a:rPr>
                  <a:t>псевдослучайная подстановка (</a:t>
                </a:r>
                <a:r>
                  <a:rPr lang="en-US" b="1" dirty="0" smtClean="0">
                    <a:sym typeface="Symbol" pitchFamily="18" charset="2"/>
                  </a:rPr>
                  <a:t>PR</a:t>
                </a:r>
                <a:r>
                  <a:rPr lang="en-US" b="1" dirty="0">
                    <a:sym typeface="Symbol" pitchFamily="18" charset="2"/>
                  </a:rPr>
                  <a:t>P</a:t>
                </a:r>
                <a:r>
                  <a:rPr lang="en-US" b="1" dirty="0" smtClean="0">
                    <a:sym typeface="Symbol" pitchFamily="18" charset="2"/>
                  </a:rPr>
                  <a:t>)</a:t>
                </a:r>
                <a:r>
                  <a:rPr lang="ru-RU" dirty="0" smtClean="0">
                    <a:sym typeface="Symbol" pitchFamily="18" charset="2"/>
                  </a:rPr>
                  <a:t>, если</a:t>
                </a:r>
              </a:p>
              <a:p>
                <a:pPr>
                  <a:lnSpc>
                    <a:spcPct val="120000"/>
                  </a:lnSpc>
                </a:pPr>
                <a:r>
                  <a:rPr lang="ru-RU" dirty="0" smtClean="0">
                    <a:sym typeface="Symbol" pitchFamily="18" charset="2"/>
                  </a:rPr>
                  <a:t>Существует эффективный алгоритм вычисляющий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. 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𝑋</m:t>
                    </m:r>
                  </m:oMath>
                </a14:m>
                <a:endParaRPr lang="en-US" dirty="0" smtClean="0">
                  <a:sym typeface="Symbol" pitchFamily="18" charset="2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ru-RU" dirty="0" smtClean="0">
                    <a:sym typeface="Symbol" pitchFamily="18" charset="2"/>
                  </a:rPr>
                  <a:t>Функция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,∗)</m:t>
                    </m:r>
                  </m:oMath>
                </a14:m>
                <a:r>
                  <a:rPr lang="ru-RU" dirty="0" smtClean="0">
                    <a:sym typeface="Symbol" pitchFamily="18" charset="2"/>
                  </a:rPr>
                  <a:t> – подстановка.</a:t>
                </a:r>
                <a:endParaRPr lang="ru-RU" dirty="0"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73958"/>
                <a:ext cx="11008056" cy="4882391"/>
              </a:xfrm>
              <a:blipFill>
                <a:blip r:embed="rId2"/>
                <a:stretch>
                  <a:fillRect l="-99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4090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Игра на стойкость</a:t>
            </a:r>
            <a:r>
              <a:rPr lang="en-US" dirty="0"/>
              <a:t> </a:t>
            </a:r>
            <a:r>
              <a:rPr lang="en-US" dirty="0" smtClean="0"/>
              <a:t>PRF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21172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Для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∈{0,1}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ru-RU" dirty="0" smtClean="0"/>
                  <a:t> событие того, что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 smtClean="0"/>
                  <a:t>=1</a:t>
                </a:r>
                <a:r>
                  <a:rPr lang="ru-RU" dirty="0" smtClean="0"/>
                  <a:t> в эксперименте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ru-RU" dirty="0" smtClean="0"/>
                  <a:t>.</a:t>
                </a:r>
              </a:p>
              <a:p>
                <a:pPr marL="0" indent="0">
                  <a:buNone/>
                </a:pPr>
                <a:r>
                  <a:rPr lang="ru-RU" dirty="0" smtClean="0"/>
                  <a:t>Тогда преимуществом алгоритма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против </a:t>
                </a:r>
                <a:r>
                  <a:rPr lang="ru-RU" dirty="0" smtClean="0"/>
                  <a:t>псевдослучайной функции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ru-RU" dirty="0" smtClean="0"/>
                  <a:t> </a:t>
                </a:r>
                <a:r>
                  <a:rPr lang="ru-RU" dirty="0" smtClean="0"/>
                  <a:t>называется величина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𝑃𝑅𝐹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=|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⁡[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]|</m:t>
                    </m:r>
                  </m:oMath>
                </a14:m>
                <a:r>
                  <a:rPr lang="ru-RU" dirty="0" smtClean="0"/>
                  <a:t>.</a:t>
                </a:r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2117200"/>
              </a:xfrm>
              <a:blipFill>
                <a:blip r:embed="rId2"/>
                <a:stretch>
                  <a:fillRect l="-1043" t="-431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6</a:t>
            </a:fld>
            <a:endParaRPr lang="ru-RU"/>
          </a:p>
        </p:txBody>
      </p:sp>
      <p:sp>
        <p:nvSpPr>
          <p:cNvPr id="47" name="Rectangle 4"/>
          <p:cNvSpPr>
            <a:spLocks noChangeArrowheads="1"/>
          </p:cNvSpPr>
          <p:nvPr/>
        </p:nvSpPr>
        <p:spPr bwMode="auto">
          <a:xfrm>
            <a:off x="1823530" y="4335098"/>
            <a:ext cx="2879002" cy="169630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48" name="Line 5"/>
          <p:cNvSpPr>
            <a:spLocks noChangeShapeType="1"/>
          </p:cNvSpPr>
          <p:nvPr/>
        </p:nvSpPr>
        <p:spPr bwMode="auto">
          <a:xfrm>
            <a:off x="2973151" y="3970914"/>
            <a:ext cx="0" cy="403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7"/>
              <p:cNvSpPr>
                <a:spLocks noChangeArrowheads="1"/>
              </p:cNvSpPr>
              <p:nvPr/>
            </p:nvSpPr>
            <p:spPr bwMode="auto">
              <a:xfrm>
                <a:off x="8234668" y="4374752"/>
                <a:ext cx="1295400" cy="1628071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9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34668" y="4374752"/>
                <a:ext cx="1295400" cy="1628071"/>
              </a:xfrm>
              <a:prstGeom prst="rect">
                <a:avLst/>
              </a:prstGeom>
              <a:blipFill>
                <a:blip r:embed="rId3"/>
                <a:stretch>
                  <a:fillRect t="-1859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0" name="Group 22"/>
          <p:cNvGrpSpPr>
            <a:grpSpLocks/>
          </p:cNvGrpSpPr>
          <p:nvPr/>
        </p:nvGrpSpPr>
        <p:grpSpPr bwMode="auto">
          <a:xfrm>
            <a:off x="8882368" y="6042819"/>
            <a:ext cx="1570040" cy="678656"/>
            <a:chOff x="4560" y="2842"/>
            <a:chExt cx="989" cy="570"/>
          </a:xfrm>
        </p:grpSpPr>
        <p:sp>
          <p:nvSpPr>
            <p:cNvPr id="51" name="Line 16"/>
            <p:cNvSpPr>
              <a:spLocks noChangeShapeType="1"/>
            </p:cNvSpPr>
            <p:nvPr/>
          </p:nvSpPr>
          <p:spPr bwMode="auto">
            <a:xfrm>
              <a:off x="4560" y="284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’∈ {0,1}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3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blipFill>
                  <a:blip r:embed="rId7"/>
                  <a:stretch>
                    <a:fillRect r="-781" b="-1710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3" name="Rectangle 18"/>
          <p:cNvSpPr>
            <a:spLocks noChangeArrowheads="1"/>
          </p:cNvSpPr>
          <p:nvPr/>
        </p:nvSpPr>
        <p:spPr bwMode="auto">
          <a:xfrm>
            <a:off x="1723791" y="4195453"/>
            <a:ext cx="7924800" cy="2007395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 Box 13"/>
              <p:cNvSpPr txBox="1">
                <a:spLocks noChangeArrowheads="1"/>
              </p:cNvSpPr>
              <p:nvPr/>
            </p:nvSpPr>
            <p:spPr bwMode="auto">
              <a:xfrm>
                <a:off x="1823530" y="4787387"/>
                <a:ext cx="2991440" cy="11854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lang="en-US" b="0" dirty="0" smtClean="0"/>
                  <a:t>If: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,∗) </m:t>
                    </m:r>
                  </m:oMath>
                </a14:m>
                <a:endParaRPr lang="en-US" b="0" dirty="0" smtClean="0"/>
              </a:p>
              <a:p>
                <a:r>
                  <a:rPr lang="en-US" dirty="0" smtClean="0"/>
                  <a:t>Else: </a:t>
                </a:r>
                <a:r>
                  <a:rPr lang="ru-RU" dirty="0" smtClean="0"/>
                  <a:t> </a:t>
                </a:r>
                <a:r>
                  <a:rPr lang="en-US" dirty="0" smtClean="0"/>
                  <a:t>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Funs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endParaRPr lang="en-US" b="1" baseline="-25000" dirty="0">
                  <a:cs typeface="Arial" charset="0"/>
                  <a:sym typeface="Symbol" pitchFamily="18" charset="2"/>
                </a:endParaRPr>
              </a:p>
              <a:p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54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23530" y="4787387"/>
                <a:ext cx="2991440" cy="1185453"/>
              </a:xfrm>
              <a:prstGeom prst="rect">
                <a:avLst/>
              </a:prstGeom>
              <a:blipFill>
                <a:blip r:embed="rId8"/>
                <a:stretch>
                  <a:fillRect l="-1629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 Box 6"/>
              <p:cNvSpPr txBox="1">
                <a:spLocks noChangeArrowheads="1"/>
              </p:cNvSpPr>
              <p:nvPr/>
            </p:nvSpPr>
            <p:spPr bwMode="auto">
              <a:xfrm>
                <a:off x="2973151" y="3740082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5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73151" y="3740082"/>
                <a:ext cx="427040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6" name="Group 21"/>
          <p:cNvGrpSpPr>
            <a:grpSpLocks/>
          </p:cNvGrpSpPr>
          <p:nvPr/>
        </p:nvGrpSpPr>
        <p:grpSpPr bwMode="auto">
          <a:xfrm>
            <a:off x="4769739" y="4172833"/>
            <a:ext cx="3464929" cy="400050"/>
            <a:chOff x="1776" y="1816"/>
            <a:chExt cx="2400" cy="336"/>
          </a:xfrm>
        </p:grpSpPr>
        <p:sp>
          <p:nvSpPr>
            <p:cNvPr id="57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85" y="1816"/>
                  <a:ext cx="32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i="1" baseline="-25000" dirty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58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5" y="1816"/>
                  <a:ext cx="328" cy="336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9" name="Group 20"/>
          <p:cNvGrpSpPr>
            <a:grpSpLocks/>
          </p:cNvGrpSpPr>
          <p:nvPr/>
        </p:nvGrpSpPr>
        <p:grpSpPr bwMode="auto">
          <a:xfrm>
            <a:off x="4736135" y="4522240"/>
            <a:ext cx="3464929" cy="427436"/>
            <a:chOff x="1776" y="2051"/>
            <a:chExt cx="2352" cy="359"/>
          </a:xfrm>
        </p:grpSpPr>
        <p:sp>
          <p:nvSpPr>
            <p:cNvPr id="60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959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61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959" cy="336"/>
                </a:xfrm>
                <a:prstGeom prst="rect">
                  <a:avLst/>
                </a:prstGeom>
                <a:blipFill>
                  <a:blip r:embed="rId11"/>
                  <a:stretch>
                    <a:fillRect t="-9231" r="-3879" b="-2769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2" name="Group 21"/>
          <p:cNvGrpSpPr>
            <a:grpSpLocks/>
          </p:cNvGrpSpPr>
          <p:nvPr/>
        </p:nvGrpSpPr>
        <p:grpSpPr bwMode="auto">
          <a:xfrm>
            <a:off x="4769739" y="5209689"/>
            <a:ext cx="3464929" cy="400050"/>
            <a:chOff x="1776" y="1816"/>
            <a:chExt cx="2400" cy="336"/>
          </a:xfrm>
        </p:grpSpPr>
        <p:sp>
          <p:nvSpPr>
            <p:cNvPr id="63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85" y="1816"/>
                  <a:ext cx="31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64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5" y="1816"/>
                  <a:ext cx="318" cy="336"/>
                </a:xfrm>
                <a:prstGeom prst="rect">
                  <a:avLst/>
                </a:prstGeom>
                <a:blipFill>
                  <a:blip r:embed="rId12"/>
                  <a:stretch>
                    <a:fillRect b="-153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5" name="Group 20"/>
          <p:cNvGrpSpPr>
            <a:grpSpLocks/>
          </p:cNvGrpSpPr>
          <p:nvPr/>
        </p:nvGrpSpPr>
        <p:grpSpPr bwMode="auto">
          <a:xfrm>
            <a:off x="4736135" y="5559096"/>
            <a:ext cx="3464929" cy="427436"/>
            <a:chOff x="1776" y="2051"/>
            <a:chExt cx="2352" cy="359"/>
          </a:xfrm>
        </p:grpSpPr>
        <p:sp>
          <p:nvSpPr>
            <p:cNvPr id="66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96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67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968" cy="336"/>
                </a:xfrm>
                <a:prstGeom prst="rect">
                  <a:avLst/>
                </a:prstGeom>
                <a:blipFill>
                  <a:blip r:embed="rId13"/>
                  <a:stretch>
                    <a:fillRect t="-9091" r="-1282" b="-2575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6170796" y="4834485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0796" y="4834485"/>
                <a:ext cx="535724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810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Стойкая </a:t>
            </a:r>
            <a:r>
              <a:rPr lang="en-US" dirty="0" smtClean="0"/>
              <a:t>PRF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21172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PRF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ru-RU" dirty="0" smtClean="0"/>
                  <a:t>, определённая 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, называется стойкой </a:t>
                </a:r>
                <a:r>
                  <a:rPr lang="en-US" dirty="0" smtClean="0"/>
                  <a:t>PRF</a:t>
                </a:r>
                <a:r>
                  <a:rPr lang="ru-RU" dirty="0" smtClean="0"/>
                  <a:t>, если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– эффективный алгоритм в игре на стойкость </a:t>
                </a:r>
                <a:r>
                  <a:rPr lang="en-US" dirty="0" smtClean="0"/>
                  <a:t>PRF</a:t>
                </a:r>
                <a:r>
                  <a:rPr lang="ru-RU" dirty="0" smtClean="0"/>
                  <a:t> величина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𝑃𝑅𝐹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 smtClean="0"/>
                  <a:t>, где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i="1" dirty="0" smtClean="0"/>
                  <a:t> </a:t>
                </a:r>
                <a:r>
                  <a:rPr lang="ru-RU" dirty="0" smtClean="0"/>
                  <a:t>– пренебрежимо малая величина.</a:t>
                </a:r>
                <a:endParaRPr lang="ru-RU" i="1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2117200"/>
              </a:xfrm>
              <a:blipFill>
                <a:blip r:embed="rId2"/>
                <a:stretch>
                  <a:fillRect l="-1043" t="-431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7</a:t>
            </a:fld>
            <a:endParaRPr lang="ru-RU"/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1823530" y="4335098"/>
            <a:ext cx="2879002" cy="169630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20" name="Line 5"/>
          <p:cNvSpPr>
            <a:spLocks noChangeShapeType="1"/>
          </p:cNvSpPr>
          <p:nvPr/>
        </p:nvSpPr>
        <p:spPr bwMode="auto">
          <a:xfrm>
            <a:off x="2973151" y="3970914"/>
            <a:ext cx="0" cy="403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7"/>
              <p:cNvSpPr>
                <a:spLocks noChangeArrowheads="1"/>
              </p:cNvSpPr>
              <p:nvPr/>
            </p:nvSpPr>
            <p:spPr bwMode="auto">
              <a:xfrm>
                <a:off x="8234668" y="4374752"/>
                <a:ext cx="1295400" cy="1628071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1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34668" y="4374752"/>
                <a:ext cx="1295400" cy="1628071"/>
              </a:xfrm>
              <a:prstGeom prst="rect">
                <a:avLst/>
              </a:prstGeom>
              <a:blipFill>
                <a:blip r:embed="rId3"/>
                <a:stretch>
                  <a:fillRect t="-1859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oup 22"/>
          <p:cNvGrpSpPr>
            <a:grpSpLocks/>
          </p:cNvGrpSpPr>
          <p:nvPr/>
        </p:nvGrpSpPr>
        <p:grpSpPr bwMode="auto">
          <a:xfrm>
            <a:off x="8882368" y="6042819"/>
            <a:ext cx="1570040" cy="678656"/>
            <a:chOff x="4560" y="2842"/>
            <a:chExt cx="989" cy="570"/>
          </a:xfrm>
        </p:grpSpPr>
        <p:sp>
          <p:nvSpPr>
            <p:cNvPr id="26" name="Line 16"/>
            <p:cNvSpPr>
              <a:spLocks noChangeShapeType="1"/>
            </p:cNvSpPr>
            <p:nvPr/>
          </p:nvSpPr>
          <p:spPr bwMode="auto">
            <a:xfrm>
              <a:off x="4560" y="284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’∈ {0,1}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3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blipFill>
                  <a:blip r:embed="rId7"/>
                  <a:stretch>
                    <a:fillRect r="-781" b="-1710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8" name="Rectangle 18"/>
          <p:cNvSpPr>
            <a:spLocks noChangeArrowheads="1"/>
          </p:cNvSpPr>
          <p:nvPr/>
        </p:nvSpPr>
        <p:spPr bwMode="auto">
          <a:xfrm>
            <a:off x="1723791" y="4195453"/>
            <a:ext cx="7924800" cy="2007395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 Box 13"/>
              <p:cNvSpPr txBox="1">
                <a:spLocks noChangeArrowheads="1"/>
              </p:cNvSpPr>
              <p:nvPr/>
            </p:nvSpPr>
            <p:spPr bwMode="auto">
              <a:xfrm>
                <a:off x="1823530" y="4787387"/>
                <a:ext cx="2991440" cy="11854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lang="en-US" b="0" dirty="0" smtClean="0"/>
                  <a:t>If: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,∗) </m:t>
                    </m:r>
                  </m:oMath>
                </a14:m>
                <a:endParaRPr lang="en-US" b="0" dirty="0" smtClean="0"/>
              </a:p>
              <a:p>
                <a:r>
                  <a:rPr lang="en-US" dirty="0" smtClean="0"/>
                  <a:t>Else: </a:t>
                </a:r>
                <a:r>
                  <a:rPr lang="ru-RU" dirty="0" smtClean="0"/>
                  <a:t> </a:t>
                </a:r>
                <a:r>
                  <a:rPr lang="en-US" dirty="0" smtClean="0"/>
                  <a:t>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Funs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endParaRPr lang="en-US" b="1" baseline="-25000" dirty="0">
                  <a:cs typeface="Arial" charset="0"/>
                  <a:sym typeface="Symbol" pitchFamily="18" charset="2"/>
                </a:endParaRPr>
              </a:p>
              <a:p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29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23530" y="4787387"/>
                <a:ext cx="2991440" cy="1185453"/>
              </a:xfrm>
              <a:prstGeom prst="rect">
                <a:avLst/>
              </a:prstGeom>
              <a:blipFill>
                <a:blip r:embed="rId8"/>
                <a:stretch>
                  <a:fillRect l="-1629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 Box 6"/>
              <p:cNvSpPr txBox="1">
                <a:spLocks noChangeArrowheads="1"/>
              </p:cNvSpPr>
              <p:nvPr/>
            </p:nvSpPr>
            <p:spPr bwMode="auto">
              <a:xfrm>
                <a:off x="2973151" y="3740082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0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73151" y="3740082"/>
                <a:ext cx="427040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Group 21"/>
          <p:cNvGrpSpPr>
            <a:grpSpLocks/>
          </p:cNvGrpSpPr>
          <p:nvPr/>
        </p:nvGrpSpPr>
        <p:grpSpPr bwMode="auto">
          <a:xfrm>
            <a:off x="4769739" y="4172833"/>
            <a:ext cx="3464929" cy="400050"/>
            <a:chOff x="1776" y="1816"/>
            <a:chExt cx="2400" cy="336"/>
          </a:xfrm>
        </p:grpSpPr>
        <p:sp>
          <p:nvSpPr>
            <p:cNvPr id="32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85" y="1816"/>
                  <a:ext cx="32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i="1" baseline="-25000" dirty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33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5" y="1816"/>
                  <a:ext cx="328" cy="336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4" name="Group 20"/>
          <p:cNvGrpSpPr>
            <a:grpSpLocks/>
          </p:cNvGrpSpPr>
          <p:nvPr/>
        </p:nvGrpSpPr>
        <p:grpSpPr bwMode="auto">
          <a:xfrm>
            <a:off x="4736135" y="4522240"/>
            <a:ext cx="3464929" cy="427436"/>
            <a:chOff x="1776" y="2051"/>
            <a:chExt cx="2352" cy="359"/>
          </a:xfrm>
        </p:grpSpPr>
        <p:sp>
          <p:nvSpPr>
            <p:cNvPr id="35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959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36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959" cy="336"/>
                </a:xfrm>
                <a:prstGeom prst="rect">
                  <a:avLst/>
                </a:prstGeom>
                <a:blipFill>
                  <a:blip r:embed="rId11"/>
                  <a:stretch>
                    <a:fillRect t="-9231" r="-3879" b="-2769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0" name="Group 21"/>
          <p:cNvGrpSpPr>
            <a:grpSpLocks/>
          </p:cNvGrpSpPr>
          <p:nvPr/>
        </p:nvGrpSpPr>
        <p:grpSpPr bwMode="auto">
          <a:xfrm>
            <a:off x="4769739" y="5209689"/>
            <a:ext cx="3464929" cy="400050"/>
            <a:chOff x="1776" y="1816"/>
            <a:chExt cx="2400" cy="336"/>
          </a:xfrm>
        </p:grpSpPr>
        <p:sp>
          <p:nvSpPr>
            <p:cNvPr id="41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85" y="1816"/>
                  <a:ext cx="31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42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5" y="1816"/>
                  <a:ext cx="318" cy="336"/>
                </a:xfrm>
                <a:prstGeom prst="rect">
                  <a:avLst/>
                </a:prstGeom>
                <a:blipFill>
                  <a:blip r:embed="rId12"/>
                  <a:stretch>
                    <a:fillRect b="-153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3" name="Group 20"/>
          <p:cNvGrpSpPr>
            <a:grpSpLocks/>
          </p:cNvGrpSpPr>
          <p:nvPr/>
        </p:nvGrpSpPr>
        <p:grpSpPr bwMode="auto">
          <a:xfrm>
            <a:off x="4736135" y="5559096"/>
            <a:ext cx="3464929" cy="427436"/>
            <a:chOff x="1776" y="2051"/>
            <a:chExt cx="2352" cy="359"/>
          </a:xfrm>
        </p:grpSpPr>
        <p:sp>
          <p:nvSpPr>
            <p:cNvPr id="44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96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45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968" cy="336"/>
                </a:xfrm>
                <a:prstGeom prst="rect">
                  <a:avLst/>
                </a:prstGeom>
                <a:blipFill>
                  <a:blip r:embed="rId13"/>
                  <a:stretch>
                    <a:fillRect t="-9091" r="-1282" b="-2575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6170796" y="4834485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0796" y="4834485"/>
                <a:ext cx="535724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Прямоугольник 4"/>
              <p:cNvSpPr/>
              <p:nvPr/>
            </p:nvSpPr>
            <p:spPr>
              <a:xfrm>
                <a:off x="1723791" y="6299755"/>
                <a:ext cx="475437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𝑃𝑅𝐹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=|</m:t>
                      </m:r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sz="2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⁡[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]|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5" name="Прямоуголь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3791" y="6299755"/>
                <a:ext cx="4754378" cy="461665"/>
              </a:xfrm>
              <a:prstGeom prst="rect">
                <a:avLst/>
              </a:prstGeom>
              <a:blipFill>
                <a:blip r:embed="rId15"/>
                <a:stretch>
                  <a:fillRect r="-128" b="-1710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6029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Игра на стойкость</a:t>
            </a:r>
            <a:r>
              <a:rPr lang="en-US" dirty="0"/>
              <a:t> </a:t>
            </a:r>
            <a:r>
              <a:rPr lang="en-US" dirty="0" smtClean="0"/>
              <a:t>PRF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21863" y="1375057"/>
                <a:ext cx="10515600" cy="250045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Альтернативное определение</a:t>
                </a:r>
                <a:r>
                  <a:rPr lang="en-US" dirty="0" smtClean="0"/>
                  <a:t>:</a:t>
                </a:r>
                <a:r>
                  <a:rPr lang="ru-RU" dirty="0" smtClean="0"/>
                  <a:t> рассмотри игру на угадывание бита (см лекцию 1)</a:t>
                </a:r>
                <a:r>
                  <a:rPr lang="ru-RU" dirty="0"/>
                  <a:t> </a:t>
                </a:r>
                <a:r>
                  <a:rPr lang="ru-RU" dirty="0" smtClean="0"/>
                  <a:t>для противника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против</a:t>
                </a:r>
                <a:r>
                  <a:rPr lang="en-US" dirty="0" smtClean="0"/>
                  <a:t> PRF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ru-RU" dirty="0" smtClean="0"/>
                  <a:t>. Определим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𝑃𝑅</m:t>
                    </m:r>
                    <m:sSubSup>
                      <m:sSubSupPr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  <m:sup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=|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−1/2|</m:t>
                    </m:r>
                  </m:oMath>
                </a14:m>
                <a:r>
                  <a:rPr lang="ru-RU" dirty="0" smtClean="0"/>
                  <a:t>. Тогда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ru-RU" dirty="0" smtClean="0"/>
                  <a:t> – стойкая </a:t>
                </a:r>
                <a:r>
                  <a:rPr lang="en-US" dirty="0" smtClean="0"/>
                  <a:t>PRF</a:t>
                </a:r>
                <a:r>
                  <a:rPr lang="ru-RU" dirty="0" smtClean="0"/>
                  <a:t>, если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/>
                  <a:t> – эффективный алгоритм в игре </a:t>
                </a:r>
                <a:r>
                  <a:rPr lang="ru-RU" dirty="0" smtClean="0"/>
                  <a:t>на угадывание бита в игре на </a:t>
                </a:r>
                <a:r>
                  <a:rPr lang="ru-RU" dirty="0"/>
                  <a:t>стойкость </a:t>
                </a:r>
                <a:r>
                  <a:rPr lang="en-US" dirty="0"/>
                  <a:t>PRF</a:t>
                </a:r>
                <a:r>
                  <a:rPr lang="ru-RU" dirty="0"/>
                  <a:t> величина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𝑃𝑅𝐹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/>
                  <a:t>, где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i="1" dirty="0"/>
                  <a:t> </a:t>
                </a:r>
                <a:r>
                  <a:rPr lang="ru-RU" dirty="0"/>
                  <a:t>– пренебрежимо малая величина</a:t>
                </a:r>
                <a:r>
                  <a:rPr lang="ru-RU" dirty="0" smtClean="0"/>
                  <a:t>.</a:t>
                </a:r>
                <a:endParaRPr lang="en-US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𝑃𝑅𝐹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  <m:sup/>
                    </m:sSubSup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=2∗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𝑃𝑅𝐹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</m:oMath>
                </a14:m>
                <a:r>
                  <a:rPr lang="ru-RU" i="1" dirty="0" smtClean="0"/>
                  <a:t>. </a:t>
                </a:r>
                <a:r>
                  <a:rPr lang="ru-RU" dirty="0"/>
                  <a:t>(см лекцию 1) </a:t>
                </a:r>
                <a:endParaRPr lang="ru-RU" i="1" dirty="0"/>
              </a:p>
              <a:p>
                <a:pPr marL="0" indent="0">
                  <a:buNone/>
                </a:pPr>
                <a:endParaRPr lang="ru-RU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1863" y="1375057"/>
                <a:ext cx="10515600" cy="2500456"/>
              </a:xfrm>
              <a:blipFill>
                <a:blip r:embed="rId2"/>
                <a:stretch>
                  <a:fillRect l="-1043" t="-3902" b="-243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8</a:t>
            </a:fld>
            <a:endParaRPr lang="ru-RU"/>
          </a:p>
        </p:txBody>
      </p:sp>
      <p:sp>
        <p:nvSpPr>
          <p:cNvPr id="47" name="Rectangle 4"/>
          <p:cNvSpPr>
            <a:spLocks noChangeArrowheads="1"/>
          </p:cNvSpPr>
          <p:nvPr/>
        </p:nvSpPr>
        <p:spPr bwMode="auto">
          <a:xfrm>
            <a:off x="1823530" y="4335098"/>
            <a:ext cx="2879002" cy="169630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48" name="Line 5"/>
          <p:cNvSpPr>
            <a:spLocks noChangeShapeType="1"/>
          </p:cNvSpPr>
          <p:nvPr/>
        </p:nvSpPr>
        <p:spPr bwMode="auto">
          <a:xfrm>
            <a:off x="2973151" y="3970914"/>
            <a:ext cx="0" cy="403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7"/>
              <p:cNvSpPr>
                <a:spLocks noChangeArrowheads="1"/>
              </p:cNvSpPr>
              <p:nvPr/>
            </p:nvSpPr>
            <p:spPr bwMode="auto">
              <a:xfrm>
                <a:off x="8234668" y="4374752"/>
                <a:ext cx="1295400" cy="1628071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9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34668" y="4374752"/>
                <a:ext cx="1295400" cy="1628071"/>
              </a:xfrm>
              <a:prstGeom prst="rect">
                <a:avLst/>
              </a:prstGeom>
              <a:blipFill>
                <a:blip r:embed="rId3"/>
                <a:stretch>
                  <a:fillRect t="-1859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0" name="Group 22"/>
          <p:cNvGrpSpPr>
            <a:grpSpLocks/>
          </p:cNvGrpSpPr>
          <p:nvPr/>
        </p:nvGrpSpPr>
        <p:grpSpPr bwMode="auto">
          <a:xfrm>
            <a:off x="8882368" y="6042819"/>
            <a:ext cx="1570040" cy="678656"/>
            <a:chOff x="4560" y="2842"/>
            <a:chExt cx="989" cy="570"/>
          </a:xfrm>
        </p:grpSpPr>
        <p:sp>
          <p:nvSpPr>
            <p:cNvPr id="51" name="Line 16"/>
            <p:cNvSpPr>
              <a:spLocks noChangeShapeType="1"/>
            </p:cNvSpPr>
            <p:nvPr/>
          </p:nvSpPr>
          <p:spPr bwMode="auto">
            <a:xfrm>
              <a:off x="4560" y="284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’∈ {0,1}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3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blipFill>
                  <a:blip r:embed="rId7"/>
                  <a:stretch>
                    <a:fillRect r="-781" b="-1710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3" name="Rectangle 18"/>
          <p:cNvSpPr>
            <a:spLocks noChangeArrowheads="1"/>
          </p:cNvSpPr>
          <p:nvPr/>
        </p:nvSpPr>
        <p:spPr bwMode="auto">
          <a:xfrm>
            <a:off x="1723791" y="4195453"/>
            <a:ext cx="7924800" cy="2007395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 Box 13"/>
              <p:cNvSpPr txBox="1">
                <a:spLocks noChangeArrowheads="1"/>
              </p:cNvSpPr>
              <p:nvPr/>
            </p:nvSpPr>
            <p:spPr bwMode="auto">
              <a:xfrm>
                <a:off x="1823530" y="4787387"/>
                <a:ext cx="2991440" cy="11854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lang="en-US" b="0" dirty="0" smtClean="0"/>
                  <a:t>If: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,∗) </m:t>
                    </m:r>
                  </m:oMath>
                </a14:m>
                <a:endParaRPr lang="en-US" b="0" dirty="0" smtClean="0"/>
              </a:p>
              <a:p>
                <a:r>
                  <a:rPr lang="en-US" dirty="0" smtClean="0"/>
                  <a:t>Else: </a:t>
                </a:r>
                <a:r>
                  <a:rPr lang="ru-RU" dirty="0" smtClean="0"/>
                  <a:t> </a:t>
                </a:r>
                <a:r>
                  <a:rPr lang="en-US" dirty="0" smtClean="0"/>
                  <a:t>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Funs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endParaRPr lang="en-US" b="1" baseline="-25000" dirty="0">
                  <a:cs typeface="Arial" charset="0"/>
                  <a:sym typeface="Symbol" pitchFamily="18" charset="2"/>
                </a:endParaRPr>
              </a:p>
              <a:p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54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23530" y="4787387"/>
                <a:ext cx="2991440" cy="1185453"/>
              </a:xfrm>
              <a:prstGeom prst="rect">
                <a:avLst/>
              </a:prstGeom>
              <a:blipFill>
                <a:blip r:embed="rId8"/>
                <a:stretch>
                  <a:fillRect l="-1629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 Box 6"/>
              <p:cNvSpPr txBox="1">
                <a:spLocks noChangeArrowheads="1"/>
              </p:cNvSpPr>
              <p:nvPr/>
            </p:nvSpPr>
            <p:spPr bwMode="auto">
              <a:xfrm>
                <a:off x="2973151" y="3740082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5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73151" y="3740082"/>
                <a:ext cx="427040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6" name="Group 21"/>
          <p:cNvGrpSpPr>
            <a:grpSpLocks/>
          </p:cNvGrpSpPr>
          <p:nvPr/>
        </p:nvGrpSpPr>
        <p:grpSpPr bwMode="auto">
          <a:xfrm>
            <a:off x="4769739" y="4172833"/>
            <a:ext cx="3464929" cy="400050"/>
            <a:chOff x="1776" y="1816"/>
            <a:chExt cx="2400" cy="336"/>
          </a:xfrm>
        </p:grpSpPr>
        <p:sp>
          <p:nvSpPr>
            <p:cNvPr id="57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85" y="1816"/>
                  <a:ext cx="32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i="1" baseline="-25000" dirty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58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5" y="1816"/>
                  <a:ext cx="328" cy="336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9" name="Group 20"/>
          <p:cNvGrpSpPr>
            <a:grpSpLocks/>
          </p:cNvGrpSpPr>
          <p:nvPr/>
        </p:nvGrpSpPr>
        <p:grpSpPr bwMode="auto">
          <a:xfrm>
            <a:off x="4736135" y="4522240"/>
            <a:ext cx="3464929" cy="427436"/>
            <a:chOff x="1776" y="2051"/>
            <a:chExt cx="2352" cy="359"/>
          </a:xfrm>
        </p:grpSpPr>
        <p:sp>
          <p:nvSpPr>
            <p:cNvPr id="60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959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61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959" cy="336"/>
                </a:xfrm>
                <a:prstGeom prst="rect">
                  <a:avLst/>
                </a:prstGeom>
                <a:blipFill>
                  <a:blip r:embed="rId11"/>
                  <a:stretch>
                    <a:fillRect t="-9231" r="-3879" b="-2769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2" name="Group 21"/>
          <p:cNvGrpSpPr>
            <a:grpSpLocks/>
          </p:cNvGrpSpPr>
          <p:nvPr/>
        </p:nvGrpSpPr>
        <p:grpSpPr bwMode="auto">
          <a:xfrm>
            <a:off x="4769739" y="5209689"/>
            <a:ext cx="3464929" cy="400050"/>
            <a:chOff x="1776" y="1816"/>
            <a:chExt cx="2400" cy="336"/>
          </a:xfrm>
        </p:grpSpPr>
        <p:sp>
          <p:nvSpPr>
            <p:cNvPr id="63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85" y="1816"/>
                  <a:ext cx="31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64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5" y="1816"/>
                  <a:ext cx="318" cy="336"/>
                </a:xfrm>
                <a:prstGeom prst="rect">
                  <a:avLst/>
                </a:prstGeom>
                <a:blipFill>
                  <a:blip r:embed="rId12"/>
                  <a:stretch>
                    <a:fillRect b="-153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5" name="Group 20"/>
          <p:cNvGrpSpPr>
            <a:grpSpLocks/>
          </p:cNvGrpSpPr>
          <p:nvPr/>
        </p:nvGrpSpPr>
        <p:grpSpPr bwMode="auto">
          <a:xfrm>
            <a:off x="4736135" y="5559096"/>
            <a:ext cx="3464929" cy="427436"/>
            <a:chOff x="1776" y="2051"/>
            <a:chExt cx="2352" cy="359"/>
          </a:xfrm>
        </p:grpSpPr>
        <p:sp>
          <p:nvSpPr>
            <p:cNvPr id="66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96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67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968" cy="336"/>
                </a:xfrm>
                <a:prstGeom prst="rect">
                  <a:avLst/>
                </a:prstGeom>
                <a:blipFill>
                  <a:blip r:embed="rId13"/>
                  <a:stretch>
                    <a:fillRect t="-9091" r="-1282" b="-2575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6170796" y="4834485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0796" y="4834485"/>
                <a:ext cx="535724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5101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Вычислительная неразличимость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64770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 smtClean="0"/>
                  <a:t> – PRF </a:t>
                </a:r>
                <a:r>
                  <a:rPr lang="ru-RU" dirty="0" smtClean="0"/>
                  <a:t>на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ru-RU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Рассмотрим множество возможных значений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⊂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Funs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[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]={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}.</m:t>
                    </m:r>
                  </m:oMath>
                </a14:m>
                <a:endParaRPr lang="en-US" i="1" dirty="0"/>
              </a:p>
              <a:p>
                <a:pPr marL="0" indent="0">
                  <a:buNone/>
                </a:pPr>
                <a:r>
                  <a:rPr lang="ru-RU" dirty="0" smtClean="0"/>
                  <a:t>Тогда если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ru-RU" dirty="0" smtClean="0"/>
                  <a:t> – стойкая </a:t>
                </a:r>
                <a:r>
                  <a:rPr lang="en-US" dirty="0" smtClean="0"/>
                  <a:t>PRF</a:t>
                </a:r>
                <a:r>
                  <a:rPr lang="ru-RU" dirty="0" smtClean="0"/>
                  <a:t>, то эффективный Противник не может</a:t>
                </a:r>
                <a:r>
                  <a:rPr lang="en-US" dirty="0" smtClean="0"/>
                  <a:t> </a:t>
                </a:r>
                <a:r>
                  <a:rPr lang="ru-RU" dirty="0" smtClean="0"/>
                  <a:t>имея доступ к оракулу отличить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от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Funs</m:t>
                    </m:r>
                  </m:oMath>
                </a14:m>
                <a:r>
                  <a:rPr lang="ru-RU" dirty="0" smtClean="0"/>
                  <a:t>.</a:t>
                </a: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d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Funs</m:t>
                        </m:r>
                      </m:e>
                    </m:d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d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|</m:t>
                        </m:r>
                      </m:sup>
                    </m:sSup>
                  </m:oMath>
                </a14:m>
                <a:endParaRPr lang="ru-RU" i="1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6477000" cy="4351338"/>
              </a:xfrm>
              <a:blipFill>
                <a:blip r:embed="rId2"/>
                <a:stretch>
                  <a:fillRect l="-1695" t="-2101" r="-56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9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Овал 4"/>
              <p:cNvSpPr/>
              <p:nvPr/>
            </p:nvSpPr>
            <p:spPr>
              <a:xfrm>
                <a:off x="7577750" y="1937442"/>
                <a:ext cx="3776050" cy="383866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>
                          <a:latin typeface="Cambria Math" panose="02040503050406030204" pitchFamily="18" charset="0"/>
                        </a:rPr>
                        <m:t>Funs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5" name="Овал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7750" y="1937442"/>
                <a:ext cx="3776050" cy="3838669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Овал 5"/>
              <p:cNvSpPr/>
              <p:nvPr/>
            </p:nvSpPr>
            <p:spPr>
              <a:xfrm>
                <a:off x="9361283" y="2725093"/>
                <a:ext cx="851026" cy="805758"/>
              </a:xfrm>
              <a:prstGeom prst="ellipse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{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6" name="Овал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1283" y="2725093"/>
                <a:ext cx="851026" cy="805758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1727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2337</TotalTime>
  <Words>1311</Words>
  <Application>Microsoft Office PowerPoint</Application>
  <PresentationFormat>Широкоэкранный</PresentationFormat>
  <Paragraphs>352</Paragraphs>
  <Slides>36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36</vt:i4>
      </vt:variant>
    </vt:vector>
  </HeadingPairs>
  <TitlesOfParts>
    <vt:vector size="43" baseType="lpstr">
      <vt:lpstr>Arial</vt:lpstr>
      <vt:lpstr>Calibri</vt:lpstr>
      <vt:lpstr>Calibri Light</vt:lpstr>
      <vt:lpstr>Cambria Math</vt:lpstr>
      <vt:lpstr>Symbol</vt:lpstr>
      <vt:lpstr>Tahoma</vt:lpstr>
      <vt:lpstr>Тема Office</vt:lpstr>
      <vt:lpstr>Прикладная Криптография: Симметричные криптосистемы Блочные шифры</vt:lpstr>
      <vt:lpstr>Блочный шифр</vt:lpstr>
      <vt:lpstr>Блочный шифр</vt:lpstr>
      <vt:lpstr>Понятие стойкости блочного шифры</vt:lpstr>
      <vt:lpstr>PRP и PRF</vt:lpstr>
      <vt:lpstr>Игра на стойкость PRF</vt:lpstr>
      <vt:lpstr>Стойкая PRF</vt:lpstr>
      <vt:lpstr>Игра на стойкость PRF</vt:lpstr>
      <vt:lpstr>Вычислительная неразличимость</vt:lpstr>
      <vt:lpstr>Пример</vt:lpstr>
      <vt:lpstr>Игра на стойкость PRP</vt:lpstr>
      <vt:lpstr>Стойкая PRP</vt:lpstr>
      <vt:lpstr>Игра на стойкость PRP</vt:lpstr>
      <vt:lpstr>Стойкий блочный шифр</vt:lpstr>
      <vt:lpstr>Непредсказуемость блочных шифров</vt:lpstr>
      <vt:lpstr>Непредсказуемость блочных шифров</vt:lpstr>
      <vt:lpstr>Непредсказуемость блочных шифров</vt:lpstr>
      <vt:lpstr>Непредсказуемость блочных шифров</vt:lpstr>
      <vt:lpstr>Непредсказуемость блочных шифров</vt:lpstr>
      <vt:lpstr>Стойкость против восстановления ключа</vt:lpstr>
      <vt:lpstr>Стойкость против восстановления ключа</vt:lpstr>
      <vt:lpstr>Стойкость против восстановления ключа</vt:lpstr>
      <vt:lpstr>Следствия стойкости</vt:lpstr>
      <vt:lpstr>Использование блочных шифров</vt:lpstr>
      <vt:lpstr>ECB</vt:lpstr>
      <vt:lpstr>ECB</vt:lpstr>
      <vt:lpstr>Стойкость  ECB</vt:lpstr>
      <vt:lpstr>Стойкость  ECB</vt:lpstr>
      <vt:lpstr>Стойкость ECB</vt:lpstr>
      <vt:lpstr>Стойкость ECB</vt:lpstr>
      <vt:lpstr>Стойкость ECB</vt:lpstr>
      <vt:lpstr>Построение блочных шифров</vt:lpstr>
      <vt:lpstr>Построение блочных шифров</vt:lpstr>
      <vt:lpstr>Построение блочных шифров</vt:lpstr>
      <vt:lpstr>Построение раундовых функций</vt:lpstr>
      <vt:lpstr>Использование блочных шифров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Fasjeit</dc:creator>
  <cp:lastModifiedBy>Fasjeit</cp:lastModifiedBy>
  <cp:revision>655</cp:revision>
  <dcterms:created xsi:type="dcterms:W3CDTF">2018-08-24T12:25:18Z</dcterms:created>
  <dcterms:modified xsi:type="dcterms:W3CDTF">2018-10-17T17:41:39Z</dcterms:modified>
</cp:coreProperties>
</file>