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sldIdLst>
    <p:sldId id="296" r:id="rId2"/>
    <p:sldId id="368" r:id="rId3"/>
    <p:sldId id="409" r:id="rId4"/>
    <p:sldId id="374" r:id="rId5"/>
    <p:sldId id="375" r:id="rId6"/>
    <p:sldId id="376" r:id="rId7"/>
    <p:sldId id="377" r:id="rId8"/>
    <p:sldId id="379" r:id="rId9"/>
    <p:sldId id="378" r:id="rId10"/>
    <p:sldId id="380" r:id="rId11"/>
    <p:sldId id="381" r:id="rId12"/>
    <p:sldId id="382" r:id="rId13"/>
    <p:sldId id="383" r:id="rId14"/>
    <p:sldId id="384" r:id="rId15"/>
    <p:sldId id="385" r:id="rId16"/>
    <p:sldId id="386" r:id="rId17"/>
    <p:sldId id="388" r:id="rId18"/>
    <p:sldId id="387" r:id="rId19"/>
    <p:sldId id="389" r:id="rId20"/>
    <p:sldId id="390" r:id="rId21"/>
    <p:sldId id="391" r:id="rId22"/>
    <p:sldId id="392" r:id="rId23"/>
    <p:sldId id="393" r:id="rId24"/>
    <p:sldId id="394" r:id="rId25"/>
    <p:sldId id="395" r:id="rId26"/>
    <p:sldId id="396" r:id="rId27"/>
    <p:sldId id="397" r:id="rId28"/>
    <p:sldId id="398" r:id="rId29"/>
    <p:sldId id="399" r:id="rId30"/>
    <p:sldId id="401" r:id="rId31"/>
    <p:sldId id="402" r:id="rId32"/>
    <p:sldId id="403" r:id="rId33"/>
    <p:sldId id="400" r:id="rId34"/>
    <p:sldId id="405" r:id="rId35"/>
    <p:sldId id="408" r:id="rId36"/>
    <p:sldId id="407" r:id="rId3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9489B66-A166-4A24-B55F-EDCB98E57948}">
          <p14:sldIdLst>
            <p14:sldId id="296"/>
          </p14:sldIdLst>
        </p14:section>
        <p14:section name="Лирическое отступление в блочные шифры" id="{166FB796-C804-494D-81E1-46F5EBC53402}">
          <p14:sldIdLst>
            <p14:sldId id="368"/>
            <p14:sldId id="409"/>
          </p14:sldIdLst>
        </p14:section>
        <p14:section name="гибридная конструкция" id="{8D7119DD-8269-4067-B041-CBC75DC9F3BE}">
          <p14:sldIdLst>
            <p14:sldId id="374"/>
            <p14:sldId id="375"/>
            <p14:sldId id="376"/>
            <p14:sldId id="377"/>
            <p14:sldId id="379"/>
            <p14:sldId id="378"/>
            <p14:sldId id="380"/>
            <p14:sldId id="381"/>
            <p14:sldId id="382"/>
            <p14:sldId id="383"/>
            <p14:sldId id="384"/>
          </p14:sldIdLst>
        </p14:section>
        <p14:section name="Рандомизированный CRT режим" id="{2C77A2BA-BD35-45BF-901F-8D54177E878C}">
          <p14:sldIdLst>
            <p14:sldId id="385"/>
            <p14:sldId id="386"/>
            <p14:sldId id="388"/>
            <p14:sldId id="387"/>
            <p14:sldId id="389"/>
            <p14:sldId id="390"/>
            <p14:sldId id="391"/>
            <p14:sldId id="392"/>
            <p14:sldId id="393"/>
            <p14:sldId id="394"/>
            <p14:sldId id="395"/>
          </p14:sldIdLst>
        </p14:section>
        <p14:section name="CBC" id="{C4CD0A65-B822-46E5-B632-31A9388536BE}">
          <p14:sldIdLst>
            <p14:sldId id="396"/>
            <p14:sldId id="397"/>
            <p14:sldId id="398"/>
            <p14:sldId id="399"/>
            <p14:sldId id="401"/>
            <p14:sldId id="402"/>
            <p14:sldId id="403"/>
            <p14:sldId id="400"/>
            <p14:sldId id="405"/>
          </p14:sldIdLst>
        </p14:section>
        <p14:section name="Практические аспекты" id="{0532A29F-7973-4F7E-84F6-C56353BBD596}">
          <p14:sldIdLst>
            <p14:sldId id="408"/>
            <p14:sldId id="40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41" autoAdjust="0"/>
    <p:restoredTop sz="94664" autoAdjust="0"/>
  </p:normalViewPr>
  <p:slideViewPr>
    <p:cSldViewPr snapToGrid="0">
      <p:cViewPr varScale="1">
        <p:scale>
          <a:sx n="70" d="100"/>
          <a:sy n="70" d="100"/>
        </p:scale>
        <p:origin x="972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77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26.10.2018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26.10.2018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26.10.2018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26.10.2018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26.10.2018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26.10.2018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26.10.2018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26.10.2018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26.10.2018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26.10.2018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26.10.2018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26.10.2018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26.10.2018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6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6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6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6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7.png"/><Relationship Id="rId9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59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80.png"/><Relationship Id="rId5" Type="http://schemas.openxmlformats.org/officeDocument/2006/relationships/image" Target="../media/image61.png"/><Relationship Id="rId10" Type="http://schemas.openxmlformats.org/officeDocument/2006/relationships/image" Target="../media/image67.png"/><Relationship Id="rId4" Type="http://schemas.openxmlformats.org/officeDocument/2006/relationships/image" Target="../media/image60.png"/><Relationship Id="rId9" Type="http://schemas.openxmlformats.org/officeDocument/2006/relationships/image" Target="../media/image79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6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7.png"/><Relationship Id="rId9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6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7.png"/><Relationship Id="rId9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6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7.png"/><Relationship Id="rId9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0.png"/><Relationship Id="rId13" Type="http://schemas.openxmlformats.org/officeDocument/2006/relationships/image" Target="../media/image690.png"/><Relationship Id="rId3" Type="http://schemas.openxmlformats.org/officeDocument/2006/relationships/image" Target="../media/image590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0.png"/><Relationship Id="rId5" Type="http://schemas.openxmlformats.org/officeDocument/2006/relationships/image" Target="../media/image610.png"/><Relationship Id="rId10" Type="http://schemas.openxmlformats.org/officeDocument/2006/relationships/image" Target="../media/image66.png"/><Relationship Id="rId4" Type="http://schemas.openxmlformats.org/officeDocument/2006/relationships/image" Target="../media/image600.png"/><Relationship Id="rId9" Type="http://schemas.openxmlformats.org/officeDocument/2006/relationships/image" Target="../media/image650.png"/><Relationship Id="rId14" Type="http://schemas.openxmlformats.org/officeDocument/2006/relationships/image" Target="../media/image72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6.png"/><Relationship Id="rId7" Type="http://schemas.openxmlformats.org/officeDocument/2006/relationships/image" Target="../media/image700.png"/><Relationship Id="rId12" Type="http://schemas.openxmlformats.org/officeDocument/2006/relationships/image" Target="../media/image6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0.png"/><Relationship Id="rId5" Type="http://schemas.openxmlformats.org/officeDocument/2006/relationships/image" Target="../media/image36.png"/><Relationship Id="rId4" Type="http://schemas.openxmlformats.org/officeDocument/2006/relationships/image" Target="../media/image7.png"/><Relationship Id="rId9" Type="http://schemas.openxmlformats.org/officeDocument/2006/relationships/image" Target="../media/image71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6.png"/><Relationship Id="rId7" Type="http://schemas.openxmlformats.org/officeDocument/2006/relationships/image" Target="../media/image700.png"/><Relationship Id="rId12" Type="http://schemas.openxmlformats.org/officeDocument/2006/relationships/image" Target="../media/image69.png"/><Relationship Id="rId2" Type="http://schemas.openxmlformats.org/officeDocument/2006/relationships/image" Target="../media/image7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0.png"/><Relationship Id="rId5" Type="http://schemas.openxmlformats.org/officeDocument/2006/relationships/image" Target="../media/image36.png"/><Relationship Id="rId4" Type="http://schemas.openxmlformats.org/officeDocument/2006/relationships/image" Target="../media/image7.png"/><Relationship Id="rId9" Type="http://schemas.openxmlformats.org/officeDocument/2006/relationships/image" Target="../media/image73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6.png"/><Relationship Id="rId7" Type="http://schemas.openxmlformats.org/officeDocument/2006/relationships/image" Target="../media/image700.png"/><Relationship Id="rId12" Type="http://schemas.openxmlformats.org/officeDocument/2006/relationships/image" Target="../media/image69.png"/><Relationship Id="rId2" Type="http://schemas.openxmlformats.org/officeDocument/2006/relationships/image" Target="../media/image7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0.png"/><Relationship Id="rId5" Type="http://schemas.openxmlformats.org/officeDocument/2006/relationships/image" Target="../media/image36.png"/><Relationship Id="rId4" Type="http://schemas.openxmlformats.org/officeDocument/2006/relationships/image" Target="../media/image7.png"/><Relationship Id="rId9" Type="http://schemas.openxmlformats.org/officeDocument/2006/relationships/image" Target="../media/image75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6.png"/><Relationship Id="rId7" Type="http://schemas.openxmlformats.org/officeDocument/2006/relationships/image" Target="../media/image700.png"/><Relationship Id="rId12" Type="http://schemas.openxmlformats.org/officeDocument/2006/relationships/image" Target="../media/image69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0.png"/><Relationship Id="rId5" Type="http://schemas.openxmlformats.org/officeDocument/2006/relationships/image" Target="../media/image36.png"/><Relationship Id="rId4" Type="http://schemas.openxmlformats.org/officeDocument/2006/relationships/image" Target="../media/image7.png"/><Relationship Id="rId9" Type="http://schemas.openxmlformats.org/officeDocument/2006/relationships/image" Target="../media/image7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6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6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0560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CPA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317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2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80882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Рассмотрим игру, реализующую случайную функцию. Функция будет генерировать случайные входы на новых значениях, запоминая их. На старых (уже полученных ранее значениях) будет выдаваться результат, полученный ранее.</a:t>
                </a:r>
                <a:r>
                  <a:rPr lang="en-US" dirty="0" smtClean="0"/>
                  <a:t> </a:t>
                </a:r>
                <a:r>
                  <a:rPr lang="ru-RU" dirty="0" smtClean="0"/>
                  <a:t>Очевидно, что это просто «переопределение» игры</a:t>
                </a:r>
                <a:r>
                  <a:rPr lang="en-US" dirty="0" smtClean="0"/>
                  <a:t> 1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80882"/>
                <a:ext cx="10515600" cy="4351338"/>
              </a:xfrm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52802" y="3842587"/>
            <a:ext cx="1451617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40471" y="4528725"/>
            <a:ext cx="3813175" cy="401241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3661063" y="4922237"/>
            <a:ext cx="3733801" cy="510780"/>
            <a:chOff x="1776" y="1981"/>
            <a:chExt cx="2352" cy="429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), </a:t>
                  </a:r>
                  <a14:m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blipFill>
                  <a:blip r:embed="rId6"/>
                  <a:stretch>
                    <a:fillRect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01748" y="5397626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5397626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13"/>
              <p:cNvSpPr txBox="1">
                <a:spLocks noChangeArrowheads="1"/>
              </p:cNvSpPr>
              <p:nvPr/>
            </p:nvSpPr>
            <p:spPr bwMode="auto">
              <a:xfrm>
                <a:off x="2152802" y="4218608"/>
                <a:ext cx="1807435" cy="12859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0" i="1" dirty="0" smtClean="0">
                  <a:solidFill>
                    <a:srgbClr val="FF0000"/>
                  </a:solidFill>
                </a:endParaRPr>
              </a:p>
              <a:p>
                <a:r>
                  <a:rPr lang="en-US" sz="1600" dirty="0" smtClean="0">
                    <a:solidFill>
                      <a:srgbClr val="FF0000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1600" b="0" dirty="0" smtClean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ru-RU" sz="1600" b="0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802" y="4218608"/>
                <a:ext cx="1807435" cy="1285993"/>
              </a:xfrm>
              <a:prstGeom prst="rect">
                <a:avLst/>
              </a:prstGeom>
              <a:blipFill>
                <a:blip r:embed="rId9"/>
                <a:stretch>
                  <a:fillRect l="-1684" b="-94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0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62150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3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8317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Рассмотрим «забывчивую» версию игры 2, в которой претендент не запоминает полученные величины. Заметим, что игры идентичны, если все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/>
                  <a:t> различны.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ru-RU" dirty="0" smtClean="0"/>
                  <a:t> событие того, что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dirty="0" smtClean="0"/>
                  <a:t>. Тогда по </a:t>
                </a:r>
                <a:r>
                  <a:rPr lang="ru-RU" b="1" dirty="0" smtClean="0"/>
                  <a:t>Теореме</a:t>
                </a:r>
                <a:r>
                  <a:rPr lang="ru-RU" dirty="0" smtClean="0"/>
                  <a:t> </a:t>
                </a:r>
                <a:r>
                  <a:rPr lang="ru-RU" b="1" dirty="0" smtClean="0"/>
                  <a:t>6.1.1.1</a:t>
                </a:r>
                <a:r>
                  <a:rPr lang="en-US" dirty="0" smtClean="0"/>
                  <a:t> </a:t>
                </a:r>
                <a:r>
                  <a:rPr lang="ru-RU" dirty="0" smtClean="0"/>
                  <a:t>и рассуждениям, аналогичным </a:t>
                </a:r>
                <a:r>
                  <a:rPr lang="ru-RU" b="1" dirty="0" smtClean="0"/>
                  <a:t>Теореме 6.1.1 </a:t>
                </a:r>
                <a:r>
                  <a:rPr lang="ru-RU" dirty="0" smtClean="0"/>
                  <a:t>имеем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]|≤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независимых событий с вероятностью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 каждое)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8317"/>
                <a:ext cx="10515600" cy="4351338"/>
              </a:xfrm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52802" y="3842587"/>
            <a:ext cx="1451617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40471" y="4528725"/>
            <a:ext cx="3813175" cy="401241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3661063" y="4922237"/>
            <a:ext cx="3733801" cy="510780"/>
            <a:chOff x="1776" y="1981"/>
            <a:chExt cx="2352" cy="429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), </a:t>
                  </a:r>
                  <a14:m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blipFill>
                  <a:blip r:embed="rId6"/>
                  <a:stretch>
                    <a:fillRect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01748" y="5397626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5397626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13"/>
              <p:cNvSpPr txBox="1">
                <a:spLocks noChangeArrowheads="1"/>
              </p:cNvSpPr>
              <p:nvPr/>
            </p:nvSpPr>
            <p:spPr bwMode="auto">
              <a:xfrm>
                <a:off x="2152802" y="4218608"/>
                <a:ext cx="1807435" cy="10001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0" i="1" dirty="0" smtClean="0"/>
              </a:p>
              <a:p>
                <a:endParaRPr lang="ru-RU" sz="1600" b="0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802" y="4218608"/>
                <a:ext cx="1807435" cy="10001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0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74909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3.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18149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Заметим, что в игре 3 используются независимые ключи шифрования, для каждого сообщения. Отсюда имеем шифрование на множестве независимых ключей и по определению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−1/2|</m:t>
                    </m:r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𝑀𝑆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ru-RU" dirty="0" smtClean="0"/>
                  <a:t> противник, делающий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к противнику в игре на семантическую стойкость, при использовании множества ключей.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18149"/>
                <a:ext cx="10515600" cy="4351338"/>
              </a:xfrm>
              <a:blipFill>
                <a:blip r:embed="rId2"/>
                <a:stretch>
                  <a:fillRect l="-1043" t="-2101" r="-1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52802" y="3842587"/>
            <a:ext cx="1451617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40471" y="4528725"/>
            <a:ext cx="3813175" cy="401241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3661063" y="4922237"/>
            <a:ext cx="3733801" cy="510780"/>
            <a:chOff x="1776" y="1981"/>
            <a:chExt cx="2352" cy="429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), </a:t>
                  </a:r>
                  <a14:m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blipFill>
                  <a:blip r:embed="rId6"/>
                  <a:stretch>
                    <a:fillRect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01748" y="5397626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5397626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13"/>
              <p:cNvSpPr txBox="1">
                <a:spLocks noChangeArrowheads="1"/>
              </p:cNvSpPr>
              <p:nvPr/>
            </p:nvSpPr>
            <p:spPr bwMode="auto">
              <a:xfrm>
                <a:off x="2152802" y="4218608"/>
                <a:ext cx="1807435" cy="10001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0" i="1" dirty="0" smtClean="0"/>
              </a:p>
              <a:p>
                <a:endParaRPr lang="ru-RU" sz="1600" b="0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802" y="4218608"/>
                <a:ext cx="1807435" cy="10001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0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30075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Структра противника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177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Рассмотрим структуру противника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ru-RU" dirty="0" smtClean="0"/>
                  <a:t>в </a:t>
                </a:r>
                <a:r>
                  <a:rPr lang="ru-RU" dirty="0"/>
                  <a:t>игре на </a:t>
                </a:r>
                <a:r>
                  <a:rPr lang="ru-RU" dirty="0" smtClean="0"/>
                  <a:t>семантическую стойкость, при использовании множества ключей, </a:t>
                </a:r>
                <a:r>
                  <a:rPr lang="ru-RU" dirty="0"/>
                  <a:t>имеющим доступ к противнику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в игре на стойкость </a:t>
                </a:r>
                <a:r>
                  <a:rPr lang="en-US" dirty="0"/>
                  <a:t>CPA</a:t>
                </a:r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1775"/>
                <a:ext cx="10515600" cy="4351338"/>
              </a:xfrm>
              <a:blipFill>
                <a:blip r:embed="rId3"/>
                <a:stretch>
                  <a:fillRect l="-1043" t="-2101" r="-1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6031" y="2593074"/>
            <a:ext cx="6043454" cy="3763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 txBox="1">
                <a:spLocks/>
              </p:cNvSpPr>
              <p:nvPr/>
            </p:nvSpPr>
            <p:spPr>
              <a:xfrm>
                <a:off x="838200" y="2872902"/>
                <a:ext cx="4877297" cy="38485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dirty="0" smtClean="0"/>
                  <a:t>После получений пары сообщений от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, противник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ru-RU" dirty="0" smtClean="0"/>
                  <a:t> Прозрачно отправляет их своему претенденту. После получения </a:t>
                </a:r>
                <a:r>
                  <a:rPr lang="ru-RU" dirty="0" err="1" smtClean="0"/>
                  <a:t>зашифрования</a:t>
                </a:r>
                <a:r>
                  <a:rPr lang="ru-RU" dirty="0" smtClean="0"/>
                  <a:t> одного из них, выбирает </a:t>
                </a:r>
                <a:r>
                  <a:rPr lang="ru-RU" dirty="0" err="1" smtClean="0"/>
                  <a:t>случаынй</a:t>
                </a:r>
                <a:r>
                  <a:rPr lang="ru-RU" dirty="0" smtClean="0"/>
                  <a:t> элемент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, и отправляет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dirty="0" smtClean="0"/>
                  <a:t>После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итераций он выдаёт результат</a:t>
                </a:r>
                <a:r>
                  <a:rPr lang="en-US" dirty="0" smtClean="0"/>
                  <a:t> </a:t>
                </a:r>
                <a:r>
                  <a:rPr lang="ru-RU" dirty="0" smtClean="0"/>
                  <a:t>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72902"/>
                <a:ext cx="4877297" cy="3848573"/>
              </a:xfrm>
              <a:prstGeom prst="rect">
                <a:avLst/>
              </a:prstGeom>
              <a:blipFill>
                <a:blip r:embed="rId5"/>
                <a:stretch>
                  <a:fillRect l="-2250" t="-2373" r="-28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8887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</a:t>
            </a:r>
            <a:r>
              <a:rPr lang="en-US" dirty="0"/>
              <a:t>CPA </a:t>
            </a:r>
            <a:r>
              <a:rPr lang="ru-RU" dirty="0"/>
              <a:t>шифров из семантически стойких шифров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По теореме 6.4 </a:t>
                </a:r>
                <a:r>
                  <a:rPr lang="ru-RU" dirty="0" smtClean="0"/>
                  <a:t>имеем,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𝑀𝑆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ru-RU" dirty="0" smtClean="0"/>
                  <a:t> противник в игре на семантическую стойкость.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Итого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r>
                  <a:rPr lang="ru-RU" dirty="0" smtClean="0"/>
                  <a:t>Игра 3 является игрой на использование множества ключей в семантическом стойком шифре, и отличается от игры на семантическую стойкость в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раз </a:t>
                </a:r>
              </a:p>
              <a:p>
                <a:r>
                  <a:rPr lang="ru-RU" dirty="0" smtClean="0"/>
                  <a:t>Игра 3 и 2 отличаются не более чем на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/2</m:t>
                    </m:r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,</a:t>
                </a:r>
              </a:p>
              <a:p>
                <a:r>
                  <a:rPr lang="ru-RU" dirty="0" smtClean="0"/>
                  <a:t>Игра 2 является переопределением игры 1</a:t>
                </a:r>
              </a:p>
              <a:p>
                <a:r>
                  <a:rPr lang="ru-RU" dirty="0" smtClean="0"/>
                  <a:t>Игра 1 – игра на стойкость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𝑃𝑅𝐹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b="0" dirty="0" smtClean="0"/>
                  <a:t> преимущество (обычная версия) состоит из </a:t>
                </a:r>
                <a:r>
                  <a:rPr lang="ru-RU" b="0" dirty="0" smtClean="0">
                    <a:solidFill>
                      <a:srgbClr val="00B050"/>
                    </a:solidFill>
                  </a:rPr>
                  <a:t>разности</a:t>
                </a:r>
                <a:r>
                  <a:rPr lang="ru-RU" b="0" dirty="0" smtClean="0"/>
                  <a:t> преимуществ в играх 0 и 1 (на угадывание бита) (собственно 0 и 2)</a:t>
                </a:r>
              </a:p>
              <a:p>
                <a:r>
                  <a:rPr lang="ru-RU" dirty="0" smtClean="0"/>
                  <a:t>Игра 0 – игра на стойкость </a:t>
                </a:r>
                <a:r>
                  <a:rPr lang="en-US" dirty="0" smtClean="0"/>
                  <a:t>CPA</a:t>
                </a: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𝐶𝑃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⊲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 r="-13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3477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Рандомизированный</a:t>
            </a:r>
            <a:r>
              <a:rPr lang="ru-RU" dirty="0" smtClean="0"/>
              <a:t> </a:t>
            </a:r>
            <a:r>
              <a:rPr lang="en-US" dirty="0" smtClean="0"/>
              <a:t>CTR </a:t>
            </a:r>
            <a:r>
              <a:rPr lang="ru-RU" dirty="0" smtClean="0"/>
              <a:t>режим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Рассмотрим ещё один способ построения – на основе </a:t>
                </a:r>
                <a:r>
                  <a:rPr lang="en-US" dirty="0" smtClean="0"/>
                  <a:t>CTR </a:t>
                </a:r>
                <a:r>
                  <a:rPr lang="ru-RU" dirty="0" smtClean="0"/>
                  <a:t>режима.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={0,…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. Для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ограниченной величины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определим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следующим образом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529" y="4030189"/>
            <a:ext cx="6571404" cy="232616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8334" y="4176215"/>
            <a:ext cx="5993666" cy="178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206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233" y="1231504"/>
            <a:ext cx="5381767" cy="530740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Рандомизированный</a:t>
            </a:r>
            <a:r>
              <a:rPr lang="ru-RU" dirty="0"/>
              <a:t> </a:t>
            </a:r>
            <a:r>
              <a:rPr lang="en-US" dirty="0" smtClean="0"/>
              <a:t>CTR </a:t>
            </a:r>
            <a:r>
              <a:rPr lang="ru-RU" dirty="0"/>
              <a:t>режим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644487" cy="4351338"/>
          </a:xfrm>
        </p:spPr>
        <p:txBody>
          <a:bodyPr/>
          <a:lstStyle/>
          <a:p>
            <a:r>
              <a:rPr lang="ru-RU" dirty="0" smtClean="0"/>
              <a:t>Шифр похож на детерминированный </a:t>
            </a:r>
            <a:r>
              <a:rPr lang="en-US" dirty="0" smtClean="0"/>
              <a:t>CTR </a:t>
            </a:r>
            <a:r>
              <a:rPr lang="ru-RU" dirty="0" smtClean="0"/>
              <a:t>режим, с той лишь разницей, что мы используем не фиксированное начальное значение счётчика, а выбираем его случайно равновероятно, а затем используем шифр аналогично детерминированному алгоритму.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9280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312697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Рандомизированный</a:t>
            </a:r>
            <a:r>
              <a:rPr lang="ru-RU" dirty="0"/>
              <a:t> </a:t>
            </a:r>
            <a:r>
              <a:rPr lang="en-US" dirty="0" smtClean="0"/>
              <a:t>CTR </a:t>
            </a:r>
            <a:r>
              <a:rPr lang="ru-RU" dirty="0"/>
              <a:t>режим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7.2. </a:t>
                </a: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– 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err="1" smtClean="0"/>
                  <a:t>суперпол</a:t>
                </a:r>
                <a:r>
                  <a:rPr lang="ru-RU" dirty="0" err="1"/>
                  <a:t>и</a:t>
                </a:r>
                <a:r>
                  <a:rPr lang="ru-RU" dirty="0" err="1" smtClean="0"/>
                  <a:t>номиальная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ограниченная, то введённый ранее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 smtClean="0"/>
                  <a:t> - CPA </a:t>
                </a:r>
                <a:r>
                  <a:rPr lang="ru-RU" dirty="0" smtClean="0"/>
                  <a:t>стойкий шифр. В частности для любого противника в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игре, делающим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к претенденту существует противник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причём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5836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Рандомизированный</a:t>
            </a:r>
            <a:r>
              <a:rPr lang="ru-RU" dirty="0"/>
              <a:t> </a:t>
            </a:r>
            <a:r>
              <a:rPr lang="en-US" dirty="0" smtClean="0"/>
              <a:t>CTR </a:t>
            </a:r>
            <a:r>
              <a:rPr lang="ru-RU" dirty="0"/>
              <a:t>режим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⊳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Перепишем </a:t>
                </a:r>
                <a:r>
                  <a:rPr lang="ru-RU" dirty="0"/>
                  <a:t>формулу выше через альтернативные определения </a:t>
                </a:r>
                <a:r>
                  <a:rPr lang="ru-RU" dirty="0" smtClean="0"/>
                  <a:t>на </a:t>
                </a:r>
                <a:r>
                  <a:rPr lang="ru-RU" dirty="0"/>
                  <a:t>угадывание бита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𝐶𝑃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/>
                  <a:t>Основная идея доказательства – определим игру 0 между противником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и претендентом в игре против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/>
                  <a:t>. Определим игры 1, 2, 3. В каждый из них противник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будет играть против разных претендентов.</a:t>
                </a:r>
                <a:r>
                  <a:rPr lang="en-US" dirty="0"/>
                  <a:t> </a:t>
                </a:r>
                <a:r>
                  <a:rPr lang="ru-RU" dirty="0"/>
                  <a:t>Покажем переходы между этими играми.</a:t>
                </a:r>
              </a:p>
              <a:p>
                <a:pPr marL="0" indent="0">
                  <a:buNone/>
                </a:pPr>
                <a:r>
                  <a:rPr lang="ru-RU" dirty="0"/>
                  <a:t>Определим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как событие того, что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в игре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1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4644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0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Для игры, введённой ниже, имеем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𝐶𝑃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−1/2|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52802" y="3842587"/>
            <a:ext cx="1779908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960236" y="4367023"/>
            <a:ext cx="3521927" cy="562944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: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4023815" y="4957919"/>
            <a:ext cx="3398576" cy="401147"/>
            <a:chOff x="1820" y="1982"/>
            <a:chExt cx="2352" cy="150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820" y="2132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32" y="1982"/>
                  <a:ext cx="967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000" dirty="0" smtClean="0"/>
                    <a:t> A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32" y="1982"/>
                  <a:ext cx="967" cy="150"/>
                </a:xfrm>
                <a:prstGeom prst="rect">
                  <a:avLst/>
                </a:prstGeom>
                <a:blipFill>
                  <a:blip r:embed="rId6"/>
                  <a:stretch>
                    <a:fillRect t="-7576" r="-3493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2152802" y="4218608"/>
                <a:ext cx="1966525" cy="1798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0" i="1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1600" b="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𝑖𝑏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  <a:p>
                <a:endParaRPr lang="ru-RU" sz="1600" b="0" i="1" dirty="0" smtClean="0"/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802" y="4218608"/>
                <a:ext cx="1966525" cy="1798249"/>
              </a:xfrm>
              <a:prstGeom prst="rect">
                <a:avLst/>
              </a:prstGeom>
              <a:blipFill>
                <a:blip r:embed="rId9"/>
                <a:stretch>
                  <a:fillRect l="-154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00605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7692"/>
                <a:ext cx="10515600" cy="4351338"/>
              </a:xfrm>
            </p:spPr>
            <p:txBody>
              <a:bodyPr/>
              <a:lstStyle/>
              <a:p>
                <a:r>
                  <a:rPr lang="ru-RU" dirty="0" smtClean="0"/>
                  <a:t>Шифр называется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стойким, если для любого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𝐶𝑃𝐴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 величина.</a:t>
                </a:r>
              </a:p>
              <a:p>
                <a:r>
                  <a:rPr lang="ru-RU" dirty="0" smtClean="0"/>
                  <a:t>Детерминированный шифр не может быть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стойким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7692"/>
                <a:ext cx="10515600" cy="4351338"/>
              </a:xfrm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09019" y="3842587"/>
            <a:ext cx="1295400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 rotWithShape="0"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77444" y="3928314"/>
            <a:ext cx="3970338" cy="401241"/>
            <a:chOff x="1774" y="1785"/>
            <a:chExt cx="2501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3680619" y="4383140"/>
            <a:ext cx="3733800" cy="510780"/>
            <a:chOff x="1776" y="2051"/>
            <a:chExt cx="2352" cy="429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1048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1048" cy="42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r="-2564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3697802" y="5132040"/>
            <a:ext cx="3822700" cy="400050"/>
            <a:chOff x="1776" y="1793"/>
            <a:chExt cx="2408" cy="336"/>
          </a:xfrm>
        </p:grpSpPr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538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3697802" y="5577343"/>
            <a:ext cx="3733800" cy="510780"/>
            <a:chOff x="1776" y="2051"/>
            <a:chExt cx="2352" cy="429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1048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1048" cy="42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r="-2564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3"/>
              <p:cNvSpPr txBox="1">
                <a:spLocks noChangeArrowheads="1"/>
              </p:cNvSpPr>
              <p:nvPr/>
            </p:nvSpPr>
            <p:spPr bwMode="auto">
              <a:xfrm>
                <a:off x="2539207" y="4218608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9207" y="4218608"/>
                <a:ext cx="632609" cy="423129"/>
              </a:xfrm>
              <a:prstGeom prst="rect">
                <a:avLst/>
              </a:prstGeom>
              <a:blipFill rotWithShape="0">
                <a:blip r:embed="rId11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3188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</a:t>
            </a:r>
            <a:r>
              <a:rPr lang="en-US" dirty="0" smtClean="0"/>
              <a:t>1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Введём игру 1, отличающуюся от игры 0, заменой псевдослучайной функции на случайную.</a:t>
                </a:r>
                <a:r>
                  <a:rPr lang="en-US" dirty="0"/>
                  <a:t> </a:t>
                </a:r>
                <a:r>
                  <a:rPr lang="ru-RU" dirty="0"/>
                  <a:t>Имеем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52802" y="3842587"/>
            <a:ext cx="1779908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960236" y="4367023"/>
            <a:ext cx="3521927" cy="562944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: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4023815" y="4957919"/>
            <a:ext cx="3398576" cy="401147"/>
            <a:chOff x="1820" y="1982"/>
            <a:chExt cx="2352" cy="150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820" y="2132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32" y="1982"/>
                  <a:ext cx="967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000" dirty="0" smtClean="0"/>
                    <a:t> A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32" y="1982"/>
                  <a:ext cx="967" cy="150"/>
                </a:xfrm>
                <a:prstGeom prst="rect">
                  <a:avLst/>
                </a:prstGeom>
                <a:blipFill>
                  <a:blip r:embed="rId6"/>
                  <a:stretch>
                    <a:fillRect t="-7576" r="-3493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2152802" y="4218608"/>
                <a:ext cx="1966525" cy="1798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600" i="1" dirty="0">
                    <a:solidFill>
                      <a:srgbClr val="FF0000"/>
                    </a:solidFill>
                  </a:rPr>
                  <a:t>f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 sz="16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600" i="1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1600" b="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0" i="1" dirty="0" smtClean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𝑖𝑏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  <a:p>
                <a:endParaRPr lang="ru-RU" sz="1600" b="0" i="1" dirty="0" smtClean="0"/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802" y="4218608"/>
                <a:ext cx="1966525" cy="1798249"/>
              </a:xfrm>
              <a:prstGeom prst="rect">
                <a:avLst/>
              </a:prstGeom>
              <a:blipFill>
                <a:blip r:embed="rId9"/>
                <a:stretch>
                  <a:fillRect l="-154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69702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2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04456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sz="2400" dirty="0" smtClean="0"/>
                  <a:t>Рассмотрим игру, реализующую случайную функцию. Функция будет генерировать случайные входы на новых значениях, запоминая их. На старых (уже полученных ранее значениях) будет выдаваться результат, полученный ранее.</a:t>
                </a:r>
                <a:r>
                  <a:rPr lang="en-US" sz="2400" dirty="0"/>
                  <a:t> </a:t>
                </a:r>
                <a:r>
                  <a:rPr lang="ru-RU" sz="2400" dirty="0"/>
                  <a:t>Очевидно, что это просто «переопределение» игры</a:t>
                </a:r>
                <a:r>
                  <a:rPr lang="en-US" sz="2400" dirty="0"/>
                  <a:t> 1</a:t>
                </a:r>
                <a:r>
                  <a:rPr lang="ru-RU" sz="2400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sz="2400" dirty="0" smtClean="0"/>
                  <a:t>. Здесь и далее используем стандартное отношение порядка на парах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ru-RU" sz="2400" dirty="0" smtClean="0"/>
                  <a:t>тогда и только тогда, когда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′&lt;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ru-RU" sz="2400" dirty="0" smtClean="0"/>
                  <a:t>или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ru-RU" sz="24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sz="2400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04456"/>
                <a:ext cx="10515600" cy="4351338"/>
              </a:xfrm>
              <a:blipFill>
                <a:blip r:embed="rId2"/>
                <a:stretch>
                  <a:fillRect l="-928" t="-1961" r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52801" y="3842587"/>
            <a:ext cx="2122741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4275544" y="4367023"/>
            <a:ext cx="3206619" cy="562944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: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blipFill>
                  <a:blip r:embed="rId5"/>
                  <a:stretch>
                    <a:fillRect r="-8071"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4275543" y="4957919"/>
            <a:ext cx="3146847" cy="401147"/>
            <a:chOff x="1820" y="1982"/>
            <a:chExt cx="2352" cy="150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820" y="2132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32" y="1982"/>
                  <a:ext cx="967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000" dirty="0" smtClean="0"/>
                    <a:t> A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32" y="1982"/>
                  <a:ext cx="967" cy="150"/>
                </a:xfrm>
                <a:prstGeom prst="rect">
                  <a:avLst/>
                </a:prstGeom>
                <a:blipFill>
                  <a:blip r:embed="rId6"/>
                  <a:stretch>
                    <a:fillRect t="-7576" r="-11321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13"/>
              <p:cNvSpPr txBox="1">
                <a:spLocks noChangeArrowheads="1"/>
              </p:cNvSpPr>
              <p:nvPr/>
            </p:nvSpPr>
            <p:spPr bwMode="auto">
              <a:xfrm>
                <a:off x="2152802" y="4218608"/>
                <a:ext cx="1966525" cy="22815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1600" b="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←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1600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1600" dirty="0">
                    <a:solidFill>
                      <a:srgbClr val="FF0000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):</m:t>
                    </m:r>
                  </m:oMath>
                </a14:m>
                <a:endParaRPr lang="en-US" sz="160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16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𝑖𝑏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  <a:p>
                <a:endParaRPr lang="ru-RU" sz="1600" b="0" i="1" dirty="0" smtClean="0"/>
              </a:p>
            </p:txBody>
          </p:sp>
        </mc:Choice>
        <mc:Fallback xmlns="">
          <p:sp>
            <p:nvSpPr>
              <p:cNvPr id="18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802" y="4218608"/>
                <a:ext cx="1966525" cy="2281522"/>
              </a:xfrm>
              <a:prstGeom prst="rect">
                <a:avLst/>
              </a:prstGeom>
              <a:blipFill>
                <a:blip r:embed="rId9"/>
                <a:stretch>
                  <a:fillRect l="-154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0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08298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3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8317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400" dirty="0" smtClean="0"/>
                  <a:t>Рассмотрим «забывчивую» версию игры 2, в которой претендент не запоминает полученные величины. Заметим, что игры идентичны, если все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400" dirty="0" smtClean="0"/>
                  <a:t> различны. Пусть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ru-RU" sz="2400" dirty="0" smtClean="0"/>
                  <a:t> событие того, что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ru-RU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)≠(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ru-RU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 smtClean="0"/>
                  <a:t> Тогда по </a:t>
                </a:r>
                <a:r>
                  <a:rPr lang="ru-RU" sz="2400" b="1" dirty="0" smtClean="0"/>
                  <a:t>Теореме</a:t>
                </a:r>
                <a:r>
                  <a:rPr lang="ru-RU" sz="2400" dirty="0" smtClean="0"/>
                  <a:t> </a:t>
                </a:r>
                <a:r>
                  <a:rPr lang="ru-RU" sz="2400" b="1" dirty="0" smtClean="0"/>
                  <a:t>6.1.1.1</a:t>
                </a:r>
                <a:r>
                  <a:rPr lang="en-US" sz="2400" dirty="0" smtClean="0"/>
                  <a:t> </a:t>
                </a:r>
                <a:r>
                  <a:rPr lang="ru-RU" sz="2400" dirty="0" smtClean="0"/>
                  <a:t>и рассуждениям, аналогичным </a:t>
                </a:r>
                <a:r>
                  <a:rPr lang="ru-RU" sz="2400" b="1" dirty="0" smtClean="0"/>
                  <a:t>Теореме 6.1.1 </a:t>
                </a:r>
                <a:r>
                  <a:rPr lang="ru-RU" sz="2400" dirty="0" smtClean="0"/>
                  <a:t>имеем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]|≤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sz="2400" dirty="0" smtClean="0"/>
                  <a:t>. При этом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=1/2</m:t>
                    </m:r>
                  </m:oMath>
                </a14:m>
                <a:r>
                  <a:rPr lang="en-US" sz="2400" dirty="0" smtClean="0"/>
                  <a:t> (</a:t>
                </a:r>
                <a:r>
                  <a:rPr lang="ru-RU" sz="2400" dirty="0" smtClean="0"/>
                  <a:t>игра против одноразового блокнота).</a:t>
                </a:r>
                <a:endParaRPr lang="ru-RU" sz="24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8317"/>
                <a:ext cx="10515600" cy="4351338"/>
              </a:xfrm>
              <a:blipFill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2152801" y="3842587"/>
            <a:ext cx="2122741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3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1"/>
          <p:cNvGrpSpPr>
            <a:grpSpLocks/>
          </p:cNvGrpSpPr>
          <p:nvPr/>
        </p:nvGrpSpPr>
        <p:grpSpPr bwMode="auto">
          <a:xfrm>
            <a:off x="4275544" y="4367023"/>
            <a:ext cx="3206619" cy="562944"/>
            <a:chOff x="1774" y="1785"/>
            <a:chExt cx="2402" cy="337"/>
          </a:xfrm>
        </p:grpSpPr>
        <p:sp>
          <p:nvSpPr>
            <p:cNvPr id="27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: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8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blipFill>
                  <a:blip r:embed="rId5"/>
                  <a:stretch>
                    <a:fillRect r="-8071"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" name="Group 20"/>
          <p:cNvGrpSpPr>
            <a:grpSpLocks/>
          </p:cNvGrpSpPr>
          <p:nvPr/>
        </p:nvGrpSpPr>
        <p:grpSpPr bwMode="auto">
          <a:xfrm>
            <a:off x="4275543" y="4957919"/>
            <a:ext cx="3146847" cy="401147"/>
            <a:chOff x="1820" y="1982"/>
            <a:chExt cx="2352" cy="150"/>
          </a:xfrm>
        </p:grpSpPr>
        <p:sp>
          <p:nvSpPr>
            <p:cNvPr id="31" name="Line 13"/>
            <p:cNvSpPr>
              <a:spLocks noChangeShapeType="1"/>
            </p:cNvSpPr>
            <p:nvPr/>
          </p:nvSpPr>
          <p:spPr bwMode="auto">
            <a:xfrm>
              <a:off x="1820" y="2132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32" y="1982"/>
                  <a:ext cx="967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000" dirty="0" smtClean="0"/>
                    <a:t> A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32" y="1982"/>
                  <a:ext cx="967" cy="150"/>
                </a:xfrm>
                <a:prstGeom prst="rect">
                  <a:avLst/>
                </a:prstGeom>
                <a:blipFill>
                  <a:blip r:embed="rId6"/>
                  <a:stretch>
                    <a:fillRect t="-7576" r="-11321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 Box 13"/>
              <p:cNvSpPr txBox="1">
                <a:spLocks noChangeArrowheads="1"/>
              </p:cNvSpPr>
              <p:nvPr/>
            </p:nvSpPr>
            <p:spPr bwMode="auto">
              <a:xfrm>
                <a:off x="2152802" y="4218608"/>
                <a:ext cx="1966525" cy="2211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1600" b="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←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1600" b="0" i="1" dirty="0" smtClean="0">
                  <a:latin typeface="Cambria Math" panose="02040503050406030204" pitchFamily="18" charset="0"/>
                </a:endParaRPr>
              </a:p>
              <a:p>
                <a:endParaRPr lang="en-US" sz="1600" b="0" i="1" dirty="0" smtClean="0">
                  <a:latin typeface="Cambria Math" panose="02040503050406030204" pitchFamily="18" charset="0"/>
                </a:endParaRPr>
              </a:p>
              <a:p>
                <a:endParaRPr lang="en-US" sz="1600" b="0" i="1" dirty="0" smtClean="0">
                  <a:latin typeface="Cambria Math" panose="02040503050406030204" pitchFamily="18" charset="0"/>
                </a:endParaRPr>
              </a:p>
              <a:p>
                <a:endParaRPr lang="en-US" sz="16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𝑖𝑏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  <a:p>
                <a:endParaRPr lang="ru-RU" sz="1600" b="0" i="1" dirty="0" smtClean="0"/>
              </a:p>
            </p:txBody>
          </p:sp>
        </mc:Choice>
        <mc:Fallback xmlns="">
          <p:sp>
            <p:nvSpPr>
              <p:cNvPr id="3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802" y="4218608"/>
                <a:ext cx="1966525" cy="221118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3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82974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5456221" y="5814740"/>
            <a:ext cx="3287917" cy="335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совпадения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Лемма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В условии игры 3 имеем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8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]|≤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e>
                    </m:func>
                    <m:r>
                      <a:rPr lang="en-US" sz="2800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ru-RU" sz="2800" dirty="0"/>
              </a:p>
              <a:p>
                <a:pPr marL="0" indent="0">
                  <a:buNone/>
                </a:pPr>
                <a:r>
                  <a:rPr lang="en-US" dirty="0" smtClean="0"/>
                  <a:t># </a:t>
                </a:r>
                <a:r>
                  <a:rPr lang="ru-RU" dirty="0" smtClean="0"/>
                  <a:t>Без потери общности предположим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 (что вообще говоря верно начиная с некоторого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, из условий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). Событие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ru-RU" dirty="0" smtClean="0"/>
                  <a:t> происходит тогда, и только тогда когда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ru-RU" dirty="0" smtClean="0"/>
                  <a:t>т.е. совпали какие 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)</a:t>
                </a:r>
                <a:r>
                  <a:rPr lang="ru-RU" dirty="0" smtClean="0"/>
                  <a:t>. Для произвольного фиксированного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</m:oMath>
                </a14:m>
                <a:r>
                  <a:rPr lang="ru-RU" dirty="0" smtClean="0"/>
                  <a:t> равномерно распределена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{0,…,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ru-RU" dirty="0" smtClean="0"/>
                  <a:t>. Тогда совпадения возможно тогда, и только тогда когда 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ru-RU" dirty="0" smtClean="0"/>
                  <a:t>, что происходит с вероятностью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−1)/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.</a:t>
                </a:r>
                <a:r>
                  <a:rPr lang="en-US" dirty="0"/>
                  <a:t> #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5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flipV="1">
            <a:off x="1584357" y="6149803"/>
            <a:ext cx="8836182" cy="271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2181885" y="6038661"/>
            <a:ext cx="0" cy="3176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181885" y="6149803"/>
                <a:ext cx="11925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885" y="6149803"/>
                <a:ext cx="1192506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Прямая соединительная линия 11"/>
          <p:cNvCxnSpPr/>
          <p:nvPr/>
        </p:nvCxnSpPr>
        <p:spPr>
          <a:xfrm>
            <a:off x="8744138" y="5990958"/>
            <a:ext cx="0" cy="3176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789694" y="6122009"/>
                <a:ext cx="11925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9694" y="6122009"/>
                <a:ext cx="119250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Прямая соединительная линия 13"/>
          <p:cNvCxnSpPr/>
          <p:nvPr/>
        </p:nvCxnSpPr>
        <p:spPr>
          <a:xfrm>
            <a:off x="3819053" y="6018118"/>
            <a:ext cx="0" cy="3176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819053" y="6163383"/>
                <a:ext cx="4869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053" y="6163383"/>
                <a:ext cx="48692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Прямая соединительная линия 15"/>
          <p:cNvCxnSpPr/>
          <p:nvPr/>
        </p:nvCxnSpPr>
        <p:spPr>
          <a:xfrm>
            <a:off x="5474328" y="5982262"/>
            <a:ext cx="0" cy="3176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499747" y="6154745"/>
                <a:ext cx="4333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747" y="6154745"/>
                <a:ext cx="433388" cy="369332"/>
              </a:xfrm>
              <a:prstGeom prst="rect">
                <a:avLst/>
              </a:prstGeom>
              <a:blipFill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32282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Рандомизированный</a:t>
            </a:r>
            <a:r>
              <a:rPr lang="ru-RU" dirty="0"/>
              <a:t> </a:t>
            </a:r>
            <a:r>
              <a:rPr lang="en-US" dirty="0" smtClean="0"/>
              <a:t>CTR </a:t>
            </a:r>
            <a:r>
              <a:rPr lang="ru-RU" dirty="0"/>
              <a:t>режим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Итого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r>
                  <a:rPr lang="ru-RU" dirty="0" smtClean="0"/>
                  <a:t>Игра 3 является игрой против одноразового блокнота </a:t>
                </a:r>
              </a:p>
              <a:p>
                <a:r>
                  <a:rPr lang="ru-RU" dirty="0" smtClean="0"/>
                  <a:t>Игра 3 и 2 отличаются не более чем на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ru-RU" dirty="0" smtClean="0">
                  <a:solidFill>
                    <a:srgbClr val="00B0F0"/>
                  </a:solidFill>
                </a:endParaRPr>
              </a:p>
              <a:p>
                <a:r>
                  <a:rPr lang="ru-RU" dirty="0" smtClean="0"/>
                  <a:t>Игра 2 является переопределением игры 1</a:t>
                </a:r>
              </a:p>
              <a:p>
                <a:r>
                  <a:rPr lang="ru-RU" dirty="0" smtClean="0"/>
                  <a:t>Игра 1 – игра на стойкость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𝑃𝑅𝐹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b="0" dirty="0" smtClean="0"/>
                  <a:t> преимущество (обычная версия) состоит из </a:t>
                </a:r>
                <a:r>
                  <a:rPr lang="ru-RU" b="0" dirty="0" smtClean="0">
                    <a:solidFill>
                      <a:srgbClr val="00B050"/>
                    </a:solidFill>
                  </a:rPr>
                  <a:t>разности</a:t>
                </a:r>
                <a:r>
                  <a:rPr lang="ru-RU" b="0" dirty="0" smtClean="0"/>
                  <a:t> преимуществ в играх 0 и 1 (на угадывание бита) (собственно 0 и 2)</a:t>
                </a:r>
              </a:p>
              <a:p>
                <a:r>
                  <a:rPr lang="ru-RU" dirty="0" smtClean="0"/>
                  <a:t>Игра 0 – игра на стойкость </a:t>
                </a:r>
                <a:r>
                  <a:rPr lang="en-US" dirty="0" smtClean="0"/>
                  <a:t>CPA</a:t>
                </a: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𝐶𝑃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⊲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78175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Практическое </a:t>
            </a:r>
            <a:r>
              <a:rPr lang="ru-RU" dirty="0" err="1" smtClean="0"/>
              <a:t>использользование</a:t>
            </a:r>
            <a:r>
              <a:rPr lang="ru-RU" dirty="0" smtClean="0"/>
              <a:t> </a:t>
            </a:r>
            <a:r>
              <a:rPr lang="en-US" dirty="0" smtClean="0"/>
              <a:t>AES </a:t>
            </a:r>
            <a:r>
              <a:rPr lang="ru-RU" dirty="0" smtClean="0"/>
              <a:t>в режиме </a:t>
            </a:r>
            <a:r>
              <a:rPr lang="en-US" dirty="0" smtClean="0"/>
              <a:t>CTR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IPsec, RFC</a:t>
                </a:r>
                <a:r>
                  <a:rPr lang="ru-RU" dirty="0" smtClean="0"/>
                  <a:t> </a:t>
                </a:r>
                <a:r>
                  <a:rPr lang="en-US" dirty="0" smtClean="0"/>
                  <a:t>3686</a:t>
                </a:r>
                <a:r>
                  <a:rPr lang="ru-RU" dirty="0" smtClean="0"/>
                  <a:t>. Выбор начального</a:t>
                </a:r>
                <a:r>
                  <a:rPr lang="en-US" dirty="0" smtClean="0"/>
                  <a:t> </a:t>
                </a:r>
                <a:r>
                  <a:rPr lang="ru-RU" dirty="0" smtClean="0"/>
                  <a:t>значения счётчика выполняется следующим образом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r>
                  <a:rPr lang="ru-RU" dirty="0" smtClean="0"/>
                  <a:t>32 наиболее значимых бита выбираются </a:t>
                </a:r>
                <a:r>
                  <a:rPr lang="ru-RU" b="1" dirty="0" smtClean="0"/>
                  <a:t>случайно</a:t>
                </a:r>
                <a:r>
                  <a:rPr lang="ru-RU" dirty="0" smtClean="0"/>
                  <a:t> в момент генерации ключа (</a:t>
                </a:r>
                <a:r>
                  <a:rPr lang="ru-RU" b="1" dirty="0" smtClean="0"/>
                  <a:t>и независимо от него</a:t>
                </a:r>
                <a:r>
                  <a:rPr lang="ru-RU" dirty="0" smtClean="0"/>
                  <a:t>), и </a:t>
                </a:r>
                <a:r>
                  <a:rPr lang="ru-RU" b="1" dirty="0" smtClean="0"/>
                  <a:t>фиксируются</a:t>
                </a:r>
                <a:r>
                  <a:rPr lang="ru-RU" dirty="0" smtClean="0"/>
                  <a:t> во время его жизни</a:t>
                </a:r>
                <a:r>
                  <a:rPr lang="en-US" dirty="0" smtClean="0"/>
                  <a:t> (nonce)</a:t>
                </a:r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Следующие 64 бита выбираются случайно из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</m:oMath>
                </a14:m>
                <a:r>
                  <a:rPr lang="ru-RU" dirty="0" smtClean="0"/>
                  <a:t> (</a:t>
                </a:r>
                <a:r>
                  <a:rPr lang="en-US" dirty="0" smtClean="0"/>
                  <a:t>IV)</a:t>
                </a:r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Последние 32 бита устанавливаются в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ru-RU" dirty="0" smtClean="0"/>
                  <a:t>.</a:t>
                </a:r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Максимальная длина сообщения для </a:t>
                </a:r>
                <a:r>
                  <a:rPr lang="ru-RU" dirty="0" err="1" smtClean="0"/>
                  <a:t>зашифрования</a:t>
                </a:r>
                <a:r>
                  <a:rPr lang="ru-RU" dirty="0" smtClean="0"/>
                  <a:t>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r>
                  <a:rPr lang="ru-RU" dirty="0" smtClean="0"/>
                  <a:t> блоков </a:t>
                </a:r>
                <a:r>
                  <a:rPr lang="en-US" dirty="0" smtClean="0"/>
                  <a:t>AES</a:t>
                </a:r>
                <a:r>
                  <a:rPr lang="ru-RU" dirty="0" smtClean="0"/>
                  <a:t> или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36</m:t>
                        </m:r>
                      </m:sup>
                    </m:sSup>
                  </m:oMath>
                </a14:m>
                <a:r>
                  <a:rPr lang="ru-RU" dirty="0" smtClean="0"/>
                  <a:t> байт.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464" b="-23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04797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CBC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блочный шифр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. Для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ограниченной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определим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\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  <a:r>
                  <a:rPr lang="ru-RU" dirty="0" smtClean="0"/>
                  <a:t>. </a:t>
                </a:r>
                <a:r>
                  <a:rPr lang="ru-RU" dirty="0" err="1" smtClean="0"/>
                  <a:t>Зашифрование</a:t>
                </a:r>
                <a:r>
                  <a:rPr lang="ru-RU" dirty="0" smtClean="0"/>
                  <a:t> и </a:t>
                </a:r>
                <a:r>
                  <a:rPr lang="ru-RU" dirty="0" err="1" smtClean="0"/>
                  <a:t>разсшифрование</a:t>
                </a:r>
                <a:r>
                  <a:rPr lang="ru-RU" dirty="0" smtClean="0"/>
                  <a:t> определены следующим образом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20151"/>
            <a:ext cx="5152155" cy="202797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7704" y="3920151"/>
            <a:ext cx="4905792" cy="174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7054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CBC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486053" cy="4351338"/>
              </a:xfrm>
            </p:spPr>
            <p:txBody>
              <a:bodyPr/>
              <a:lstStyle/>
              <a:p>
                <a:r>
                  <a:rPr lang="ru-RU" dirty="0" smtClean="0"/>
                  <a:t>В отличии от режима </a:t>
                </a:r>
                <a:r>
                  <a:rPr lang="en-US" dirty="0" smtClean="0"/>
                  <a:t>CTR </a:t>
                </a:r>
                <a:r>
                  <a:rPr lang="ru-RU" dirty="0" smtClean="0"/>
                  <a:t>для реализации </a:t>
                </a:r>
                <a:r>
                  <a:rPr lang="en-US" dirty="0" smtClean="0"/>
                  <a:t>CBC </a:t>
                </a:r>
                <a:r>
                  <a:rPr lang="ru-RU" dirty="0" smtClean="0"/>
                  <a:t>необходима функция </a:t>
                </a:r>
                <a:r>
                  <a:rPr lang="ru-RU" dirty="0" err="1" smtClean="0"/>
                  <a:t>расшифрования</a:t>
                </a:r>
                <a:r>
                  <a:rPr lang="ru-RU" dirty="0" smtClean="0"/>
                  <a:t> блочного шифра</a:t>
                </a:r>
              </a:p>
              <a:p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[0]</m:t>
                    </m:r>
                  </m:oMath>
                </a14:m>
                <a:r>
                  <a:rPr lang="ru-RU" dirty="0" smtClean="0"/>
                  <a:t> носит название вектора инициализации (</a:t>
                </a:r>
                <a:r>
                  <a:rPr lang="en-US" dirty="0" smtClean="0"/>
                  <a:t>IV)</a:t>
                </a:r>
                <a:endParaRPr lang="ru-RU" dirty="0"/>
              </a:p>
              <a:p>
                <a:r>
                  <a:rPr lang="en-US" dirty="0" smtClean="0"/>
                  <a:t>IV </a:t>
                </a:r>
                <a:r>
                  <a:rPr lang="ru-RU" dirty="0" smtClean="0"/>
                  <a:t>должны быть случайным для каждого передаваемого сообщения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486053" cy="4351338"/>
              </a:xfrm>
              <a:blipFill>
                <a:blip r:embed="rId2"/>
                <a:stretch>
                  <a:fillRect l="-1505" t="-2101" r="-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0207" y="734148"/>
            <a:ext cx="4195982" cy="562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0032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312697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CBC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7.3.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семантически стойкий шифр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 smtClean="0"/>
                  <a:t> - </a:t>
                </a:r>
                <a:r>
                  <a:rPr lang="ru-RU" dirty="0" err="1" smtClean="0"/>
                  <a:t>суперполиномиальная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ограниченная. Тогда введенный ранее </a:t>
                </a:r>
                <a:r>
                  <a:rPr lang="en-US" dirty="0" smtClean="0"/>
                  <a:t>CBC</a:t>
                </a:r>
                <a:r>
                  <a:rPr lang="ru-RU" dirty="0" smtClean="0"/>
                  <a:t> шифр является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стойким, причём для любого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 игре на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стойкость, делающим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к оракулу, существует противник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блочных шифров, при чём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77926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Рандомизированный</a:t>
            </a:r>
            <a:r>
              <a:rPr lang="ru-RU" dirty="0"/>
              <a:t> </a:t>
            </a:r>
            <a:r>
              <a:rPr lang="en-US" dirty="0" smtClean="0"/>
              <a:t>CTR </a:t>
            </a:r>
            <a:r>
              <a:rPr lang="ru-RU" dirty="0"/>
              <a:t>режим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⊳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Перепишем </a:t>
                </a:r>
                <a:r>
                  <a:rPr lang="ru-RU" dirty="0"/>
                  <a:t>формулу выше через альтернативные определения </a:t>
                </a:r>
                <a:r>
                  <a:rPr lang="ru-RU" dirty="0" smtClean="0"/>
                  <a:t>н</a:t>
                </a:r>
                <a:r>
                  <a:rPr lang="ru-RU" dirty="0"/>
                  <a:t>а</a:t>
                </a:r>
                <a:r>
                  <a:rPr lang="ru-RU" dirty="0" smtClean="0"/>
                  <a:t> </a:t>
                </a:r>
                <a:r>
                  <a:rPr lang="ru-RU" dirty="0"/>
                  <a:t>угадывание бита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/>
                  <a:t>Основная идея доказательства – определим игру 0 между противником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и претендентом в игре против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/>
                  <a:t>. Определим игры 1, 2, 3. В каждый из них противник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будет играть против разных претендентов.</a:t>
                </a:r>
                <a:r>
                  <a:rPr lang="en-US" dirty="0"/>
                  <a:t> </a:t>
                </a:r>
                <a:r>
                  <a:rPr lang="ru-RU" dirty="0"/>
                  <a:t>Покажем переходы между этими играми.</a:t>
                </a:r>
              </a:p>
              <a:p>
                <a:pPr marL="0" indent="0">
                  <a:buNone/>
                </a:pPr>
                <a:r>
                  <a:rPr lang="ru-RU" dirty="0"/>
                  <a:t>Определим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как событие того, что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в игре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1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989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множества ключей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называется семантически стойким при использовании множества ключей, если  величина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09019" y="3842587"/>
            <a:ext cx="1295400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 rotWithShape="0"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77444" y="3928314"/>
            <a:ext cx="3970338" cy="401241"/>
            <a:chOff x="1774" y="1785"/>
            <a:chExt cx="2501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13"/>
              <p:cNvSpPr txBox="1">
                <a:spLocks noChangeArrowheads="1"/>
              </p:cNvSpPr>
              <p:nvPr/>
            </p:nvSpPr>
            <p:spPr bwMode="auto">
              <a:xfrm>
                <a:off x="2564400" y="5521710"/>
                <a:ext cx="784637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3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64400" y="5521710"/>
                <a:ext cx="784637" cy="423129"/>
              </a:xfrm>
              <a:prstGeom prst="rect">
                <a:avLst/>
              </a:prstGeom>
              <a:blipFill rotWithShape="0">
                <a:blip r:embed="rId6"/>
                <a:stretch>
                  <a:fillRect r="-40625" b="-4637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3680619" y="4383140"/>
            <a:ext cx="3733800" cy="510780"/>
            <a:chOff x="1776" y="2051"/>
            <a:chExt cx="2352" cy="429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1114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1114" cy="42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2759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3697802" y="5132040"/>
            <a:ext cx="3822700" cy="400050"/>
            <a:chOff x="1776" y="1793"/>
            <a:chExt cx="2408" cy="336"/>
          </a:xfrm>
        </p:grpSpPr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538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3697802" y="5577343"/>
            <a:ext cx="3733800" cy="510780"/>
            <a:chOff x="1776" y="2051"/>
            <a:chExt cx="2352" cy="429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1095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1095" cy="42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r="-2807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3"/>
              <p:cNvSpPr txBox="1">
                <a:spLocks noChangeArrowheads="1"/>
              </p:cNvSpPr>
              <p:nvPr/>
            </p:nvSpPr>
            <p:spPr bwMode="auto">
              <a:xfrm>
                <a:off x="2539207" y="4218608"/>
                <a:ext cx="808426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9207" y="4218608"/>
                <a:ext cx="808426" cy="423129"/>
              </a:xfrm>
              <a:prstGeom prst="rect">
                <a:avLst/>
              </a:prstGeom>
              <a:blipFill rotWithShape="0">
                <a:blip r:embed="rId12"/>
                <a:stretch>
                  <a:fillRect r="-40152" b="-4637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Прямоугольник 28"/>
              <p:cNvSpPr/>
              <p:nvPr/>
            </p:nvSpPr>
            <p:spPr>
              <a:xfrm>
                <a:off x="4132089" y="3160598"/>
                <a:ext cx="36559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r>
                  <a:rPr lang="en-US" dirty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29" name="Прямоугольник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089" y="3160598"/>
                <a:ext cx="3655937" cy="369332"/>
              </a:xfrm>
              <a:prstGeom prst="rect">
                <a:avLst/>
              </a:prstGeom>
              <a:blipFill rotWithShape="0">
                <a:blip r:embed="rId14"/>
                <a:stretch>
                  <a:fillRect t="-8197" r="-500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627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0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Для игры, введённой ниже, имеем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𝐶𝑃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−1/2|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52802" y="3842587"/>
            <a:ext cx="1779908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960236" y="4367023"/>
            <a:ext cx="3521927" cy="562944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: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4023815" y="4987336"/>
            <a:ext cx="3398576" cy="401147"/>
            <a:chOff x="1820" y="1993"/>
            <a:chExt cx="2352" cy="150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820" y="2132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09" y="1993"/>
                  <a:ext cx="303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09" y="1993"/>
                  <a:ext cx="303" cy="150"/>
                </a:xfrm>
                <a:prstGeom prst="rect">
                  <a:avLst/>
                </a:prstGeom>
                <a:blipFill>
                  <a:blip r:embed="rId6"/>
                  <a:stretch>
                    <a:fillRect b="-15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330866" y="377017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866" y="3770171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2152803" y="4218608"/>
                <a:ext cx="1739206" cy="1527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0" i="1" dirty="0" smtClean="0"/>
              </a:p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[0]</m:t>
                    </m:r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𝑖𝑏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+1]←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0" i="1" dirty="0" smtClean="0"/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803" y="4218608"/>
                <a:ext cx="1739206" cy="1527213"/>
              </a:xfrm>
              <a:prstGeom prst="rect">
                <a:avLst/>
              </a:prstGeom>
              <a:blipFill>
                <a:blip r:embed="rId9"/>
                <a:stretch>
                  <a:fillRect l="-1754" b="-79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366510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</a:t>
            </a:r>
            <a:r>
              <a:rPr lang="en-US" dirty="0" smtClean="0"/>
              <a:t>1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Введём игру 1, отличающуюся от игры 0, заменой псевдослучайной функции на случайную.</a:t>
                </a:r>
                <a:r>
                  <a:rPr lang="en-US" dirty="0"/>
                  <a:t> </a:t>
                </a:r>
                <a:r>
                  <a:rPr lang="ru-RU" dirty="0"/>
                  <a:t>Имеем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31</a:t>
            </a:fld>
            <a:endParaRPr lang="ru-RU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2152802" y="3842587"/>
            <a:ext cx="1779908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8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21"/>
          <p:cNvGrpSpPr>
            <a:grpSpLocks/>
          </p:cNvGrpSpPr>
          <p:nvPr/>
        </p:nvGrpSpPr>
        <p:grpSpPr bwMode="auto">
          <a:xfrm>
            <a:off x="3960236" y="4367023"/>
            <a:ext cx="3521927" cy="562944"/>
            <a:chOff x="1774" y="1785"/>
            <a:chExt cx="2402" cy="337"/>
          </a:xfrm>
        </p:grpSpPr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: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3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4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5" name="Group 20"/>
          <p:cNvGrpSpPr>
            <a:grpSpLocks/>
          </p:cNvGrpSpPr>
          <p:nvPr/>
        </p:nvGrpSpPr>
        <p:grpSpPr bwMode="auto">
          <a:xfrm>
            <a:off x="4023815" y="4987336"/>
            <a:ext cx="3398576" cy="401147"/>
            <a:chOff x="1820" y="1993"/>
            <a:chExt cx="2352" cy="150"/>
          </a:xfrm>
        </p:grpSpPr>
        <p:sp>
          <p:nvSpPr>
            <p:cNvPr id="36" name="Line 13"/>
            <p:cNvSpPr>
              <a:spLocks noChangeShapeType="1"/>
            </p:cNvSpPr>
            <p:nvPr/>
          </p:nvSpPr>
          <p:spPr bwMode="auto">
            <a:xfrm>
              <a:off x="1820" y="2132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09" y="1993"/>
                  <a:ext cx="303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7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09" y="1993"/>
                  <a:ext cx="303" cy="150"/>
                </a:xfrm>
                <a:prstGeom prst="rect">
                  <a:avLst/>
                </a:prstGeom>
                <a:blipFill>
                  <a:blip r:embed="rId6"/>
                  <a:stretch>
                    <a:fillRect b="-15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330866" y="377017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866" y="3770171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 Box 13"/>
              <p:cNvSpPr txBox="1">
                <a:spLocks noChangeArrowheads="1"/>
              </p:cNvSpPr>
              <p:nvPr/>
            </p:nvSpPr>
            <p:spPr bwMode="auto">
              <a:xfrm>
                <a:off x="2152803" y="4218608"/>
                <a:ext cx="1739206" cy="12866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600" i="1" dirty="0" smtClean="0">
                    <a:solidFill>
                      <a:srgbClr val="FF0000"/>
                    </a:solidFill>
                  </a:rPr>
                  <a:t>f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 sz="16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600" i="1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[0]</m:t>
                    </m:r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𝑖𝑏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+1]←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0" i="1" dirty="0" smtClean="0"/>
              </a:p>
            </p:txBody>
          </p:sp>
        </mc:Choice>
        <mc:Fallback xmlns="">
          <p:sp>
            <p:nvSpPr>
              <p:cNvPr id="4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803" y="4218608"/>
                <a:ext cx="1739206" cy="1286634"/>
              </a:xfrm>
              <a:prstGeom prst="rect">
                <a:avLst/>
              </a:prstGeom>
              <a:blipFill>
                <a:blip r:embed="rId9"/>
                <a:stretch>
                  <a:fillRect l="-1754" b="-94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4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615308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2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37376" y="1318149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sz="2400" dirty="0" smtClean="0"/>
                  <a:t>Рассмотрим игру, реализующую случайную функцию. Функция будет генерировать случайные входы на новых значениях, запоминая их. На старых (уже полученных ранее значениях) будет выдаваться результат, полученный ранее.</a:t>
                </a:r>
                <a:r>
                  <a:rPr lang="en-US" sz="2400" dirty="0"/>
                  <a:t> </a:t>
                </a:r>
                <a:r>
                  <a:rPr lang="ru-RU" sz="2400" dirty="0"/>
                  <a:t>Очевидно, что это просто «переопределение» игры</a:t>
                </a:r>
                <a:r>
                  <a:rPr lang="en-US" sz="2400" dirty="0"/>
                  <a:t> 1</a:t>
                </a:r>
                <a:r>
                  <a:rPr lang="ru-RU" sz="2400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sz="2400" dirty="0" smtClean="0"/>
                  <a:t>. 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37376" y="1318149"/>
                <a:ext cx="10515600" cy="4351338"/>
              </a:xfrm>
              <a:blipFill>
                <a:blip r:embed="rId2"/>
                <a:stretch>
                  <a:fillRect l="-870" t="-1961" r="-1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32</a:t>
            </a:fld>
            <a:endParaRPr lang="ru-RU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1607932" y="3842587"/>
            <a:ext cx="2324778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3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1"/>
          <p:cNvGrpSpPr>
            <a:grpSpLocks/>
          </p:cNvGrpSpPr>
          <p:nvPr/>
        </p:nvGrpSpPr>
        <p:grpSpPr bwMode="auto">
          <a:xfrm>
            <a:off x="3960236" y="4367023"/>
            <a:ext cx="3521927" cy="562944"/>
            <a:chOff x="1774" y="1785"/>
            <a:chExt cx="2402" cy="337"/>
          </a:xfrm>
        </p:grpSpPr>
        <p:sp>
          <p:nvSpPr>
            <p:cNvPr id="27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: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8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Rectangle 18"/>
          <p:cNvSpPr>
            <a:spLocks noChangeArrowheads="1"/>
          </p:cNvSpPr>
          <p:nvPr/>
        </p:nvSpPr>
        <p:spPr bwMode="auto">
          <a:xfrm>
            <a:off x="1475715" y="3613986"/>
            <a:ext cx="7525781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" name="Group 20"/>
          <p:cNvGrpSpPr>
            <a:grpSpLocks/>
          </p:cNvGrpSpPr>
          <p:nvPr/>
        </p:nvGrpSpPr>
        <p:grpSpPr bwMode="auto">
          <a:xfrm>
            <a:off x="4023815" y="4987336"/>
            <a:ext cx="3398576" cy="401147"/>
            <a:chOff x="1820" y="1993"/>
            <a:chExt cx="2352" cy="150"/>
          </a:xfrm>
        </p:grpSpPr>
        <p:sp>
          <p:nvSpPr>
            <p:cNvPr id="31" name="Line 13"/>
            <p:cNvSpPr>
              <a:spLocks noChangeShapeType="1"/>
            </p:cNvSpPr>
            <p:nvPr/>
          </p:nvSpPr>
          <p:spPr bwMode="auto">
            <a:xfrm>
              <a:off x="1820" y="2132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09" y="1993"/>
                  <a:ext cx="303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09" y="1993"/>
                  <a:ext cx="303" cy="150"/>
                </a:xfrm>
                <a:prstGeom prst="rect">
                  <a:avLst/>
                </a:prstGeom>
                <a:blipFill>
                  <a:blip r:embed="rId6"/>
                  <a:stretch>
                    <a:fillRect b="-15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330866" y="377017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866" y="3770171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 Box 13"/>
              <p:cNvSpPr txBox="1">
                <a:spLocks noChangeArrowheads="1"/>
              </p:cNvSpPr>
              <p:nvPr/>
            </p:nvSpPr>
            <p:spPr bwMode="auto">
              <a:xfrm>
                <a:off x="1671511" y="4218608"/>
                <a:ext cx="2343574" cy="2002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p>
                        <m:sSup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←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1600" i="1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sSub>
                      <m:sSubPr>
                        <m:ctrlP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b="0" i="1" dirty="0" smtClean="0"/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𝑖𝑏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sub>
                      </m:sSub>
                    </m:oMath>
                  </m:oMathPara>
                </a14:m>
                <a:endParaRPr lang="en-US" sz="1600" b="0" i="1" dirty="0" smtClean="0"/>
              </a:p>
              <a:p>
                <a:r>
                  <a:rPr lang="en-US" sz="1600" dirty="0">
                    <a:solidFill>
                      <a:srgbClr val="FF0000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sSup>
                          <m:sSupPr>
                            <m:ctrlP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,(</m:t>
                    </m:r>
                    <m:sSup>
                      <m:sSupPr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)&lt;(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):</m:t>
                    </m:r>
                  </m:oMath>
                </a14:m>
                <a:endParaRPr lang="en-US" sz="160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+1]←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+1]</m:t>
                      </m:r>
                    </m:oMath>
                  </m:oMathPara>
                </a14:m>
                <a:endParaRPr lang="en-US" sz="1600" b="0" i="1" dirty="0" smtClean="0"/>
              </a:p>
            </p:txBody>
          </p:sp>
        </mc:Choice>
        <mc:Fallback xmlns="">
          <p:sp>
            <p:nvSpPr>
              <p:cNvPr id="3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71511" y="4218608"/>
                <a:ext cx="2343574" cy="2002408"/>
              </a:xfrm>
              <a:prstGeom prst="rect">
                <a:avLst/>
              </a:prstGeom>
              <a:blipFill>
                <a:blip r:embed="rId9"/>
                <a:stretch>
                  <a:fillRect l="-1299" b="-912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3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646304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</a:t>
            </a:r>
            <a:r>
              <a:rPr lang="en-US" dirty="0" smtClean="0"/>
              <a:t>3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7684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sz="2400" dirty="0" smtClean="0"/>
                  <a:t>Рассмотрим «забывчивую» версию игры 2, в которой претендент не запоминает полученные величины. Заметим, что игры идентичны, если все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400" dirty="0"/>
                  <a:t> различны. Пусть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ru-RU" sz="2400" dirty="0"/>
                  <a:t> событие того, что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ru-RU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)≠(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ru-RU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/>
                  <a:t> Тогда по </a:t>
                </a:r>
                <a:r>
                  <a:rPr lang="ru-RU" sz="2400" b="1" dirty="0"/>
                  <a:t>Теореме</a:t>
                </a:r>
                <a:r>
                  <a:rPr lang="ru-RU" sz="2400" dirty="0"/>
                  <a:t> </a:t>
                </a:r>
                <a:r>
                  <a:rPr lang="ru-RU" sz="2400" b="1" dirty="0"/>
                  <a:t>6.1.1.1</a:t>
                </a:r>
                <a:r>
                  <a:rPr lang="en-US" sz="2400" dirty="0"/>
                  <a:t> </a:t>
                </a:r>
                <a:r>
                  <a:rPr lang="ru-RU" sz="2400" dirty="0"/>
                  <a:t>и рассуждениям, аналогичным </a:t>
                </a:r>
                <a:r>
                  <a:rPr lang="ru-RU" sz="2400" b="1" dirty="0"/>
                  <a:t>Теореме 6.1.1 </a:t>
                </a:r>
                <a:r>
                  <a:rPr lang="ru-RU" sz="2400" dirty="0"/>
                  <a:t>имеем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]|≤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sz="2400" dirty="0"/>
                  <a:t>. При этом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=1/2</m:t>
                    </m:r>
                  </m:oMath>
                </a14:m>
                <a:r>
                  <a:rPr lang="en-US" sz="2400" dirty="0"/>
                  <a:t> (</a:t>
                </a:r>
                <a:r>
                  <a:rPr lang="ru-RU" sz="2400" dirty="0"/>
                  <a:t>игра против одноразового блокнота).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7684"/>
                <a:ext cx="10515600" cy="4351338"/>
              </a:xfrm>
              <a:blipFill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33</a:t>
            </a:fld>
            <a:endParaRPr lang="ru-RU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1607932" y="3842587"/>
            <a:ext cx="2324778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3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1"/>
          <p:cNvGrpSpPr>
            <a:grpSpLocks/>
          </p:cNvGrpSpPr>
          <p:nvPr/>
        </p:nvGrpSpPr>
        <p:grpSpPr bwMode="auto">
          <a:xfrm>
            <a:off x="3960236" y="4367023"/>
            <a:ext cx="3521927" cy="562944"/>
            <a:chOff x="1774" y="1785"/>
            <a:chExt cx="2402" cy="337"/>
          </a:xfrm>
        </p:grpSpPr>
        <p:sp>
          <p:nvSpPr>
            <p:cNvPr id="27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: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8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Rectangle 18"/>
          <p:cNvSpPr>
            <a:spLocks noChangeArrowheads="1"/>
          </p:cNvSpPr>
          <p:nvPr/>
        </p:nvSpPr>
        <p:spPr bwMode="auto">
          <a:xfrm>
            <a:off x="1475715" y="3613986"/>
            <a:ext cx="7525781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" name="Group 20"/>
          <p:cNvGrpSpPr>
            <a:grpSpLocks/>
          </p:cNvGrpSpPr>
          <p:nvPr/>
        </p:nvGrpSpPr>
        <p:grpSpPr bwMode="auto">
          <a:xfrm>
            <a:off x="4023815" y="4987336"/>
            <a:ext cx="3398576" cy="401147"/>
            <a:chOff x="1820" y="1993"/>
            <a:chExt cx="2352" cy="150"/>
          </a:xfrm>
        </p:grpSpPr>
        <p:sp>
          <p:nvSpPr>
            <p:cNvPr id="31" name="Line 13"/>
            <p:cNvSpPr>
              <a:spLocks noChangeShapeType="1"/>
            </p:cNvSpPr>
            <p:nvPr/>
          </p:nvSpPr>
          <p:spPr bwMode="auto">
            <a:xfrm>
              <a:off x="1820" y="2132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09" y="1993"/>
                  <a:ext cx="303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09" y="1993"/>
                  <a:ext cx="303" cy="150"/>
                </a:xfrm>
                <a:prstGeom prst="rect">
                  <a:avLst/>
                </a:prstGeom>
                <a:blipFill>
                  <a:blip r:embed="rId6"/>
                  <a:stretch>
                    <a:fillRect b="-15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330866" y="377017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866" y="3770171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 Box 13"/>
              <p:cNvSpPr txBox="1">
                <a:spLocks noChangeArrowheads="1"/>
              </p:cNvSpPr>
              <p:nvPr/>
            </p:nvSpPr>
            <p:spPr bwMode="auto">
              <a:xfrm>
                <a:off x="1671511" y="4218608"/>
                <a:ext cx="2343574" cy="12302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←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b="0" i="1" dirty="0" smtClean="0">
                    <a:solidFill>
                      <a:schemeClr val="tx1"/>
                    </a:solidFill>
                  </a:rPr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𝑖𝑏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0" i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sub>
                      </m:sSub>
                    </m:oMath>
                  </m:oMathPara>
                </a14:m>
                <a:endParaRPr lang="en-US" sz="1600" b="0" i="1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71511" y="4218608"/>
                <a:ext cx="2343574" cy="1230209"/>
              </a:xfrm>
              <a:prstGeom prst="rect">
                <a:avLst/>
              </a:prstGeom>
              <a:blipFill>
                <a:blip r:embed="rId9"/>
                <a:stretch>
                  <a:fillRect b="-99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3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013900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CBC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Итого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r>
                  <a:rPr lang="ru-RU" dirty="0" smtClean="0"/>
                  <a:t>Игра 3 является игрой против одноразового блокнота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Игра 3 и 2 отличаются не более чем на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/2</m:t>
                    </m:r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>
                  <a:solidFill>
                    <a:srgbClr val="00B0F0"/>
                  </a:solidFill>
                </a:endParaRPr>
              </a:p>
              <a:p>
                <a:r>
                  <a:rPr lang="ru-RU" dirty="0" smtClean="0"/>
                  <a:t>Игра 2 является переопределением игры 1</a:t>
                </a:r>
              </a:p>
              <a:p>
                <a:r>
                  <a:rPr lang="ru-RU" dirty="0" smtClean="0"/>
                  <a:t>Игра 1 – игра на стойкость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𝑃𝑅𝐹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b="0" dirty="0" smtClean="0"/>
                  <a:t> преимущество (обычная версия) состоит из </a:t>
                </a:r>
                <a:r>
                  <a:rPr lang="ru-RU" b="0" dirty="0" smtClean="0">
                    <a:solidFill>
                      <a:srgbClr val="00B050"/>
                    </a:solidFill>
                  </a:rPr>
                  <a:t>разности</a:t>
                </a:r>
                <a:r>
                  <a:rPr lang="ru-RU" b="0" dirty="0" smtClean="0"/>
                  <a:t> преимуществ в играх 0 и 1 (на угадывание бита) (собственно 0 и 2)</a:t>
                </a:r>
              </a:p>
              <a:p>
                <a:r>
                  <a:rPr lang="ru-RU" dirty="0" smtClean="0"/>
                  <a:t>Игра 0 – игра на стойкость </a:t>
                </a:r>
                <a:r>
                  <a:rPr lang="en-US" dirty="0" smtClean="0"/>
                  <a:t>CPA</a:t>
                </a: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𝑃𝑅𝐹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</m:oMath>
                  </m:oMathPara>
                </a14:m>
                <a:endParaRPr lang="en-US" i="1" dirty="0" smtClean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ru-RU" dirty="0" smtClean="0">
                    <a:ea typeface="Cambria Math" panose="02040503050406030204" pitchFamily="18" charset="0"/>
                  </a:rPr>
                  <a:t>Используя Теорему 6.1  имеем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⊲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3402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Дополнение блока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В режиме </a:t>
                </a:r>
                <a:r>
                  <a:rPr lang="en-US" dirty="0" smtClean="0"/>
                  <a:t>CBC </a:t>
                </a:r>
                <a:r>
                  <a:rPr lang="ru-RU" dirty="0" smtClean="0"/>
                  <a:t>сообщения должны быть кратны длине блока блочного шифра.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Если сообщения не кратны длине блока – используется дополнение (</a:t>
                </a:r>
                <a:r>
                  <a:rPr lang="en-US" dirty="0" smtClean="0"/>
                  <a:t>padding)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Наиболее распространённый способ  </a:t>
                </a:r>
                <a:r>
                  <a:rPr lang="en-US" dirty="0" smtClean="0"/>
                  <a:t>TLS (</a:t>
                </a:r>
                <a:r>
                  <a:rPr lang="en-US" dirty="0" smtClean="0"/>
                  <a:t>PKCS</a:t>
                </a:r>
                <a:r>
                  <a:rPr lang="ru-RU" dirty="0" smtClean="0"/>
                  <a:t>7</a:t>
                </a:r>
                <a:r>
                  <a:rPr lang="en-US" dirty="0" smtClean="0"/>
                  <a:t>)</a:t>
                </a:r>
                <a:r>
                  <a:rPr lang="ru-RU" dirty="0" smtClean="0"/>
                  <a:t> </a:t>
                </a:r>
                <a:r>
                  <a:rPr lang="en-US" dirty="0" smtClean="0"/>
                  <a:t>padding:</a:t>
                </a:r>
              </a:p>
              <a:p>
                <a:r>
                  <a:rPr lang="ru-RU" dirty="0" smtClean="0"/>
                  <a:t>Если сообщение имеет длину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 байт, а блок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 smtClean="0"/>
                  <a:t> байт, то дополнение </a:t>
                </a:r>
                <a:r>
                  <a:rPr lang="ru-RU" dirty="0" smtClean="0"/>
                  <a:t>TLS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0,..,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−1,….,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 smtClean="0"/>
                  <a:t> (</a:t>
                </a:r>
                <a14:m>
                  <m:oMath xmlns:m="http://schemas.openxmlformats.org/officeDocument/2006/math"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𝑝𝑎𝑑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PKCS)</a:t>
                </a:r>
                <a:endParaRPr lang="en-US" dirty="0" smtClean="0"/>
              </a:p>
              <a:p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, 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r>
                  <a:rPr lang="ru-RU" dirty="0" smtClean="0"/>
                  <a:t>. (15 </a:t>
                </a:r>
                <a:r>
                  <a:rPr lang="en-US" dirty="0" err="1" smtClean="0"/>
                  <a:t>для</a:t>
                </a:r>
                <a:r>
                  <a:rPr lang="en-US" dirty="0" smtClean="0"/>
                  <a:t> </a:t>
                </a:r>
                <a:r>
                  <a:rPr lang="ru-RU" dirty="0" smtClean="0"/>
                  <a:t>PKCS)</a:t>
                </a:r>
                <a:endParaRPr lang="ru-RU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928" b="-23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76168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8"/>
            <a:ext cx="6149454" cy="165301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CBC vs CTR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𝑐𝑡𝑟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𝑐𝑏𝑐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CTR </a:t>
                </a:r>
                <a:r>
                  <a:rPr lang="ru-RU" dirty="0" smtClean="0"/>
                  <a:t>режим имеет большую стойкость для фиксированных параметров и блочного шифра</a:t>
                </a:r>
              </a:p>
              <a:p>
                <a:r>
                  <a:rPr lang="en-US" dirty="0" smtClean="0"/>
                  <a:t>CTR </a:t>
                </a:r>
                <a:r>
                  <a:rPr lang="ru-RU" dirty="0" smtClean="0"/>
                  <a:t>может использоваться в параллельном режиме, так как </a:t>
                </a:r>
                <a:r>
                  <a:rPr lang="ru-RU" dirty="0" err="1" smtClean="0"/>
                  <a:t>зашифрование</a:t>
                </a:r>
                <a:r>
                  <a:rPr lang="ru-RU" dirty="0" smtClean="0"/>
                  <a:t> блоков производит независимо</a:t>
                </a:r>
              </a:p>
              <a:p>
                <a:r>
                  <a:rPr lang="ru-RU" dirty="0" smtClean="0"/>
                  <a:t>Для коротких сообщений </a:t>
                </a:r>
                <a:r>
                  <a:rPr lang="en-US" dirty="0" smtClean="0"/>
                  <a:t>CTR </a:t>
                </a:r>
                <a:r>
                  <a:rPr lang="ru-RU" dirty="0" smtClean="0"/>
                  <a:t>может иметь длины </a:t>
                </a:r>
                <a:r>
                  <a:rPr lang="ru-RU" dirty="0" err="1" smtClean="0"/>
                  <a:t>шифртекстов</a:t>
                </a:r>
                <a:r>
                  <a:rPr lang="ru-RU" dirty="0" smtClean="0"/>
                  <a:t> значительно короче, чем </a:t>
                </a:r>
                <a:r>
                  <a:rPr lang="en-US" dirty="0" smtClean="0"/>
                  <a:t>CBC</a:t>
                </a:r>
                <a:r>
                  <a:rPr lang="ru-RU" dirty="0" smtClean="0"/>
                  <a:t>, так как нет необходимости в дополнении до длины блока.</a:t>
                </a:r>
              </a:p>
              <a:p>
                <a:r>
                  <a:rPr lang="en-US" dirty="0" smtClean="0"/>
                  <a:t>CTR </a:t>
                </a:r>
                <a:r>
                  <a:rPr lang="ru-RU" dirty="0" smtClean="0"/>
                  <a:t>использует только функцию </a:t>
                </a:r>
                <a:r>
                  <a:rPr lang="ru-RU" dirty="0" err="1" smtClean="0"/>
                  <a:t>зашифрования</a:t>
                </a:r>
                <a:r>
                  <a:rPr lang="ru-RU" dirty="0" smtClean="0"/>
                  <a:t> блочного шифра.</a:t>
                </a:r>
              </a:p>
              <a:p>
                <a:r>
                  <a:rPr lang="en-US" b="1" dirty="0" smtClean="0"/>
                  <a:t>IV </a:t>
                </a:r>
                <a:r>
                  <a:rPr lang="ru-RU" b="1" dirty="0" smtClean="0"/>
                  <a:t>должны быть случайными!</a:t>
                </a:r>
                <a:endParaRPr lang="en-US" b="1" dirty="0" smtClean="0"/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2"/>
                <a:stretch>
                  <a:fillRect l="-812" r="-3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2565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</a:t>
            </a:r>
            <a:r>
              <a:rPr lang="en-US" dirty="0" smtClean="0"/>
              <a:t>CPA </a:t>
            </a:r>
            <a:r>
              <a:rPr lang="ru-RU" dirty="0" smtClean="0"/>
              <a:t>шифров из семантически стойких шифров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семантически стойкий шифр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Попробуем построить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стойкий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используя </a:t>
                </a: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Ключом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для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будет ключ для </a:t>
                </a: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. Для шифрования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 выбирается случайный вход для </a:t>
                </a:r>
                <a:r>
                  <a:rPr lang="en-US" dirty="0" smtClean="0"/>
                  <a:t>PRF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 smtClean="0"/>
                  <a:t>. Далее вычисляется ключ для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0" dirty="0" smtClean="0"/>
                  <a:t>. Затем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b="0" dirty="0" smtClean="0"/>
                  <a:t> шифруется с использование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0" dirty="0" smtClean="0"/>
                  <a:t>. Шифр текстом</a:t>
                </a:r>
                <a:r>
                  <a:rPr lang="ru-RU" dirty="0" smtClean="0"/>
                  <a:t> является пара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0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output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output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endParaRPr lang="ru-RU" dirty="0" smtClean="0"/>
              </a:p>
              <a:p>
                <a:r>
                  <a:rPr lang="ru-RU" dirty="0" smtClean="0"/>
                  <a:t>Называется – </a:t>
                </a:r>
                <a:r>
                  <a:rPr lang="ru-RU" b="1" dirty="0" smtClean="0"/>
                  <a:t>гибридная конструкция</a:t>
                </a:r>
                <a:r>
                  <a:rPr lang="ru-RU" dirty="0" smtClean="0"/>
                  <a:t>.</a:t>
                </a:r>
                <a:endParaRPr lang="en-US" dirty="0"/>
              </a:p>
              <a:p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r="-1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08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312697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</a:t>
            </a:r>
            <a:r>
              <a:rPr lang="en-US" dirty="0"/>
              <a:t>CPA </a:t>
            </a:r>
            <a:r>
              <a:rPr lang="ru-RU" dirty="0"/>
              <a:t>шифров из семантически стойких шифров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7.1. </a:t>
                </a: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– 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семантически стойкий шифр,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err="1" smtClean="0"/>
                  <a:t>суперполиномиальная</a:t>
                </a:r>
                <a:r>
                  <a:rPr lang="ru-RU" dirty="0" smtClean="0"/>
                  <a:t>, то введённый ранее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- CPA </a:t>
                </a:r>
                <a:r>
                  <a:rPr lang="ru-RU" dirty="0" smtClean="0"/>
                  <a:t>стойкий шифр. В частности для любого противника в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игре, делающим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к претенденту существует противник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и противник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ru-RU" dirty="0" smtClean="0"/>
                  <a:t> в игре на семантическую стойкость, причём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205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</a:t>
            </a:r>
            <a:r>
              <a:rPr lang="en-US" dirty="0"/>
              <a:t>CPA </a:t>
            </a:r>
            <a:r>
              <a:rPr lang="ru-RU" dirty="0"/>
              <a:t>шифров из семантически стойких шифров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⊳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Перепишем формулу выше через альтернативные определения на угадывание бита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𝐶𝑃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Основная идея доказательства – определим игру 0 между противником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и претендентом в игре против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. Определим игры 1, 2, 3. В каждый из них противник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будет играть против разных претендентов.</a:t>
                </a:r>
                <a:r>
                  <a:rPr lang="en-US" dirty="0" smtClean="0"/>
                  <a:t> </a:t>
                </a:r>
                <a:r>
                  <a:rPr lang="ru-RU" dirty="0" smtClean="0"/>
                  <a:t>Покажем переходы между этими играми.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Определим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как событие того, что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игре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9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1719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0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Для игры, введённой ниже, имеем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𝐶𝑃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Ε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−1/2|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52802" y="3842587"/>
            <a:ext cx="1451617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40471" y="4528725"/>
            <a:ext cx="3813175" cy="401241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3661063" y="4922237"/>
            <a:ext cx="3733801" cy="510780"/>
            <a:chOff x="1776" y="1981"/>
            <a:chExt cx="2352" cy="429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), </a:t>
                  </a:r>
                  <a14:m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blipFill>
                  <a:blip r:embed="rId6"/>
                  <a:stretch>
                    <a:fillRect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101748" y="5397626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5397626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2152802" y="4218608"/>
                <a:ext cx="1807435" cy="10847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600" i="1" dirty="0" smtClean="0"/>
                  <a:t>k’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0" i="1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1600" b="0" i="1" dirty="0" smtClean="0"/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802" y="4218608"/>
                <a:ext cx="1807435" cy="1084721"/>
              </a:xfrm>
              <a:prstGeom prst="rect">
                <a:avLst/>
              </a:prstGeom>
              <a:blipFill>
                <a:blip r:embed="rId9"/>
                <a:stretch>
                  <a:fillRect l="-1684" b="-16854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96455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</a:t>
            </a:r>
            <a:r>
              <a:rPr lang="en-US" dirty="0" smtClean="0"/>
              <a:t>1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Введём игру 1, отличающуюся от игры 0, заменой псевдослучайной функции на случайную.</a:t>
                </a:r>
                <a:r>
                  <a:rPr lang="en-US" dirty="0" smtClean="0"/>
                  <a:t> </a:t>
                </a:r>
                <a:r>
                  <a:rPr lang="ru-RU" dirty="0" smtClean="0"/>
                  <a:t>Имеем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52802" y="3842587"/>
            <a:ext cx="1451617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40471" y="4528725"/>
            <a:ext cx="3813175" cy="401241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3661063" y="4922237"/>
            <a:ext cx="3733801" cy="510780"/>
            <a:chOff x="1776" y="1981"/>
            <a:chExt cx="2352" cy="429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), </a:t>
                  </a:r>
                  <a14:m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blipFill>
                  <a:blip r:embed="rId6"/>
                  <a:stretch>
                    <a:fillRect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101748" y="5397626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5397626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2152802" y="4218608"/>
                <a:ext cx="1807435" cy="10847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600" i="1" dirty="0" smtClean="0">
                    <a:solidFill>
                      <a:srgbClr val="FF0000"/>
                    </a:solidFill>
                  </a:rPr>
                  <a:t>f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 sz="16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600" b="0" i="1" dirty="0" smtClean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1600" b="0" i="1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802" y="4218608"/>
                <a:ext cx="1807435" cy="1084721"/>
              </a:xfrm>
              <a:prstGeom prst="rect">
                <a:avLst/>
              </a:prstGeom>
              <a:blipFill>
                <a:blip r:embed="rId9"/>
                <a:stretch>
                  <a:fillRect l="-1684" b="-16854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82625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Структура противника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75860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Рассмотрим структуру противника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/>
                  <a:t>PRF</a:t>
                </a:r>
                <a:r>
                  <a:rPr lang="ru-RU" dirty="0" smtClean="0"/>
                  <a:t>, имеющим доступ к противнику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CPA</a:t>
                </a:r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758609"/>
              </a:xfrm>
              <a:blipFill>
                <a:blip r:embed="rId3"/>
                <a:stretch>
                  <a:fillRect l="-1043" t="-16000" r="-696" b="-176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497" y="2584234"/>
            <a:ext cx="6103464" cy="38816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 txBox="1">
                <a:spLocks/>
              </p:cNvSpPr>
              <p:nvPr/>
            </p:nvSpPr>
            <p:spPr>
              <a:xfrm>
                <a:off x="838200" y="2872902"/>
                <a:ext cx="4877297" cy="38485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dirty="0" smtClean="0"/>
                  <a:t>После получений пары сообщений от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, противник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ru-RU" dirty="0" smtClean="0"/>
                  <a:t> выбирает случайный элемент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получая его образ от претендента (случайный или </a:t>
                </a:r>
                <a:r>
                  <a:rPr lang="ru-RU" dirty="0"/>
                  <a:t>п</a:t>
                </a:r>
                <a:r>
                  <a:rPr lang="ru-RU" dirty="0" smtClean="0"/>
                  <a:t>севдослучайный). Затем он случайно выбирает одно из сообщений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и шифрует его на полученном образе.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dirty="0" smtClean="0"/>
                  <a:t>После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итераций он выдаёт результат</a:t>
                </a:r>
                <a:r>
                  <a:rPr lang="en-US" dirty="0" smtClean="0"/>
                  <a:t> </a:t>
                </a:r>
                <a:r>
                  <a:rPr lang="ru-RU" dirty="0" smtClean="0"/>
                  <a:t>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72902"/>
                <a:ext cx="4877297" cy="3848573"/>
              </a:xfrm>
              <a:prstGeom prst="rect">
                <a:avLst/>
              </a:prstGeom>
              <a:blipFill>
                <a:blip r:embed="rId5"/>
                <a:stretch>
                  <a:fillRect l="-2000" t="-2215" r="-1500" b="-33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85178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2861</TotalTime>
  <Words>1122</Words>
  <Application>Microsoft Office PowerPoint</Application>
  <PresentationFormat>Широкоэкранный</PresentationFormat>
  <Paragraphs>368</Paragraphs>
  <Slides>36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Symbol</vt:lpstr>
      <vt:lpstr>Тема Office</vt:lpstr>
      <vt:lpstr>Прикладная Криптография: Симметричные криптосистемы CPA</vt:lpstr>
      <vt:lpstr>CPA</vt:lpstr>
      <vt:lpstr>Использование множества ключей</vt:lpstr>
      <vt:lpstr>Построение CPA шифров из семантически стойких шифров</vt:lpstr>
      <vt:lpstr>Построение CPA шифров из семантически стойких шифров</vt:lpstr>
      <vt:lpstr>Построение CPA шифров из семантически стойких шифров</vt:lpstr>
      <vt:lpstr>Игра 0</vt:lpstr>
      <vt:lpstr>Игра 1</vt:lpstr>
      <vt:lpstr>Структура противника B_F</vt:lpstr>
      <vt:lpstr>Игра 2</vt:lpstr>
      <vt:lpstr>Игра 3</vt:lpstr>
      <vt:lpstr>Игра 3.</vt:lpstr>
      <vt:lpstr>Структра противника B^∗</vt:lpstr>
      <vt:lpstr>Построение CPA шифров из семантически стойких шифров</vt:lpstr>
      <vt:lpstr>Рандомизированный CTR режим</vt:lpstr>
      <vt:lpstr>Рандомизированный CTR режим</vt:lpstr>
      <vt:lpstr>Рандомизированный CTR режим</vt:lpstr>
      <vt:lpstr>Рандомизированный CTR режим</vt:lpstr>
      <vt:lpstr>Игра 0</vt:lpstr>
      <vt:lpstr>Игра 1</vt:lpstr>
      <vt:lpstr>Игра 2</vt:lpstr>
      <vt:lpstr>Игра 3</vt:lpstr>
      <vt:lpstr>Лемма</vt:lpstr>
      <vt:lpstr>Рандомизированный CTR режим</vt:lpstr>
      <vt:lpstr>Практическое использользование AES в режиме CTR</vt:lpstr>
      <vt:lpstr>CBC</vt:lpstr>
      <vt:lpstr>CBC</vt:lpstr>
      <vt:lpstr>CBC</vt:lpstr>
      <vt:lpstr>Рандомизированный CTR режим</vt:lpstr>
      <vt:lpstr>Игра 0</vt:lpstr>
      <vt:lpstr>Игра 1</vt:lpstr>
      <vt:lpstr>Игра 2</vt:lpstr>
      <vt:lpstr>Игра 3</vt:lpstr>
      <vt:lpstr>CBC</vt:lpstr>
      <vt:lpstr>Дополнение блока</vt:lpstr>
      <vt:lpstr>CBC vs CTR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Fasjeit</cp:lastModifiedBy>
  <cp:revision>940</cp:revision>
  <dcterms:created xsi:type="dcterms:W3CDTF">2018-08-24T12:25:18Z</dcterms:created>
  <dcterms:modified xsi:type="dcterms:W3CDTF">2018-10-26T06:09:02Z</dcterms:modified>
</cp:coreProperties>
</file>