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1"/>
  </p:notesMasterIdLst>
  <p:sldIdLst>
    <p:sldId id="257" r:id="rId2"/>
    <p:sldId id="284" r:id="rId3"/>
    <p:sldId id="256" r:id="rId4"/>
    <p:sldId id="261" r:id="rId5"/>
    <p:sldId id="262" r:id="rId6"/>
    <p:sldId id="263" r:id="rId7"/>
    <p:sldId id="266" r:id="rId8"/>
    <p:sldId id="265" r:id="rId9"/>
    <p:sldId id="268" r:id="rId10"/>
    <p:sldId id="267" r:id="rId11"/>
    <p:sldId id="269" r:id="rId12"/>
    <p:sldId id="258" r:id="rId13"/>
    <p:sldId id="271" r:id="rId14"/>
    <p:sldId id="272" r:id="rId15"/>
    <p:sldId id="273" r:id="rId16"/>
    <p:sldId id="274" r:id="rId17"/>
    <p:sldId id="264" r:id="rId18"/>
    <p:sldId id="282" r:id="rId19"/>
    <p:sldId id="275" r:id="rId20"/>
    <p:sldId id="270" r:id="rId21"/>
    <p:sldId id="276" r:id="rId22"/>
    <p:sldId id="260" r:id="rId23"/>
    <p:sldId id="277" r:id="rId24"/>
    <p:sldId id="278" r:id="rId25"/>
    <p:sldId id="279" r:id="rId26"/>
    <p:sldId id="280" r:id="rId27"/>
    <p:sldId id="259" r:id="rId28"/>
    <p:sldId id="281" r:id="rId29"/>
    <p:sldId id="283"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3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D91EB-0D33-406E-BEFA-76BE54F5F6E2}" type="datetimeFigureOut">
              <a:rPr lang="ru-RU" smtClean="0"/>
              <a:t>17.12.2019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E5BE3-1CD3-4F44-A3F2-8E5887D08809}" type="slidenum">
              <a:rPr lang="ru-RU" smtClean="0"/>
              <a:t>‹#›</a:t>
            </a:fld>
            <a:endParaRPr lang="ru-RU"/>
          </a:p>
        </p:txBody>
      </p:sp>
    </p:spTree>
    <p:extLst>
      <p:ext uri="{BB962C8B-B14F-4D97-AF65-F5344CB8AC3E}">
        <p14:creationId xmlns:p14="http://schemas.microsoft.com/office/powerpoint/2010/main" val="19612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27E5BE3-1CD3-4F44-A3F2-8E5887D08809}" type="slidenum">
              <a:rPr lang="ru-RU" smtClean="0"/>
              <a:t>12</a:t>
            </a:fld>
            <a:endParaRPr lang="ru-RU"/>
          </a:p>
        </p:txBody>
      </p:sp>
    </p:spTree>
    <p:extLst>
      <p:ext uri="{BB962C8B-B14F-4D97-AF65-F5344CB8AC3E}">
        <p14:creationId xmlns:p14="http://schemas.microsoft.com/office/powerpoint/2010/main" val="106096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BB1352F-22AC-4A13-9797-C4E98BA76F2D}" type="datetime1">
              <a:rPr lang="ru-RU" smtClean="0"/>
              <a:t>17.12.2019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3182651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92545DE-0B29-4AB6-9562-80F1676B766F}" type="datetime1">
              <a:rPr lang="ru-RU" smtClean="0"/>
              <a:t>17.12.2019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331891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C581ED8-309D-43B5-B95C-6E07AB14379B}" type="datetime1">
              <a:rPr lang="ru-RU" smtClean="0"/>
              <a:t>17.12.2019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170323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4EDB58A-057F-4008-8B34-E92DE7CF5F74}" type="datetime1">
              <a:rPr lang="ru-RU" smtClean="0"/>
              <a:t>17.12.2019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124818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445A4A2-8D6E-410D-A16F-FBE4C2174869}" type="datetime1">
              <a:rPr lang="ru-RU" smtClean="0"/>
              <a:t>17.12.2019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361972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F757D9A-3075-4161-A3BC-A73D8766A73F}" type="datetime1">
              <a:rPr lang="ru-RU" smtClean="0"/>
              <a:t>17.12.2019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366934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C18295-C006-409C-B84C-7CDE38A1340A}" type="datetime1">
              <a:rPr lang="ru-RU" smtClean="0"/>
              <a:t>17.12.2019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699750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AEA382E-1349-439E-B5CA-FA7EAAC747A0}" type="datetime1">
              <a:rPr lang="ru-RU" smtClean="0"/>
              <a:t>17.12.2019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10610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B67D4-898A-4D86-82E2-82FEAB81F442}" type="datetime1">
              <a:rPr lang="ru-RU" smtClean="0"/>
              <a:t>17.12.2019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266378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F1A0005-809D-4396-9A5E-44BC31BA422B}" type="datetime1">
              <a:rPr lang="ru-RU" smtClean="0"/>
              <a:t>17.12.2019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306586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0BEE5045-24C8-4746-850E-BF5739616ECD}" type="datetime1">
              <a:rPr lang="ru-RU" smtClean="0"/>
              <a:t>17.12.2019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27889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47D90-92BE-475B-AA88-8A3D8027448A}" type="datetime1">
              <a:rPr lang="ru-RU" smtClean="0"/>
              <a:t>17.12.2019</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F03A-C0A5-49BA-BABF-DEFB2840D61C}" type="slidenum">
              <a:rPr lang="ru-RU" smtClean="0"/>
              <a:t>‹#›</a:t>
            </a:fld>
            <a:endParaRPr lang="ru-RU"/>
          </a:p>
        </p:txBody>
      </p:sp>
    </p:spTree>
    <p:extLst>
      <p:ext uri="{BB962C8B-B14F-4D97-AF65-F5344CB8AC3E}">
        <p14:creationId xmlns:p14="http://schemas.microsoft.com/office/powerpoint/2010/main" val="429335983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habr.com/ru/post/35661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sd.eff.org/" TargetMode="External"/><Relationship Id="rId2" Type="http://schemas.openxmlformats.org/officeDocument/2006/relationships/hyperlink" Target="https://www.eff.org/issues/privacy" TargetMode="External"/><Relationship Id="rId1" Type="http://schemas.openxmlformats.org/officeDocument/2006/relationships/slideLayout" Target="../slideLayouts/slideLayout2.xml"/><Relationship Id="rId4" Type="http://schemas.openxmlformats.org/officeDocument/2006/relationships/hyperlink" Target="https://www.privacytools.io/classic/"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524000" y="5202238"/>
            <a:ext cx="9144000" cy="1655762"/>
          </a:xfrm>
        </p:spPr>
        <p:txBody>
          <a:bodyPr/>
          <a:lstStyle/>
          <a:p>
            <a:r>
              <a:rPr lang="en-US" dirty="0" smtClean="0"/>
              <a:t>2019</a:t>
            </a:r>
            <a:endParaRPr lang="ru-RU" dirty="0"/>
          </a:p>
        </p:txBody>
      </p:sp>
    </p:spTree>
    <p:extLst>
      <p:ext uri="{BB962C8B-B14F-4D97-AF65-F5344CB8AC3E}">
        <p14:creationId xmlns:p14="http://schemas.microsoft.com/office/powerpoint/2010/main" val="2483308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Модель угроз и оценка рисков</a:t>
            </a:r>
            <a:endParaRPr lang="ru-RU" dirty="0">
              <a:latin typeface="Impact" panose="020B0806030902050204" pitchFamily="34" charset="0"/>
            </a:endParaRPr>
          </a:p>
        </p:txBody>
      </p:sp>
      <p:sp>
        <p:nvSpPr>
          <p:cNvPr id="3" name="Объект 2"/>
          <p:cNvSpPr>
            <a:spLocks noGrp="1"/>
          </p:cNvSpPr>
          <p:nvPr>
            <p:ph idx="1"/>
          </p:nvPr>
        </p:nvSpPr>
        <p:spPr/>
        <p:txBody>
          <a:bodyPr/>
          <a:lstStyle/>
          <a:p>
            <a:pPr marL="0" indent="0">
              <a:buNone/>
            </a:pPr>
            <a:r>
              <a:rPr lang="ru-RU" dirty="0" smtClean="0"/>
              <a:t>При обеспечении защиты личный информации полезно явно или неявно построить модель угроз и модель противника (нарушителя)</a:t>
            </a:r>
          </a:p>
          <a:p>
            <a:r>
              <a:rPr lang="ru-RU" dirty="0" smtClean="0"/>
              <a:t>Выделение защищаемой информации</a:t>
            </a:r>
          </a:p>
          <a:p>
            <a:r>
              <a:rPr lang="ru-RU" dirty="0" smtClean="0"/>
              <a:t>Определение уязвимостей</a:t>
            </a:r>
          </a:p>
          <a:p>
            <a:r>
              <a:rPr lang="ru-RU" dirty="0" smtClean="0"/>
              <a:t>Определение угроз и их последствий из реализации</a:t>
            </a:r>
          </a:p>
          <a:p>
            <a:r>
              <a:rPr lang="ru-RU" dirty="0" smtClean="0"/>
              <a:t>Оценка возможностей противника</a:t>
            </a:r>
          </a:p>
          <a:p>
            <a:r>
              <a:rPr lang="ru-RU" dirty="0" smtClean="0"/>
              <a:t>Оценка рисков</a:t>
            </a:r>
          </a:p>
          <a:p>
            <a:pPr marL="0" indent="0">
              <a:buNone/>
            </a:pPr>
            <a:r>
              <a:rPr lang="ru-RU" dirty="0" smtClean="0"/>
              <a:t>Для понимая угроз и их последствий полезно понять, зачем противнику нужна это информация, и что вы потеряете, перев её.</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10</a:t>
            </a:fld>
            <a:endParaRPr lang="ru-RU"/>
          </a:p>
        </p:txBody>
      </p:sp>
    </p:spTree>
    <p:extLst>
      <p:ext uri="{BB962C8B-B14F-4D97-AF65-F5344CB8AC3E}">
        <p14:creationId xmlns:p14="http://schemas.microsoft.com/office/powerpoint/2010/main" val="70391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Массовая слежка со стороны гос-ва</a:t>
            </a:r>
            <a:endParaRPr lang="ru-RU" dirty="0">
              <a:latin typeface="Impact" panose="020B0806030902050204" pitchFamily="34" charset="0"/>
            </a:endParaRPr>
          </a:p>
        </p:txBody>
      </p:sp>
      <p:sp>
        <p:nvSpPr>
          <p:cNvPr id="3" name="Объект 2"/>
          <p:cNvSpPr>
            <a:spLocks noGrp="1"/>
          </p:cNvSpPr>
          <p:nvPr>
            <p:ph idx="1"/>
          </p:nvPr>
        </p:nvSpPr>
        <p:spPr>
          <a:xfrm>
            <a:off x="838200" y="1825625"/>
            <a:ext cx="7260771" cy="4895850"/>
          </a:xfrm>
        </p:spPr>
        <p:txBody>
          <a:bodyPr>
            <a:normAutofit lnSpcReduction="10000"/>
          </a:bodyPr>
          <a:lstStyle/>
          <a:p>
            <a:r>
              <a:rPr lang="ru-RU" dirty="0" smtClean="0"/>
              <a:t>Передача всех своих данных государству в реальном времени</a:t>
            </a:r>
          </a:p>
          <a:p>
            <a:r>
              <a:rPr lang="ru-RU" dirty="0" smtClean="0"/>
              <a:t>Усугубляется при увеличении информатизации</a:t>
            </a:r>
          </a:p>
          <a:p>
            <a:r>
              <a:rPr lang="ru-RU" dirty="0" smtClean="0"/>
              <a:t>Не известно, какая именно информация собирается и обрабатывается</a:t>
            </a:r>
          </a:p>
          <a:p>
            <a:r>
              <a:rPr lang="ru-RU" dirty="0" smtClean="0"/>
              <a:t>Не известна конкретная цель обработки и сбора информации</a:t>
            </a:r>
          </a:p>
          <a:p>
            <a:r>
              <a:rPr lang="ru-RU" dirty="0" smtClean="0"/>
              <a:t>Нет прозрачных механизмов контроля </a:t>
            </a:r>
          </a:p>
          <a:p>
            <a:r>
              <a:rPr lang="ru-RU" dirty="0" smtClean="0"/>
              <a:t>Возможности злоупотребления</a:t>
            </a:r>
          </a:p>
          <a:p>
            <a:r>
              <a:rPr lang="ru-RU" dirty="0" smtClean="0"/>
              <a:t>Безусловное доверие </a:t>
            </a:r>
            <a:r>
              <a:rPr lang="ru-RU" dirty="0" err="1" smtClean="0"/>
              <a:t>государтсву</a:t>
            </a:r>
            <a:r>
              <a:rPr lang="ru-RU" dirty="0"/>
              <a:t>?</a:t>
            </a:r>
          </a:p>
        </p:txBody>
      </p:sp>
      <p:sp>
        <p:nvSpPr>
          <p:cNvPr id="4" name="Номер слайда 3"/>
          <p:cNvSpPr>
            <a:spLocks noGrp="1"/>
          </p:cNvSpPr>
          <p:nvPr>
            <p:ph type="sldNum" sz="quarter" idx="12"/>
          </p:nvPr>
        </p:nvSpPr>
        <p:spPr/>
        <p:txBody>
          <a:bodyPr/>
          <a:lstStyle/>
          <a:p>
            <a:fld id="{1BE5F03A-C0A5-49BA-BABF-DEFB2840D61C}" type="slidenum">
              <a:rPr lang="ru-RU" smtClean="0"/>
              <a:t>11</a:t>
            </a:fld>
            <a:endParaRPr lang="ru-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855" y="1825625"/>
            <a:ext cx="4063676" cy="2285082"/>
          </a:xfrm>
          <a:prstGeom prst="rect">
            <a:avLst/>
          </a:prstGeom>
        </p:spPr>
      </p:pic>
    </p:spTree>
    <p:extLst>
      <p:ext uri="{BB962C8B-B14F-4D97-AF65-F5344CB8AC3E}">
        <p14:creationId xmlns:p14="http://schemas.microsoft.com/office/powerpoint/2010/main" val="784074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Телеметрия</a:t>
            </a:r>
            <a:endParaRPr lang="ru-RU" dirty="0">
              <a:latin typeface="Impact" panose="020B0806030902050204" pitchFamily="34" charset="0"/>
            </a:endParaRPr>
          </a:p>
        </p:txBody>
      </p:sp>
      <p:sp>
        <p:nvSpPr>
          <p:cNvPr id="3" name="Объект 2"/>
          <p:cNvSpPr>
            <a:spLocks noGrp="1"/>
          </p:cNvSpPr>
          <p:nvPr>
            <p:ph idx="1"/>
          </p:nvPr>
        </p:nvSpPr>
        <p:spPr/>
        <p:txBody>
          <a:bodyPr/>
          <a:lstStyle/>
          <a:p>
            <a:pPr marL="0" indent="0">
              <a:buNone/>
            </a:pPr>
            <a:r>
              <a:rPr lang="ru-RU" dirty="0" smtClean="0"/>
              <a:t>Телеметрия – сбор метаданных о функционировании какой либо системы.</a:t>
            </a:r>
          </a:p>
          <a:p>
            <a:pPr marL="0" indent="0">
              <a:buNone/>
            </a:pPr>
            <a:r>
              <a:rPr lang="ru-RU" dirty="0" smtClean="0"/>
              <a:t>В целом – добрая штука, помогающая разработчикам систем отслеживать их поведение и ошибки, с целью их доработки.</a:t>
            </a:r>
          </a:p>
          <a:p>
            <a:pPr marL="0" indent="0">
              <a:buNone/>
            </a:pPr>
            <a:endParaRPr lang="ru-RU" dirty="0"/>
          </a:p>
          <a:p>
            <a:pPr marL="0" indent="0">
              <a:buNone/>
            </a:pPr>
            <a:r>
              <a:rPr lang="ru-RU" dirty="0" smtClean="0"/>
              <a:t>В реальности – беспрерывная передача произвольной информации приложением или устройством, с целью сбора информации и пользователе.</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12</a:t>
            </a:fld>
            <a:endParaRPr lang="ru-RU"/>
          </a:p>
        </p:txBody>
      </p:sp>
    </p:spTree>
    <p:extLst>
      <p:ext uri="{BB962C8B-B14F-4D97-AF65-F5344CB8AC3E}">
        <p14:creationId xmlns:p14="http://schemas.microsoft.com/office/powerpoint/2010/main" val="114654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Телеметрия… зачем?</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smtClean="0"/>
              <a:t>Зачем собирать не анонимную телеметрию на пользователей?</a:t>
            </a:r>
          </a:p>
          <a:p>
            <a:pPr marL="0" indent="0">
              <a:buNone/>
            </a:pPr>
            <a:r>
              <a:rPr lang="ru-RU" dirty="0" smtClean="0"/>
              <a:t>Создание «персонализированных предложении» (слежка + классификация для последующей перепродажи явно или неявно), сбор статистики.(К слову об анонимности – использование идентификатора вместо имени – не есть анонимность.)</a:t>
            </a:r>
          </a:p>
          <a:p>
            <a:pPr marL="0" indent="0">
              <a:buNone/>
            </a:pPr>
            <a:r>
              <a:rPr lang="ru-RU" dirty="0" smtClean="0"/>
              <a:t>Телеметрия не нужна пользователю. Она нужна для разработчику и только ему.</a:t>
            </a:r>
          </a:p>
          <a:p>
            <a:pPr marL="0" indent="0">
              <a:buNone/>
            </a:pPr>
            <a:r>
              <a:rPr lang="ru-RU" dirty="0" smtClean="0"/>
              <a:t>Пример – </a:t>
            </a:r>
            <a:r>
              <a:rPr lang="en-US" dirty="0" err="1" smtClean="0"/>
              <a:t>WiFi</a:t>
            </a:r>
            <a:r>
              <a:rPr lang="en-US" dirty="0" smtClean="0"/>
              <a:t> </a:t>
            </a:r>
            <a:r>
              <a:rPr lang="ru-RU" dirty="0" smtClean="0"/>
              <a:t>в метро</a:t>
            </a:r>
          </a:p>
          <a:p>
            <a:pPr marL="0" indent="0">
              <a:buNone/>
            </a:pPr>
            <a:r>
              <a:rPr lang="en-US" dirty="0"/>
              <a:t>https://meduza.io/feature/2018/10/24/proshli-mimo-kafe-a-vam-tut-zhe-pokazali-ego-reklamu-eto-ne-paranoyya</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13</a:t>
            </a:fld>
            <a:endParaRPr lang="ru-RU"/>
          </a:p>
        </p:txBody>
      </p:sp>
    </p:spTree>
    <p:extLst>
      <p:ext uri="{BB962C8B-B14F-4D97-AF65-F5344CB8AC3E}">
        <p14:creationId xmlns:p14="http://schemas.microsoft.com/office/powerpoint/2010/main" val="246500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Отслеживающие </a:t>
            </a:r>
            <a:r>
              <a:rPr lang="en-US" dirty="0" smtClean="0">
                <a:latin typeface="Impact" panose="020B0806030902050204" pitchFamily="34" charset="0"/>
              </a:rPr>
              <a:t>cookie </a:t>
            </a:r>
            <a:r>
              <a:rPr lang="ru-RU" dirty="0" smtClean="0">
                <a:latin typeface="Impact" panose="020B0806030902050204" pitchFamily="34" charset="0"/>
              </a:rPr>
              <a:t>и прочие веб-штуки</a:t>
            </a:r>
            <a:endParaRPr lang="ru-RU" dirty="0">
              <a:latin typeface="Impact" panose="020B0806030902050204" pitchFamily="34" charset="0"/>
            </a:endParaRPr>
          </a:p>
        </p:txBody>
      </p:sp>
      <p:sp>
        <p:nvSpPr>
          <p:cNvPr id="3" name="Объект 2"/>
          <p:cNvSpPr>
            <a:spLocks noGrp="1"/>
          </p:cNvSpPr>
          <p:nvPr>
            <p:ph idx="1"/>
          </p:nvPr>
        </p:nvSpPr>
        <p:spPr/>
        <p:txBody>
          <a:bodyPr>
            <a:normAutofit lnSpcReduction="10000"/>
          </a:bodyPr>
          <a:lstStyle/>
          <a:p>
            <a:r>
              <a:rPr lang="ru-RU" dirty="0" smtClean="0"/>
              <a:t>Отслеживающие </a:t>
            </a:r>
            <a:r>
              <a:rPr lang="en-US" dirty="0" smtClean="0"/>
              <a:t>cookie </a:t>
            </a:r>
            <a:r>
              <a:rPr lang="ru-RU" dirty="0" smtClean="0"/>
              <a:t>– </a:t>
            </a:r>
            <a:r>
              <a:rPr lang="en-US" dirty="0" smtClean="0"/>
              <a:t>cookie </a:t>
            </a:r>
            <a:r>
              <a:rPr lang="ru-RU" dirty="0" smtClean="0"/>
              <a:t>файлы, устанавливаемые владельцами ресурсов через сторонних провайдеров («сервисы аналитики»). </a:t>
            </a:r>
          </a:p>
          <a:p>
            <a:r>
              <a:rPr lang="ru-RU" dirty="0" smtClean="0"/>
              <a:t>При визите на сайт, он делает запрос на сайт стронного провайдера, к которому прикладывается отслеживающая </a:t>
            </a:r>
            <a:r>
              <a:rPr lang="en-US" dirty="0" smtClean="0"/>
              <a:t>cookie</a:t>
            </a:r>
            <a:r>
              <a:rPr lang="ru-RU" dirty="0" smtClean="0"/>
              <a:t>. Провайдер определяет пользователя по данным в </a:t>
            </a:r>
            <a:r>
              <a:rPr lang="en-US" dirty="0" smtClean="0"/>
              <a:t>cookie</a:t>
            </a:r>
            <a:r>
              <a:rPr lang="ru-RU" dirty="0" smtClean="0"/>
              <a:t>, и зная сайт, с которого переправили пользователя, дополняет информацию о нём.</a:t>
            </a:r>
            <a:endParaRPr lang="en-US" dirty="0" smtClean="0"/>
          </a:p>
          <a:p>
            <a:r>
              <a:rPr lang="ru-RU" dirty="0" smtClean="0"/>
              <a:t>Провайдер затем сообщает владельцу сайта статистику посещений пользователя, оставляя себе всю остальную информацию</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14</a:t>
            </a:fld>
            <a:endParaRPr lang="ru-RU"/>
          </a:p>
        </p:txBody>
      </p:sp>
    </p:spTree>
    <p:extLst>
      <p:ext uri="{BB962C8B-B14F-4D97-AF65-F5344CB8AC3E}">
        <p14:creationId xmlns:p14="http://schemas.microsoft.com/office/powerpoint/2010/main" val="237332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Отслеживающие </a:t>
            </a:r>
            <a:r>
              <a:rPr lang="en-US" dirty="0" smtClean="0">
                <a:latin typeface="Impact" panose="020B0806030902050204" pitchFamily="34" charset="0"/>
              </a:rPr>
              <a:t>cookie </a:t>
            </a:r>
            <a:r>
              <a:rPr lang="ru-RU" dirty="0" smtClean="0">
                <a:latin typeface="Impact" panose="020B0806030902050204" pitchFamily="34" charset="0"/>
              </a:rPr>
              <a:t>и прочие веб-штуки</a:t>
            </a:r>
            <a:endParaRPr lang="ru-RU" dirty="0">
              <a:latin typeface="Impact" panose="020B0806030902050204" pitchFamily="34" charset="0"/>
            </a:endParaRPr>
          </a:p>
        </p:txBody>
      </p:sp>
      <p:sp>
        <p:nvSpPr>
          <p:cNvPr id="3" name="Объект 2"/>
          <p:cNvSpPr>
            <a:spLocks noGrp="1"/>
          </p:cNvSpPr>
          <p:nvPr>
            <p:ph idx="1"/>
          </p:nvPr>
        </p:nvSpPr>
        <p:spPr/>
        <p:txBody>
          <a:bodyPr>
            <a:normAutofit fontScale="92500"/>
          </a:bodyPr>
          <a:lstStyle/>
          <a:p>
            <a:r>
              <a:rPr lang="ru-RU" dirty="0" smtClean="0"/>
              <a:t>Сам же провайдер также использует эту информацию – явно продавая её, или обеспечивает «сервисный доступ» к ней, т.е. использует её при работе со своими клиентами (например – «рекламные предложения».</a:t>
            </a:r>
          </a:p>
          <a:p>
            <a:r>
              <a:rPr lang="ru-RU" dirty="0" smtClean="0"/>
              <a:t>Могут использоваться не только как услуга для сторонних сайтов, но и внутри собственных сервисов.</a:t>
            </a:r>
            <a:endParaRPr lang="en-US" dirty="0" smtClean="0"/>
          </a:p>
          <a:p>
            <a:endParaRPr lang="en-US" dirty="0"/>
          </a:p>
          <a:p>
            <a:r>
              <a:rPr lang="ru-RU" dirty="0" smtClean="0"/>
              <a:t>Пример – поискали </a:t>
            </a:r>
            <a:r>
              <a:rPr lang="ru-RU" dirty="0" err="1" smtClean="0"/>
              <a:t>бесперебойники</a:t>
            </a:r>
            <a:r>
              <a:rPr lang="ru-RU" dirty="0" smtClean="0"/>
              <a:t> на </a:t>
            </a:r>
            <a:r>
              <a:rPr lang="ru-RU" dirty="0" err="1" smtClean="0"/>
              <a:t>яндекс</a:t>
            </a:r>
            <a:r>
              <a:rPr lang="ru-RU" dirty="0" smtClean="0"/>
              <a:t> </a:t>
            </a:r>
            <a:r>
              <a:rPr lang="ru-RU" dirty="0" err="1" smtClean="0"/>
              <a:t>маркете</a:t>
            </a:r>
            <a:r>
              <a:rPr lang="ru-RU" dirty="0" smtClean="0"/>
              <a:t> – получили рекламу в </a:t>
            </a:r>
            <a:r>
              <a:rPr lang="en-US" dirty="0" smtClean="0"/>
              <a:t>mail.ru</a:t>
            </a:r>
          </a:p>
          <a:p>
            <a:r>
              <a:rPr lang="ru-RU" dirty="0" smtClean="0"/>
              <a:t>Пример – </a:t>
            </a:r>
            <a:r>
              <a:rPr lang="ru-RU" dirty="0" err="1" smtClean="0"/>
              <a:t>загуглили</a:t>
            </a:r>
            <a:r>
              <a:rPr lang="ru-RU" dirty="0" smtClean="0"/>
              <a:t> название игры, получили рекомендации на </a:t>
            </a:r>
            <a:r>
              <a:rPr lang="en-US" dirty="0" err="1" smtClean="0"/>
              <a:t>youtube</a:t>
            </a:r>
            <a:r>
              <a:rPr lang="en-US" dirty="0" smtClean="0"/>
              <a:t> </a:t>
            </a:r>
            <a:r>
              <a:rPr lang="ru-RU" dirty="0" smtClean="0"/>
              <a:t>с роликами про неё.</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15</a:t>
            </a:fld>
            <a:endParaRPr lang="ru-RU"/>
          </a:p>
        </p:txBody>
      </p:sp>
    </p:spTree>
    <p:extLst>
      <p:ext uri="{BB962C8B-B14F-4D97-AF65-F5344CB8AC3E}">
        <p14:creationId xmlns:p14="http://schemas.microsoft.com/office/powerpoint/2010/main" val="223555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Телеметрия и </a:t>
            </a:r>
            <a:r>
              <a:rPr lang="en-US" dirty="0" smtClean="0">
                <a:latin typeface="Impact" panose="020B0806030902050204" pitchFamily="34" charset="0"/>
              </a:rPr>
              <a:t>cookie, </a:t>
            </a:r>
            <a:r>
              <a:rPr lang="ru-RU" dirty="0" smtClean="0">
                <a:latin typeface="Impact" panose="020B0806030902050204" pitchFamily="34" charset="0"/>
              </a:rPr>
              <a:t>ну и что?</a:t>
            </a:r>
            <a:endParaRPr lang="ru-RU" dirty="0">
              <a:latin typeface="Impact" panose="020B0806030902050204" pitchFamily="34" charset="0"/>
            </a:endParaRPr>
          </a:p>
        </p:txBody>
      </p:sp>
      <p:sp>
        <p:nvSpPr>
          <p:cNvPr id="3" name="Объект 2"/>
          <p:cNvSpPr>
            <a:spLocks noGrp="1"/>
          </p:cNvSpPr>
          <p:nvPr>
            <p:ph idx="1"/>
          </p:nvPr>
        </p:nvSpPr>
        <p:spPr/>
        <p:txBody>
          <a:bodyPr>
            <a:normAutofit fontScale="92500" lnSpcReduction="10000"/>
          </a:bodyPr>
          <a:lstStyle/>
          <a:p>
            <a:r>
              <a:rPr lang="ru-RU" dirty="0" smtClean="0"/>
              <a:t>Ну и пусть показывают рекламу. Мне то что?</a:t>
            </a:r>
          </a:p>
          <a:p>
            <a:r>
              <a:rPr lang="ru-RU" dirty="0" smtClean="0"/>
              <a:t>Во первых стоит понять – провайдеры отслеживания обладают большой информацией. И пользоваться они ей могут произвольно. Доверяете ли вы</a:t>
            </a:r>
            <a:r>
              <a:rPr lang="en-US" dirty="0" smtClean="0"/>
              <a:t> </a:t>
            </a:r>
            <a:r>
              <a:rPr lang="ru-RU" dirty="0" smtClean="0"/>
              <a:t>им все свои данные?</a:t>
            </a:r>
          </a:p>
          <a:p>
            <a:r>
              <a:rPr lang="ru-RU" dirty="0" smtClean="0"/>
              <a:t>Во вторых – задача провайдеров – заработок денег на основе информации. Они не хотят показывать вам интересную рекламу, или помочь с поиском. Им нужно больше денег, извлекаемой из вашей деятельности. Что бы они не говорили. «Мы уважаем вашу приватность, но будем использовать ваши данные чтоб варить товары от наших партнёров»</a:t>
            </a:r>
          </a:p>
          <a:p>
            <a:r>
              <a:rPr lang="ru-RU" dirty="0" smtClean="0"/>
              <a:t>В третьих – отрицательные эффекты</a:t>
            </a:r>
            <a:r>
              <a:rPr lang="en-US" dirty="0" smtClean="0"/>
              <a:t>: </a:t>
            </a:r>
            <a:r>
              <a:rPr lang="ru-RU" dirty="0" smtClean="0"/>
              <a:t>эффект поискового пузыря, влияние на предпочтения через отображение результатов поиска </a:t>
            </a:r>
            <a:r>
              <a:rPr lang="ru-RU" dirty="0" err="1" smtClean="0"/>
              <a:t>итд</a:t>
            </a:r>
            <a:r>
              <a:rPr lang="ru-RU" dirty="0" smtClean="0"/>
              <a:t>.</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16</a:t>
            </a:fld>
            <a:endParaRPr lang="ru-RU"/>
          </a:p>
        </p:txBody>
      </p:sp>
    </p:spTree>
    <p:extLst>
      <p:ext uri="{BB962C8B-B14F-4D97-AF65-F5344CB8AC3E}">
        <p14:creationId xmlns:p14="http://schemas.microsoft.com/office/powerpoint/2010/main" val="421163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74" y="52809"/>
            <a:ext cx="10515600" cy="1325563"/>
          </a:xfrm>
        </p:spPr>
        <p:txBody>
          <a:bodyPr/>
          <a:lstStyle/>
          <a:p>
            <a:r>
              <a:rPr lang="ru-RU" dirty="0" smtClean="0">
                <a:latin typeface="Impact" panose="020B0806030902050204" pitchFamily="34" charset="0"/>
              </a:rPr>
              <a:t>Биометрия, камеры и прочите технические штуки</a:t>
            </a:r>
            <a:endParaRPr lang="ru-RU" dirty="0">
              <a:latin typeface="Impact" panose="020B0806030902050204" pitchFamily="34" charset="0"/>
            </a:endParaRPr>
          </a:p>
        </p:txBody>
      </p:sp>
      <p:sp>
        <p:nvSpPr>
          <p:cNvPr id="3" name="Объект 2"/>
          <p:cNvSpPr>
            <a:spLocks noGrp="1"/>
          </p:cNvSpPr>
          <p:nvPr>
            <p:ph idx="1"/>
          </p:nvPr>
        </p:nvSpPr>
        <p:spPr>
          <a:xfrm>
            <a:off x="838200" y="1825625"/>
            <a:ext cx="6626290" cy="4351338"/>
          </a:xfrm>
        </p:spPr>
        <p:txBody>
          <a:bodyPr>
            <a:normAutofit lnSpcReduction="10000"/>
          </a:bodyPr>
          <a:lstStyle/>
          <a:p>
            <a:pPr marL="0" indent="0">
              <a:buNone/>
            </a:pPr>
            <a:r>
              <a:rPr lang="ru-RU" dirty="0" smtClean="0"/>
              <a:t>«Ну и как тебе поможет твой </a:t>
            </a:r>
            <a:r>
              <a:rPr lang="en-US" dirty="0" smtClean="0"/>
              <a:t>Tor</a:t>
            </a:r>
            <a:r>
              <a:rPr lang="ru-RU" dirty="0" smtClean="0"/>
              <a:t> простив камер»?</a:t>
            </a:r>
          </a:p>
          <a:p>
            <a:pPr marL="0" indent="0">
              <a:buNone/>
            </a:pPr>
            <a:r>
              <a:rPr lang="ru-RU" dirty="0" smtClean="0"/>
              <a:t>Камеры </a:t>
            </a:r>
            <a:r>
              <a:rPr lang="ru-RU" dirty="0"/>
              <a:t>,</a:t>
            </a:r>
            <a:r>
              <a:rPr lang="ru-RU" dirty="0" smtClean="0"/>
              <a:t>биометрия и прочие датчики – возможность создания путей перемещения пользователя, получения статистики и извлечение метаданных. Главный виновник – система распознания лиц.</a:t>
            </a:r>
          </a:p>
          <a:p>
            <a:pPr marL="0" indent="0">
              <a:buNone/>
            </a:pPr>
            <a:r>
              <a:rPr lang="ru-RU" dirty="0" smtClean="0"/>
              <a:t>Слежка с использованием </a:t>
            </a:r>
            <a:r>
              <a:rPr lang="en-US" dirty="0" err="1" smtClean="0"/>
              <a:t>wifi</a:t>
            </a:r>
            <a:r>
              <a:rPr lang="ru-RU" dirty="0" smtClean="0"/>
              <a:t> </a:t>
            </a:r>
            <a:r>
              <a:rPr lang="en-US" dirty="0" smtClean="0"/>
              <a:t>MAC </a:t>
            </a:r>
            <a:r>
              <a:rPr lang="ru-RU" dirty="0" smtClean="0"/>
              <a:t> устройства</a:t>
            </a:r>
          </a:p>
          <a:p>
            <a:pPr marL="0" indent="0">
              <a:buNone/>
            </a:pPr>
            <a:r>
              <a:rPr lang="ru-RU" dirty="0" smtClean="0"/>
              <a:t>Сложно защититься от слежки.</a:t>
            </a:r>
          </a:p>
          <a:p>
            <a:pPr marL="0" indent="0">
              <a:buNone/>
            </a:pP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17</a:t>
            </a:fld>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90" y="2134863"/>
            <a:ext cx="4381500" cy="2924175"/>
          </a:xfrm>
          <a:prstGeom prst="rect">
            <a:avLst/>
          </a:prstGeom>
        </p:spPr>
      </p:pic>
    </p:spTree>
    <p:extLst>
      <p:ext uri="{BB962C8B-B14F-4D97-AF65-F5344CB8AC3E}">
        <p14:creationId xmlns:p14="http://schemas.microsoft.com/office/powerpoint/2010/main" val="128915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Биометрия, как способ аутентификации</a:t>
            </a:r>
            <a:endParaRPr lang="ru-RU" dirty="0">
              <a:latin typeface="Impact" panose="020B0806030902050204" pitchFamily="34" charset="0"/>
            </a:endParaRPr>
          </a:p>
        </p:txBody>
      </p:sp>
      <p:sp>
        <p:nvSpPr>
          <p:cNvPr id="3" name="Объект 2"/>
          <p:cNvSpPr>
            <a:spLocks noGrp="1"/>
          </p:cNvSpPr>
          <p:nvPr>
            <p:ph idx="1"/>
          </p:nvPr>
        </p:nvSpPr>
        <p:spPr/>
        <p:txBody>
          <a:bodyPr/>
          <a:lstStyle/>
          <a:p>
            <a:pPr marL="0" indent="0">
              <a:buNone/>
            </a:pPr>
            <a:r>
              <a:rPr lang="ru-RU" dirty="0"/>
              <a:t>Биометрия не пригодна в качестве основного способа аутентификации</a:t>
            </a:r>
            <a:r>
              <a:rPr lang="ru-RU" dirty="0" smtClean="0"/>
              <a:t>.</a:t>
            </a:r>
          </a:p>
          <a:p>
            <a:r>
              <a:rPr lang="ru-RU" dirty="0" smtClean="0"/>
              <a:t>Нет механизмов финальных стадий срока жизни фактора аутентификации (уничтожение)</a:t>
            </a:r>
          </a:p>
          <a:p>
            <a:r>
              <a:rPr lang="ru-RU" dirty="0" smtClean="0"/>
              <a:t>Нет механизмов отзыва фактора</a:t>
            </a:r>
          </a:p>
          <a:p>
            <a:r>
              <a:rPr lang="ru-RU" dirty="0" err="1" smtClean="0"/>
              <a:t>Неотрекаемость</a:t>
            </a:r>
            <a:r>
              <a:rPr lang="ru-RU" dirty="0" smtClean="0"/>
              <a:t> фактора</a:t>
            </a:r>
            <a:r>
              <a:rPr lang="en-US" dirty="0" smtClean="0"/>
              <a:t> (</a:t>
            </a:r>
            <a:r>
              <a:rPr lang="ru-RU" dirty="0" smtClean="0"/>
              <a:t>сложно доказать подделку)</a:t>
            </a:r>
            <a:endParaRPr lang="ru-RU" dirty="0"/>
          </a:p>
          <a:p>
            <a:r>
              <a:rPr lang="ru-RU" dirty="0" smtClean="0"/>
              <a:t>Носит вероятностную природу (</a:t>
            </a:r>
            <a:r>
              <a:rPr lang="ru-RU" dirty="0" err="1" smtClean="0"/>
              <a:t>нейронки</a:t>
            </a:r>
            <a:r>
              <a:rPr lang="ru-RU" dirty="0" smtClean="0"/>
              <a:t>)</a:t>
            </a:r>
          </a:p>
          <a:p>
            <a:r>
              <a:rPr lang="ru-RU" dirty="0" smtClean="0"/>
              <a:t>Легко подделать</a:t>
            </a:r>
            <a:r>
              <a:rPr lang="en-US" dirty="0"/>
              <a:t> (</a:t>
            </a:r>
            <a:r>
              <a:rPr lang="en-US" dirty="0">
                <a:hlinkClick r:id="rId2"/>
              </a:rPr>
              <a:t>https://habr.com/ru/post/356612</a:t>
            </a:r>
            <a:r>
              <a:rPr lang="en-US" dirty="0" smtClean="0">
                <a:hlinkClick r:id="rId2"/>
              </a:rPr>
              <a:t>/</a:t>
            </a:r>
            <a:r>
              <a:rPr lang="en-US" dirty="0" smtClean="0"/>
              <a:t>)</a:t>
            </a:r>
          </a:p>
          <a:p>
            <a:r>
              <a:rPr lang="ru-RU" dirty="0" smtClean="0"/>
              <a:t>Легко обосновать слежу (смотри камеры у турникетов метро)</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18</a:t>
            </a:fld>
            <a:endParaRPr lang="ru-RU"/>
          </a:p>
        </p:txBody>
      </p:sp>
    </p:spTree>
    <p:extLst>
      <p:ext uri="{BB962C8B-B14F-4D97-AF65-F5344CB8AC3E}">
        <p14:creationId xmlns:p14="http://schemas.microsoft.com/office/powerpoint/2010/main" val="2148353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Рекламная компания массовой слежки</a:t>
            </a:r>
            <a:endParaRPr lang="ru-RU" dirty="0">
              <a:latin typeface="Impact" panose="020B0806030902050204" pitchFamily="34" charset="0"/>
            </a:endParaRPr>
          </a:p>
        </p:txBody>
      </p:sp>
      <p:sp>
        <p:nvSpPr>
          <p:cNvPr id="3" name="Объект 2"/>
          <p:cNvSpPr>
            <a:spLocks noGrp="1"/>
          </p:cNvSpPr>
          <p:nvPr>
            <p:ph idx="1"/>
          </p:nvPr>
        </p:nvSpPr>
        <p:spPr/>
        <p:txBody>
          <a:bodyPr/>
          <a:lstStyle/>
          <a:p>
            <a:r>
              <a:rPr lang="ru-RU" dirty="0" smtClean="0"/>
              <a:t>Персонализированные рекомендации!</a:t>
            </a:r>
          </a:p>
          <a:p>
            <a:r>
              <a:rPr lang="ru-RU" dirty="0" smtClean="0"/>
              <a:t>Релевантная реклама!</a:t>
            </a:r>
          </a:p>
          <a:p>
            <a:r>
              <a:rPr lang="ru-RU" dirty="0" smtClean="0"/>
              <a:t>Используйте один логин на всех устройствах\сайтах!</a:t>
            </a:r>
          </a:p>
          <a:p>
            <a:r>
              <a:rPr lang="ru-RU" dirty="0" smtClean="0"/>
              <a:t>Необходимо создать учётную запись, для вашего же удобства!</a:t>
            </a:r>
          </a:p>
          <a:p>
            <a:r>
              <a:rPr lang="ru-RU" dirty="0" smtClean="0"/>
              <a:t>Нам обязательно нужен ваш </a:t>
            </a:r>
            <a:r>
              <a:rPr lang="en-US" dirty="0" smtClean="0"/>
              <a:t>email </a:t>
            </a:r>
            <a:r>
              <a:rPr lang="ru-RU" dirty="0" smtClean="0"/>
              <a:t>и телефон для идентификации… вашей безопасности!</a:t>
            </a:r>
          </a:p>
          <a:p>
            <a:r>
              <a:rPr lang="ru-RU" dirty="0" smtClean="0"/>
              <a:t>Все ваши данные надёжно зашифрованы (но мы их расшифровываем и читаем каждый день)</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19</a:t>
            </a:fld>
            <a:endParaRPr lang="ru-RU"/>
          </a:p>
        </p:txBody>
      </p:sp>
    </p:spTree>
    <p:extLst>
      <p:ext uri="{BB962C8B-B14F-4D97-AF65-F5344CB8AC3E}">
        <p14:creationId xmlns:p14="http://schemas.microsoft.com/office/powerpoint/2010/main" val="109450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1BE5F03A-C0A5-49BA-BABF-DEFB2840D61C}" type="slidenum">
              <a:rPr lang="ru-RU" smtClean="0"/>
              <a:t>2</a:t>
            </a:fld>
            <a:endParaRPr lang="ru-RU"/>
          </a:p>
        </p:txBody>
      </p:sp>
      <p:pic>
        <p:nvPicPr>
          <p:cNvPr id="5" name="Рисунок 4"/>
          <p:cNvPicPr>
            <a:picLocks noChangeAspect="1"/>
          </p:cNvPicPr>
          <p:nvPr/>
        </p:nvPicPr>
        <p:blipFill>
          <a:blip r:embed="rId2"/>
          <a:stretch>
            <a:fillRect/>
          </a:stretch>
        </p:blipFill>
        <p:spPr>
          <a:xfrm>
            <a:off x="2258009" y="1870075"/>
            <a:ext cx="7405395" cy="4165535"/>
          </a:xfrm>
          <a:prstGeom prst="rect">
            <a:avLst/>
          </a:prstGeom>
        </p:spPr>
      </p:pic>
    </p:spTree>
    <p:extLst>
      <p:ext uri="{BB962C8B-B14F-4D97-AF65-F5344CB8AC3E}">
        <p14:creationId xmlns:p14="http://schemas.microsoft.com/office/powerpoint/2010/main" val="2964519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Impact" panose="020B0806030902050204" pitchFamily="34" charset="0"/>
              </a:rPr>
              <a:t>EULA aka </a:t>
            </a:r>
            <a:r>
              <a:rPr lang="ru-RU" dirty="0" smtClean="0">
                <a:latin typeface="Impact" panose="020B0806030902050204" pitchFamily="34" charset="0"/>
              </a:rPr>
              <a:t>пользовательское соглашение</a:t>
            </a:r>
            <a:endParaRPr lang="ru-RU" dirty="0">
              <a:latin typeface="Impact" panose="020B0806030902050204" pitchFamily="34" charset="0"/>
            </a:endParaRPr>
          </a:p>
        </p:txBody>
      </p:sp>
      <p:sp>
        <p:nvSpPr>
          <p:cNvPr id="3" name="Объект 2"/>
          <p:cNvSpPr>
            <a:spLocks noGrp="1"/>
          </p:cNvSpPr>
          <p:nvPr>
            <p:ph idx="1"/>
          </p:nvPr>
        </p:nvSpPr>
        <p:spPr>
          <a:xfrm>
            <a:off x="838200" y="1825625"/>
            <a:ext cx="5879841" cy="4743126"/>
          </a:xfrm>
        </p:spPr>
        <p:txBody>
          <a:bodyPr>
            <a:normAutofit fontScale="92500" lnSpcReduction="10000"/>
          </a:bodyPr>
          <a:lstStyle/>
          <a:p>
            <a:pPr marL="0" indent="0">
              <a:buNone/>
            </a:pPr>
            <a:r>
              <a:rPr lang="ru-RU" dirty="0" smtClean="0"/>
              <a:t>Как уговорить пользователя на всё – не разрешать пользоваться услугой или программой, пока он на всё не согласится.</a:t>
            </a:r>
            <a:endParaRPr lang="ru-RU" dirty="0"/>
          </a:p>
          <a:p>
            <a:pPr marL="0" indent="0">
              <a:buNone/>
            </a:pPr>
            <a:r>
              <a:rPr lang="ru-RU" dirty="0" smtClean="0"/>
              <a:t>Отдельное развлечение - читать соглашения. Многие составлены в стиле «</a:t>
            </a:r>
            <a:r>
              <a:rPr lang="ru-RU" dirty="0"/>
              <a:t>В</a:t>
            </a:r>
            <a:r>
              <a:rPr lang="ru-RU" dirty="0" smtClean="0"/>
              <a:t>ы отказываетесь от всех претензий, мы собираем всю информацию какую можем, а взамен мы дадим вам временных не эксклюзивный доступ к нашей информации, которой вы не будете владеть. И мы можем менять наше соглашение и не обязаны вам сообщать»</a:t>
            </a:r>
          </a:p>
          <a:p>
            <a:pPr marL="0" indent="0">
              <a:buNone/>
            </a:pP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20</a:t>
            </a:fld>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5910" y="1608624"/>
            <a:ext cx="4747726" cy="4747726"/>
          </a:xfrm>
          <a:prstGeom prst="rect">
            <a:avLst/>
          </a:prstGeom>
        </p:spPr>
      </p:pic>
    </p:spTree>
    <p:extLst>
      <p:ext uri="{BB962C8B-B14F-4D97-AF65-F5344CB8AC3E}">
        <p14:creationId xmlns:p14="http://schemas.microsoft.com/office/powerpoint/2010/main" val="271999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Двойственность информации в авторском праве</a:t>
            </a:r>
            <a:endParaRPr lang="ru-RU" dirty="0">
              <a:latin typeface="Impact" panose="020B0806030902050204" pitchFamily="34" charset="0"/>
            </a:endParaRPr>
          </a:p>
        </p:txBody>
      </p:sp>
      <p:sp>
        <p:nvSpPr>
          <p:cNvPr id="3" name="Объект 2"/>
          <p:cNvSpPr>
            <a:spLocks noGrp="1"/>
          </p:cNvSpPr>
          <p:nvPr>
            <p:ph idx="1"/>
          </p:nvPr>
        </p:nvSpPr>
        <p:spPr>
          <a:xfrm>
            <a:off x="838200" y="1825625"/>
            <a:ext cx="10515600" cy="4895850"/>
          </a:xfrm>
        </p:spPr>
        <p:txBody>
          <a:bodyPr>
            <a:normAutofit/>
          </a:bodyPr>
          <a:lstStyle/>
          <a:p>
            <a:r>
              <a:rPr lang="ru-RU" dirty="0" smtClean="0"/>
              <a:t>С одной стороны информация приравнивается к физическим объектам, когда речь идёт об правообладателях. </a:t>
            </a:r>
            <a:r>
              <a:rPr lang="ru-RU" dirty="0" err="1" smtClean="0"/>
              <a:t>Спиратили</a:t>
            </a:r>
            <a:r>
              <a:rPr lang="ru-RU" dirty="0" smtClean="0"/>
              <a:t> и раздали софт 1000 раз? Потери равны 1000 * стоимость софта.</a:t>
            </a:r>
          </a:p>
          <a:p>
            <a:r>
              <a:rPr lang="ru-RU" dirty="0" smtClean="0"/>
              <a:t>С другой стороны при приобретении информации, она престаёт считаться объектом и вы являетесь максимально бесправным, и можете использовать её только определённым образом.</a:t>
            </a:r>
          </a:p>
          <a:p>
            <a:pPr lvl="1"/>
            <a:r>
              <a:rPr lang="ru-RU" dirty="0" smtClean="0"/>
              <a:t>Доходит до того, что вы не имеете право взламывать защиту приобретённой программы, извлекать информацию и как либо её обрабатывать.</a:t>
            </a:r>
          </a:p>
          <a:p>
            <a:pPr lvl="1"/>
            <a:r>
              <a:rPr lang="ru-RU" dirty="0" smtClean="0"/>
              <a:t>Аналогия – вы </a:t>
            </a:r>
            <a:r>
              <a:rPr lang="ru-RU" b="1" dirty="0" smtClean="0"/>
              <a:t>купили</a:t>
            </a:r>
            <a:r>
              <a:rPr lang="ru-RU" dirty="0" smtClean="0"/>
              <a:t> топор для рубки деревьев левой рукой, но как только вы начинаете рубить им правой – вас сажают в тюрьму за неправильно использование своего топора.</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21</a:t>
            </a:fld>
            <a:endParaRPr lang="ru-RU"/>
          </a:p>
        </p:txBody>
      </p:sp>
    </p:spTree>
    <p:extLst>
      <p:ext uri="{BB962C8B-B14F-4D97-AF65-F5344CB8AC3E}">
        <p14:creationId xmlns:p14="http://schemas.microsoft.com/office/powerpoint/2010/main" val="3972803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Интеллектуальная собственность и авторские права</a:t>
            </a:r>
            <a:endParaRPr lang="ru-RU" dirty="0">
              <a:latin typeface="Impact" panose="020B0806030902050204" pitchFamily="34" charset="0"/>
            </a:endParaRPr>
          </a:p>
        </p:txBody>
      </p:sp>
      <p:sp>
        <p:nvSpPr>
          <p:cNvPr id="3" name="Объект 2"/>
          <p:cNvSpPr>
            <a:spLocks noGrp="1"/>
          </p:cNvSpPr>
          <p:nvPr>
            <p:ph idx="1"/>
          </p:nvPr>
        </p:nvSpPr>
        <p:spPr/>
        <p:txBody>
          <a:bodyPr/>
          <a:lstStyle/>
          <a:p>
            <a:r>
              <a:rPr lang="ru-RU" dirty="0" smtClean="0"/>
              <a:t>В целом современное авторское право защищает не автора или покупателя, а владельца информационных ресурсов.</a:t>
            </a:r>
          </a:p>
          <a:p>
            <a:r>
              <a:rPr lang="ru-RU" dirty="0" smtClean="0"/>
              <a:t>В настоящий момент уже и информацию нельзя купить. Продают доступ к ней (подписки).</a:t>
            </a:r>
          </a:p>
          <a:p>
            <a:pPr lvl="1"/>
            <a:r>
              <a:rPr lang="en-US" dirty="0" smtClean="0"/>
              <a:t>Steam </a:t>
            </a:r>
            <a:r>
              <a:rPr lang="ru-RU" dirty="0" smtClean="0"/>
              <a:t>не продаёт игры. Почитайте соглашения. Они вам не принадлежат. Вы их не покупали. Вы перечислили деньги за право временного использования сервиса.</a:t>
            </a:r>
          </a:p>
          <a:p>
            <a:pPr lvl="1"/>
            <a:r>
              <a:rPr lang="ru-RU" dirty="0" smtClean="0"/>
              <a:t>Нельзя уже даже сохранять информацию. Платя за подписку вы не имеете никаких «физических прав»</a:t>
            </a:r>
          </a:p>
          <a:p>
            <a:pPr lvl="1"/>
            <a:r>
              <a:rPr lang="ru-RU" dirty="0" smtClean="0"/>
              <a:t>Доступ к подписке может быть отозван, удалены отдельные элементы </a:t>
            </a:r>
            <a:r>
              <a:rPr lang="ru-RU" dirty="0" err="1" smtClean="0"/>
              <a:t>итд</a:t>
            </a:r>
            <a:r>
              <a:rPr lang="ru-RU" dirty="0" smtClean="0"/>
              <a:t>. Невозможно резервирование.</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22</a:t>
            </a:fld>
            <a:endParaRPr lang="ru-RU"/>
          </a:p>
        </p:txBody>
      </p:sp>
    </p:spTree>
    <p:extLst>
      <p:ext uri="{BB962C8B-B14F-4D97-AF65-F5344CB8AC3E}">
        <p14:creationId xmlns:p14="http://schemas.microsoft.com/office/powerpoint/2010/main" val="238717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Impact" panose="020B0806030902050204" pitchFamily="34" charset="0"/>
              </a:rPr>
              <a:t>Интеллектуальная собственность и авторские права</a:t>
            </a:r>
            <a:endParaRPr lang="ru-RU" dirty="0"/>
          </a:p>
        </p:txBody>
      </p:sp>
      <p:sp>
        <p:nvSpPr>
          <p:cNvPr id="3" name="Объект 2"/>
          <p:cNvSpPr>
            <a:spLocks noGrp="1"/>
          </p:cNvSpPr>
          <p:nvPr>
            <p:ph idx="1"/>
          </p:nvPr>
        </p:nvSpPr>
        <p:spPr/>
        <p:txBody>
          <a:bodyPr>
            <a:normAutofit/>
          </a:bodyPr>
          <a:lstStyle/>
          <a:p>
            <a:pPr marL="0" indent="0">
              <a:buNone/>
            </a:pPr>
            <a:r>
              <a:rPr lang="ru-RU" dirty="0" smtClean="0"/>
              <a:t>Корпорации пытались распространить это и на физические вещи.</a:t>
            </a:r>
          </a:p>
          <a:p>
            <a:r>
              <a:rPr lang="ru-RU" dirty="0" smtClean="0"/>
              <a:t>Пример – можно ли заправлять принтер в неофициальных сервисных центрах?</a:t>
            </a:r>
            <a:r>
              <a:rPr lang="en-US" dirty="0" smtClean="0"/>
              <a:t> </a:t>
            </a:r>
            <a:r>
              <a:rPr lang="ru-RU" dirty="0" smtClean="0"/>
              <a:t>Производитель утверждал что приобретённые картриджи не принадлежат пользователям, и заправляя их он нарушает соглашения.</a:t>
            </a:r>
          </a:p>
          <a:p>
            <a:endParaRPr lang="ru-RU" dirty="0" smtClean="0"/>
          </a:p>
          <a:p>
            <a:r>
              <a:rPr lang="ru-RU" dirty="0" smtClean="0"/>
              <a:t>Благо логика восторжествовала, но не быстро.</a:t>
            </a:r>
          </a:p>
          <a:p>
            <a:endParaRPr lang="ru-RU" dirty="0" smtClean="0"/>
          </a:p>
          <a:p>
            <a:r>
              <a:rPr lang="en-US" dirty="0"/>
              <a:t>https://habr.com/ru/post/370603/</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23</a:t>
            </a:fld>
            <a:endParaRPr lang="ru-RU"/>
          </a:p>
        </p:txBody>
      </p:sp>
    </p:spTree>
    <p:extLst>
      <p:ext uri="{BB962C8B-B14F-4D97-AF65-F5344CB8AC3E}">
        <p14:creationId xmlns:p14="http://schemas.microsoft.com/office/powerpoint/2010/main" val="170333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Как с этим бороться</a:t>
            </a:r>
            <a:endParaRPr lang="ru-RU" dirty="0"/>
          </a:p>
        </p:txBody>
      </p:sp>
      <p:sp>
        <p:nvSpPr>
          <p:cNvPr id="3" name="Объект 2"/>
          <p:cNvSpPr>
            <a:spLocks noGrp="1"/>
          </p:cNvSpPr>
          <p:nvPr>
            <p:ph idx="1"/>
          </p:nvPr>
        </p:nvSpPr>
        <p:spPr/>
        <p:txBody>
          <a:bodyPr/>
          <a:lstStyle/>
          <a:p>
            <a:r>
              <a:rPr lang="ru-RU" dirty="0" smtClean="0"/>
              <a:t>Не пользоваться поисковиками, отключить </a:t>
            </a:r>
            <a:r>
              <a:rPr lang="en-US" dirty="0" err="1" smtClean="0"/>
              <a:t>js</a:t>
            </a:r>
            <a:r>
              <a:rPr lang="ru-RU" dirty="0" smtClean="0"/>
              <a:t>, </a:t>
            </a:r>
            <a:r>
              <a:rPr lang="en-US" dirty="0" smtClean="0"/>
              <a:t>cookie</a:t>
            </a:r>
            <a:r>
              <a:rPr lang="ru-RU" dirty="0" smtClean="0"/>
              <a:t>, уйти в подполье? – мало реалистично и очень неудобно</a:t>
            </a:r>
          </a:p>
          <a:p>
            <a:r>
              <a:rPr lang="ru-RU" dirty="0" smtClean="0"/>
              <a:t>Для начало достаточно простого осознания. Для каждого случая отслеживания быстро построить модель угроз, и прикинуть, какие есть риски для вашей информации. Не забыть учитывать уровень доверия к сервису. Задуматься, почему мы доверяем </a:t>
            </a:r>
            <a:r>
              <a:rPr lang="en-US" dirty="0" smtClean="0"/>
              <a:t>google </a:t>
            </a:r>
            <a:r>
              <a:rPr lang="ru-RU" dirty="0" smtClean="0"/>
              <a:t>больше, чем </a:t>
            </a:r>
            <a:r>
              <a:rPr lang="ru-RU" dirty="0" err="1" smtClean="0"/>
              <a:t>одногруппникам</a:t>
            </a:r>
            <a:r>
              <a:rPr lang="ru-RU" dirty="0" smtClean="0"/>
              <a:t> и коллегам.</a:t>
            </a:r>
            <a:endParaRPr lang="en-US" dirty="0" smtClean="0"/>
          </a:p>
          <a:p>
            <a:r>
              <a:rPr lang="ru-RU" dirty="0" smtClean="0"/>
              <a:t>По возможности переставать пользоваться не жизненно важными сервисами, нарушающими приватность и анонимность. В оставшихся сервисах по максимуму отключить все </a:t>
            </a:r>
            <a:r>
              <a:rPr lang="ru-RU" dirty="0" smtClean="0"/>
              <a:t>отслеживания.</a:t>
            </a:r>
            <a:endParaRPr lang="ru-RU" dirty="0" smtClean="0"/>
          </a:p>
        </p:txBody>
      </p:sp>
      <p:sp>
        <p:nvSpPr>
          <p:cNvPr id="4" name="Номер слайда 3"/>
          <p:cNvSpPr>
            <a:spLocks noGrp="1"/>
          </p:cNvSpPr>
          <p:nvPr>
            <p:ph type="sldNum" sz="quarter" idx="12"/>
          </p:nvPr>
        </p:nvSpPr>
        <p:spPr/>
        <p:txBody>
          <a:bodyPr/>
          <a:lstStyle/>
          <a:p>
            <a:fld id="{1BE5F03A-C0A5-49BA-BABF-DEFB2840D61C}" type="slidenum">
              <a:rPr lang="ru-RU" smtClean="0"/>
              <a:t>24</a:t>
            </a:fld>
            <a:endParaRPr lang="ru-RU"/>
          </a:p>
        </p:txBody>
      </p:sp>
    </p:spTree>
    <p:extLst>
      <p:ext uri="{BB962C8B-B14F-4D97-AF65-F5344CB8AC3E}">
        <p14:creationId xmlns:p14="http://schemas.microsoft.com/office/powerpoint/2010/main" val="2145603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Как с этим бороться</a:t>
            </a:r>
            <a:endParaRPr lang="ru-RU" dirty="0"/>
          </a:p>
        </p:txBody>
      </p:sp>
      <p:sp>
        <p:nvSpPr>
          <p:cNvPr id="3" name="Объект 2"/>
          <p:cNvSpPr>
            <a:spLocks noGrp="1"/>
          </p:cNvSpPr>
          <p:nvPr>
            <p:ph idx="1"/>
          </p:nvPr>
        </p:nvSpPr>
        <p:spPr>
          <a:xfrm>
            <a:off x="838200" y="1825625"/>
            <a:ext cx="6644951" cy="4351338"/>
          </a:xfrm>
        </p:spPr>
        <p:txBody>
          <a:bodyPr>
            <a:normAutofit lnSpcReduction="10000"/>
          </a:bodyPr>
          <a:lstStyle/>
          <a:p>
            <a:r>
              <a:rPr lang="ru-RU" dirty="0" smtClean="0"/>
              <a:t>Понимать, что крупные компании не заинтересованы в вашей приватности и конфиденциальности. В этом заинтересованы только вы. Их ограничивает только законодательство (и то далеко не всегда)</a:t>
            </a:r>
          </a:p>
          <a:p>
            <a:r>
              <a:rPr lang="ru-RU" dirty="0" smtClean="0"/>
              <a:t>Распространять информацию о способах защиты</a:t>
            </a:r>
            <a:endParaRPr lang="en-US" dirty="0"/>
          </a:p>
          <a:p>
            <a:r>
              <a:rPr lang="ru-RU" dirty="0" smtClean="0"/>
              <a:t>Использовать шапочку из фольги или титановую пластину в черепе для предотвращения сканирования мыслей</a:t>
            </a:r>
          </a:p>
        </p:txBody>
      </p:sp>
      <p:sp>
        <p:nvSpPr>
          <p:cNvPr id="4" name="Номер слайда 3"/>
          <p:cNvSpPr>
            <a:spLocks noGrp="1"/>
          </p:cNvSpPr>
          <p:nvPr>
            <p:ph type="sldNum" sz="quarter" idx="12"/>
          </p:nvPr>
        </p:nvSpPr>
        <p:spPr/>
        <p:txBody>
          <a:bodyPr/>
          <a:lstStyle/>
          <a:p>
            <a:fld id="{1BE5F03A-C0A5-49BA-BABF-DEFB2840D61C}" type="slidenum">
              <a:rPr lang="ru-RU" smtClean="0"/>
              <a:t>25</a:t>
            </a:fld>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377" y="2175880"/>
            <a:ext cx="3943645" cy="2489426"/>
          </a:xfrm>
          <a:prstGeom prst="rect">
            <a:avLst/>
          </a:prstGeom>
        </p:spPr>
      </p:pic>
    </p:spTree>
    <p:extLst>
      <p:ext uri="{BB962C8B-B14F-4D97-AF65-F5344CB8AC3E}">
        <p14:creationId xmlns:p14="http://schemas.microsoft.com/office/powerpoint/2010/main" val="12136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Ссылки</a:t>
            </a:r>
            <a:endParaRPr lang="ru-RU" dirty="0"/>
          </a:p>
        </p:txBody>
      </p:sp>
      <p:sp>
        <p:nvSpPr>
          <p:cNvPr id="3" name="Объект 2"/>
          <p:cNvSpPr>
            <a:spLocks noGrp="1"/>
          </p:cNvSpPr>
          <p:nvPr>
            <p:ph idx="1"/>
          </p:nvPr>
        </p:nvSpPr>
        <p:spPr/>
        <p:txBody>
          <a:bodyPr/>
          <a:lstStyle/>
          <a:p>
            <a:r>
              <a:rPr lang="en-US" dirty="0">
                <a:hlinkClick r:id="rId2"/>
              </a:rPr>
              <a:t>https://</a:t>
            </a:r>
            <a:r>
              <a:rPr lang="en-US" dirty="0" smtClean="0">
                <a:hlinkClick r:id="rId2"/>
              </a:rPr>
              <a:t>www.eff.org/issues/privacy</a:t>
            </a:r>
            <a:endParaRPr lang="en-US" dirty="0" smtClean="0"/>
          </a:p>
          <a:p>
            <a:r>
              <a:rPr lang="en-US" dirty="0">
                <a:hlinkClick r:id="rId3"/>
              </a:rPr>
              <a:t>https://ssd.eff.org</a:t>
            </a:r>
            <a:r>
              <a:rPr lang="en-US" dirty="0" smtClean="0">
                <a:hlinkClick r:id="rId3"/>
              </a:rPr>
              <a:t>/</a:t>
            </a:r>
            <a:endParaRPr lang="ru-RU" dirty="0" smtClean="0"/>
          </a:p>
          <a:p>
            <a:r>
              <a:rPr lang="en-US" dirty="0">
                <a:hlinkClick r:id="rId4"/>
              </a:rPr>
              <a:t>https://www.privacytools.io/classic</a:t>
            </a:r>
            <a:r>
              <a:rPr lang="en-US" dirty="0" smtClean="0">
                <a:hlinkClick r:id="rId4"/>
              </a:rPr>
              <a:t>/</a:t>
            </a:r>
            <a:endParaRPr lang="en-US" dirty="0" smtClean="0"/>
          </a:p>
          <a:p>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26</a:t>
            </a:fld>
            <a:endParaRPr lang="ru-RU"/>
          </a:p>
        </p:txBody>
      </p:sp>
    </p:spTree>
    <p:extLst>
      <p:ext uri="{BB962C8B-B14F-4D97-AF65-F5344CB8AC3E}">
        <p14:creationId xmlns:p14="http://schemas.microsoft.com/office/powerpoint/2010/main" val="2193172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Управление цифровыми личностями</a:t>
            </a:r>
            <a:endParaRPr lang="ru-RU" dirty="0">
              <a:latin typeface="Impact" panose="020B0806030902050204" pitchFamily="34" charset="0"/>
            </a:endParaRPr>
          </a:p>
        </p:txBody>
      </p:sp>
      <p:sp>
        <p:nvSpPr>
          <p:cNvPr id="3" name="Объект 2"/>
          <p:cNvSpPr>
            <a:spLocks noGrp="1"/>
          </p:cNvSpPr>
          <p:nvPr>
            <p:ph idx="1"/>
          </p:nvPr>
        </p:nvSpPr>
        <p:spPr>
          <a:xfrm>
            <a:off x="838200" y="1825625"/>
            <a:ext cx="6626290" cy="4351338"/>
          </a:xfrm>
        </p:spPr>
        <p:txBody>
          <a:bodyPr>
            <a:normAutofit fontScale="92500"/>
          </a:bodyPr>
          <a:lstStyle/>
          <a:p>
            <a:pPr marL="0" indent="0">
              <a:buNone/>
            </a:pPr>
            <a:r>
              <a:rPr lang="ru-RU" dirty="0" smtClean="0"/>
              <a:t>Один из способов достижения анонимности в интернете – использование </a:t>
            </a:r>
            <a:r>
              <a:rPr lang="ru-RU" b="1" dirty="0" smtClean="0"/>
              <a:t>независимых</a:t>
            </a:r>
            <a:r>
              <a:rPr lang="ru-RU" dirty="0" smtClean="0"/>
              <a:t> цифровых личностей (</a:t>
            </a:r>
            <a:r>
              <a:rPr lang="en-US" dirty="0" smtClean="0"/>
              <a:t>digital identities)</a:t>
            </a:r>
            <a:r>
              <a:rPr lang="ru-RU" dirty="0" smtClean="0"/>
              <a:t>.</a:t>
            </a:r>
          </a:p>
          <a:p>
            <a:pPr marL="0" indent="0">
              <a:buNone/>
            </a:pPr>
            <a:r>
              <a:rPr lang="ru-RU" dirty="0" smtClean="0"/>
              <a:t>Основные правила</a:t>
            </a:r>
            <a:r>
              <a:rPr lang="en-US" dirty="0" smtClean="0"/>
              <a:t>:</a:t>
            </a:r>
          </a:p>
          <a:p>
            <a:r>
              <a:rPr lang="ru-RU" dirty="0" smtClean="0"/>
              <a:t>Короткий срок жизни</a:t>
            </a:r>
          </a:p>
          <a:p>
            <a:r>
              <a:rPr lang="ru-RU" dirty="0" smtClean="0"/>
              <a:t>Отсутствие периодического использования или других наводящих метаданных</a:t>
            </a:r>
          </a:p>
          <a:p>
            <a:r>
              <a:rPr lang="ru-RU" dirty="0" smtClean="0"/>
              <a:t>Одна идентичность – для одной цели</a:t>
            </a:r>
          </a:p>
          <a:p>
            <a:r>
              <a:rPr lang="ru-RU" dirty="0" smtClean="0"/>
              <a:t>Не оставлять следов использования, надёжное уничтожение</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27</a:t>
            </a:fld>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769" y="2161527"/>
            <a:ext cx="4543231" cy="2586711"/>
          </a:xfrm>
          <a:prstGeom prst="rect">
            <a:avLst/>
          </a:prstGeom>
        </p:spPr>
      </p:pic>
    </p:spTree>
    <p:extLst>
      <p:ext uri="{BB962C8B-B14F-4D97-AF65-F5344CB8AC3E}">
        <p14:creationId xmlns:p14="http://schemas.microsoft.com/office/powerpoint/2010/main" val="4289492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Управление цифровыми личностями</a:t>
            </a:r>
            <a:endParaRPr lang="ru-RU" dirty="0">
              <a:latin typeface="Impact" panose="020B0806030902050204" pitchFamily="34" charset="0"/>
            </a:endParaRPr>
          </a:p>
        </p:txBody>
      </p:sp>
      <p:sp>
        <p:nvSpPr>
          <p:cNvPr id="3" name="Объект 2"/>
          <p:cNvSpPr>
            <a:spLocks noGrp="1"/>
          </p:cNvSpPr>
          <p:nvPr>
            <p:ph idx="1"/>
          </p:nvPr>
        </p:nvSpPr>
        <p:spPr>
          <a:xfrm>
            <a:off x="838200" y="1825625"/>
            <a:ext cx="10515600" cy="4895850"/>
          </a:xfrm>
        </p:spPr>
        <p:txBody>
          <a:bodyPr/>
          <a:lstStyle/>
          <a:p>
            <a:pPr marL="0" indent="0">
              <a:buNone/>
            </a:pPr>
            <a:r>
              <a:rPr lang="ru-RU" dirty="0" smtClean="0"/>
              <a:t>Основные правила (продолжение)</a:t>
            </a:r>
            <a:r>
              <a:rPr lang="en-US" dirty="0" smtClean="0"/>
              <a:t>:</a:t>
            </a:r>
            <a:endParaRPr lang="ru-RU" dirty="0" smtClean="0"/>
          </a:p>
          <a:p>
            <a:r>
              <a:rPr lang="ru-RU" dirty="0" smtClean="0"/>
              <a:t>Независимое использование личностей. Зная все действия личности должно быть невозможно восстановить другие личности или реальную личности. Не должно быть общей информации между личностями.</a:t>
            </a:r>
          </a:p>
          <a:p>
            <a:r>
              <a:rPr lang="ru-RU" dirty="0" smtClean="0"/>
              <a:t>Невозможность компрометации реальной личности при компрометации цифровой</a:t>
            </a:r>
          </a:p>
          <a:p>
            <a:r>
              <a:rPr lang="ru-RU" dirty="0" smtClean="0"/>
              <a:t>Невозможность компрометации цифровой личности, при компрометации реальной</a:t>
            </a:r>
          </a:p>
          <a:p>
            <a:r>
              <a:rPr lang="ru-RU" dirty="0" smtClean="0"/>
              <a:t>Сложность компрометации (в том числе криптографической)</a:t>
            </a:r>
          </a:p>
        </p:txBody>
      </p:sp>
      <p:sp>
        <p:nvSpPr>
          <p:cNvPr id="4" name="Номер слайда 3"/>
          <p:cNvSpPr>
            <a:spLocks noGrp="1"/>
          </p:cNvSpPr>
          <p:nvPr>
            <p:ph type="sldNum" sz="quarter" idx="12"/>
          </p:nvPr>
        </p:nvSpPr>
        <p:spPr/>
        <p:txBody>
          <a:bodyPr/>
          <a:lstStyle/>
          <a:p>
            <a:fld id="{1BE5F03A-C0A5-49BA-BABF-DEFB2840D61C}" type="slidenum">
              <a:rPr lang="ru-RU" smtClean="0"/>
              <a:t>28</a:t>
            </a:fld>
            <a:endParaRPr lang="ru-RU"/>
          </a:p>
        </p:txBody>
      </p:sp>
    </p:spTree>
    <p:extLst>
      <p:ext uri="{BB962C8B-B14F-4D97-AF65-F5344CB8AC3E}">
        <p14:creationId xmlns:p14="http://schemas.microsoft.com/office/powerpoint/2010/main" val="1632812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2"/>
          <a:stretch>
            <a:fillRect/>
          </a:stretch>
        </p:blipFill>
        <p:spPr>
          <a:xfrm>
            <a:off x="8242744" y="1825625"/>
            <a:ext cx="3255741" cy="4897291"/>
          </a:xfrm>
          <a:prstGeom prst="rect">
            <a:avLst/>
          </a:prstGeom>
        </p:spPr>
      </p:pic>
      <p:sp>
        <p:nvSpPr>
          <p:cNvPr id="2" name="Заголовок 1"/>
          <p:cNvSpPr>
            <a:spLocks noGrp="1"/>
          </p:cNvSpPr>
          <p:nvPr>
            <p:ph type="title"/>
          </p:nvPr>
        </p:nvSpPr>
        <p:spPr/>
        <p:txBody>
          <a:bodyPr>
            <a:normAutofit/>
          </a:bodyPr>
          <a:lstStyle/>
          <a:p>
            <a:r>
              <a:rPr lang="ru-RU" dirty="0" smtClean="0">
                <a:latin typeface="Impact" panose="020B0806030902050204" pitchFamily="34" charset="0"/>
              </a:rPr>
              <a:t>«</a:t>
            </a:r>
            <a:r>
              <a:rPr lang="ru-RU" dirty="0">
                <a:latin typeface="Impact" panose="020B0806030902050204" pitchFamily="34" charset="0"/>
              </a:rPr>
              <a:t>Ты помнишь, что я буду жить вечно, а ты умрешь лет через шестьдесят</a:t>
            </a:r>
            <a:r>
              <a:rPr lang="ru-RU" dirty="0" smtClean="0">
                <a:latin typeface="Impact" panose="020B0806030902050204" pitchFamily="34" charset="0"/>
              </a:rPr>
              <a:t>?»</a:t>
            </a:r>
            <a:endParaRPr lang="ru-RU" dirty="0">
              <a:latin typeface="Impact" panose="020B0806030902050204" pitchFamily="34" charset="0"/>
            </a:endParaRPr>
          </a:p>
        </p:txBody>
      </p:sp>
      <p:sp>
        <p:nvSpPr>
          <p:cNvPr id="3" name="Объект 2"/>
          <p:cNvSpPr>
            <a:spLocks noGrp="1"/>
          </p:cNvSpPr>
          <p:nvPr>
            <p:ph idx="1"/>
          </p:nvPr>
        </p:nvSpPr>
        <p:spPr/>
        <p:txBody>
          <a:bodyPr/>
          <a:lstStyle/>
          <a:p>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29</a:t>
            </a:fld>
            <a:endParaRPr lang="ru-RU" dirty="0"/>
          </a:p>
        </p:txBody>
      </p:sp>
      <p:pic>
        <p:nvPicPr>
          <p:cNvPr id="7" name="Рисунок 6"/>
          <p:cNvPicPr>
            <a:picLocks noChangeAspect="1"/>
          </p:cNvPicPr>
          <p:nvPr/>
        </p:nvPicPr>
        <p:blipFill>
          <a:blip r:embed="rId3"/>
          <a:stretch>
            <a:fillRect/>
          </a:stretch>
        </p:blipFill>
        <p:spPr>
          <a:xfrm>
            <a:off x="838200" y="1825625"/>
            <a:ext cx="7404544" cy="4351338"/>
          </a:xfrm>
          <a:prstGeom prst="rect">
            <a:avLst/>
          </a:prstGeom>
        </p:spPr>
      </p:pic>
    </p:spTree>
    <p:extLst>
      <p:ext uri="{BB962C8B-B14F-4D97-AF65-F5344CB8AC3E}">
        <p14:creationId xmlns:p14="http://schemas.microsoft.com/office/powerpoint/2010/main" val="218157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81175"/>
            <a:ext cx="7620000" cy="5076825"/>
          </a:xfrm>
          <a:prstGeom prst="rect">
            <a:avLst/>
          </a:prstGeom>
        </p:spPr>
      </p:pic>
    </p:spTree>
    <p:extLst>
      <p:ext uri="{BB962C8B-B14F-4D97-AF65-F5344CB8AC3E}">
        <p14:creationId xmlns:p14="http://schemas.microsoft.com/office/powerpoint/2010/main" val="385404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2730" y="70960"/>
            <a:ext cx="2178335" cy="1638487"/>
          </a:xfrm>
          <a:prstGeom prst="rect">
            <a:avLst/>
          </a:prstGeom>
        </p:spPr>
      </p:pic>
      <p:sp>
        <p:nvSpPr>
          <p:cNvPr id="2" name="Заголовок 1"/>
          <p:cNvSpPr>
            <a:spLocks noGrp="1"/>
          </p:cNvSpPr>
          <p:nvPr>
            <p:ph type="title"/>
          </p:nvPr>
        </p:nvSpPr>
        <p:spPr/>
        <p:txBody>
          <a:bodyPr/>
          <a:lstStyle/>
          <a:p>
            <a:r>
              <a:rPr lang="ru-RU" dirty="0" err="1" smtClean="0">
                <a:latin typeface="Impact" panose="020B0806030902050204" pitchFamily="34" charset="0"/>
              </a:rPr>
              <a:t>Сноуден</a:t>
            </a:r>
            <a:endParaRPr lang="ru-RU" dirty="0">
              <a:latin typeface="Impact" panose="020B0806030902050204" pitchFamily="34" charset="0"/>
            </a:endParaRPr>
          </a:p>
        </p:txBody>
      </p:sp>
      <p:sp>
        <p:nvSpPr>
          <p:cNvPr id="3" name="Объект 2"/>
          <p:cNvSpPr>
            <a:spLocks noGrp="1"/>
          </p:cNvSpPr>
          <p:nvPr>
            <p:ph idx="1"/>
          </p:nvPr>
        </p:nvSpPr>
        <p:spPr>
          <a:xfrm>
            <a:off x="838200" y="1825625"/>
            <a:ext cx="9705392" cy="4351338"/>
          </a:xfrm>
        </p:spPr>
        <p:txBody>
          <a:bodyPr>
            <a:normAutofit/>
          </a:bodyPr>
          <a:lstStyle/>
          <a:p>
            <a:r>
              <a:rPr lang="en-US" sz="2400" dirty="0" smtClean="0"/>
              <a:t>2013 </a:t>
            </a:r>
            <a:r>
              <a:rPr lang="ru-RU" sz="2400" dirty="0" smtClean="0"/>
              <a:t>год, разглашение данных о массовой слежке, программа </a:t>
            </a:r>
            <a:r>
              <a:rPr lang="en-US" sz="2400" dirty="0" smtClean="0"/>
              <a:t>PRISM,</a:t>
            </a:r>
          </a:p>
          <a:p>
            <a:r>
              <a:rPr lang="ru-RU" sz="2400" dirty="0" smtClean="0"/>
              <a:t>Электронная почта, видеопотоки, </a:t>
            </a:r>
            <a:r>
              <a:rPr lang="en-US" sz="2400" dirty="0" smtClean="0"/>
              <a:t>HTTP</a:t>
            </a:r>
            <a:r>
              <a:rPr lang="ru-RU" sz="2400" dirty="0" smtClean="0"/>
              <a:t>, звонки, метаданные</a:t>
            </a:r>
          </a:p>
          <a:p>
            <a:r>
              <a:rPr lang="ru-RU" sz="2400" dirty="0" smtClean="0"/>
              <a:t>Слежка за порядка миллиардом человек, включая граждан США</a:t>
            </a:r>
            <a:endParaRPr lang="en-US" sz="2400" dirty="0" smtClean="0"/>
          </a:p>
          <a:p>
            <a:r>
              <a:rPr lang="en-US" sz="2400" dirty="0"/>
              <a:t>Five </a:t>
            </a:r>
            <a:r>
              <a:rPr lang="en-US" sz="2400" dirty="0" smtClean="0"/>
              <a:t>Eyes – </a:t>
            </a:r>
            <a:r>
              <a:rPr lang="ru-RU" sz="2400" dirty="0" smtClean="0"/>
              <a:t>международная программа слежки, через анализ интернет потоков (Австралия, Канада, Новая Зеландия, Великобритания, США)</a:t>
            </a:r>
          </a:p>
          <a:p>
            <a:pPr lvl="1"/>
            <a:r>
              <a:rPr lang="en-US" sz="2000" dirty="0" smtClean="0"/>
              <a:t>Nine Eyes </a:t>
            </a:r>
            <a:r>
              <a:rPr lang="ru-RU" sz="2000" dirty="0" smtClean="0"/>
              <a:t>– более слабы соглашения подписаны и с Францией, Нидерландами, Норвегией и</a:t>
            </a:r>
            <a:r>
              <a:rPr lang="en-US" sz="2000" dirty="0" smtClean="0"/>
              <a:t> </a:t>
            </a:r>
            <a:r>
              <a:rPr lang="ru-RU" sz="2000" dirty="0" smtClean="0"/>
              <a:t>Данией</a:t>
            </a:r>
          </a:p>
          <a:p>
            <a:pPr lvl="1"/>
            <a:r>
              <a:rPr lang="en-US" sz="2000" b="1" dirty="0"/>
              <a:t>Fourteen </a:t>
            </a:r>
            <a:r>
              <a:rPr lang="en-US" sz="2000" b="1" dirty="0" smtClean="0"/>
              <a:t>Eyes</a:t>
            </a:r>
            <a:r>
              <a:rPr lang="ru-RU" sz="2000" b="1" dirty="0" smtClean="0"/>
              <a:t> – расширение договорённостей на Бельгию, Италию, Швецию, Италию и Германию</a:t>
            </a:r>
            <a:r>
              <a:rPr lang="ru-RU" sz="2000" dirty="0" smtClean="0"/>
              <a:t> </a:t>
            </a:r>
          </a:p>
        </p:txBody>
      </p:sp>
      <p:sp>
        <p:nvSpPr>
          <p:cNvPr id="4" name="Номер слайда 3"/>
          <p:cNvSpPr>
            <a:spLocks noGrp="1"/>
          </p:cNvSpPr>
          <p:nvPr>
            <p:ph type="sldNum" sz="quarter" idx="12"/>
          </p:nvPr>
        </p:nvSpPr>
        <p:spPr/>
        <p:txBody>
          <a:bodyPr/>
          <a:lstStyle/>
          <a:p>
            <a:fld id="{1BE5F03A-C0A5-49BA-BABF-DEFB2840D61C}" type="slidenum">
              <a:rPr lang="ru-RU" smtClean="0"/>
              <a:t>4</a:t>
            </a:fld>
            <a:endParaRPr lang="ru-RU"/>
          </a:p>
        </p:txBody>
      </p:sp>
    </p:spTree>
    <p:extLst>
      <p:ext uri="{BB962C8B-B14F-4D97-AF65-F5344CB8AC3E}">
        <p14:creationId xmlns:p14="http://schemas.microsoft.com/office/powerpoint/2010/main" val="302419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Impact" panose="020B0806030902050204" pitchFamily="34" charset="0"/>
              </a:rPr>
              <a:t>Prism</a:t>
            </a:r>
            <a:endParaRPr lang="ru-RU" dirty="0">
              <a:latin typeface="Impact" panose="020B0806030902050204" pitchFamily="34" charset="0"/>
            </a:endParaRPr>
          </a:p>
        </p:txBody>
      </p:sp>
      <p:sp>
        <p:nvSpPr>
          <p:cNvPr id="4" name="Номер слайда 3"/>
          <p:cNvSpPr>
            <a:spLocks noGrp="1"/>
          </p:cNvSpPr>
          <p:nvPr>
            <p:ph type="sldNum" sz="quarter" idx="12"/>
          </p:nvPr>
        </p:nvSpPr>
        <p:spPr/>
        <p:txBody>
          <a:bodyPr/>
          <a:lstStyle/>
          <a:p>
            <a:fld id="{1BE5F03A-C0A5-49BA-BABF-DEFB2840D61C}" type="slidenum">
              <a:rPr lang="ru-RU" smtClean="0"/>
              <a:t>5</a:t>
            </a:fld>
            <a:endParaRPr lang="ru-RU"/>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750" y="2456737"/>
            <a:ext cx="4946391" cy="3709793"/>
          </a:xfrm>
          <a:prstGeom prst="rect">
            <a:avLst/>
          </a:prstGeom>
        </p:spPr>
      </p:pic>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21" y="1690688"/>
            <a:ext cx="4835763" cy="3626822"/>
          </a:xfrm>
          <a:prstGeom prst="rect">
            <a:avLst/>
          </a:prstGeom>
        </p:spPr>
      </p:pic>
      <p:sp>
        <p:nvSpPr>
          <p:cNvPr id="11" name="Прямоугольник 10"/>
          <p:cNvSpPr/>
          <p:nvPr/>
        </p:nvSpPr>
        <p:spPr>
          <a:xfrm>
            <a:off x="472750" y="5437228"/>
            <a:ext cx="6096000" cy="646331"/>
          </a:xfrm>
          <a:prstGeom prst="rect">
            <a:avLst/>
          </a:prstGeom>
        </p:spPr>
        <p:txBody>
          <a:bodyPr>
            <a:spAutoFit/>
          </a:bodyPr>
          <a:lstStyle/>
          <a:p>
            <a:r>
              <a:rPr lang="ru-RU" dirty="0" smtClean="0"/>
              <a:t>https://commons.wikimedia.org/wiki/Category:PRISM_(surveillance_program)</a:t>
            </a:r>
            <a:endParaRPr lang="ru-RU" dirty="0"/>
          </a:p>
        </p:txBody>
      </p:sp>
      <p:sp>
        <p:nvSpPr>
          <p:cNvPr id="12" name="Прямоугольник 11"/>
          <p:cNvSpPr/>
          <p:nvPr/>
        </p:nvSpPr>
        <p:spPr>
          <a:xfrm>
            <a:off x="472750" y="6252709"/>
            <a:ext cx="3654590" cy="369332"/>
          </a:xfrm>
          <a:prstGeom prst="rect">
            <a:avLst/>
          </a:prstGeom>
        </p:spPr>
        <p:txBody>
          <a:bodyPr wrap="none">
            <a:spAutoFit/>
          </a:bodyPr>
          <a:lstStyle/>
          <a:p>
            <a:r>
              <a:rPr lang="ru-RU" dirty="0" smtClean="0"/>
              <a:t>https://nsa.gov1.info/dni/prism.html</a:t>
            </a:r>
            <a:endParaRPr lang="ru-RU" dirty="0"/>
          </a:p>
        </p:txBody>
      </p:sp>
    </p:spTree>
    <p:extLst>
      <p:ext uri="{BB962C8B-B14F-4D97-AF65-F5344CB8AC3E}">
        <p14:creationId xmlns:p14="http://schemas.microsoft.com/office/powerpoint/2010/main" val="242353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Принципы массовой слежки</a:t>
            </a:r>
            <a:endParaRPr lang="ru-RU" dirty="0">
              <a:latin typeface="Impact" panose="020B0806030902050204" pitchFamily="34" charset="0"/>
            </a:endParaRPr>
          </a:p>
        </p:txBody>
      </p:sp>
      <p:sp>
        <p:nvSpPr>
          <p:cNvPr id="3" name="Объект 2"/>
          <p:cNvSpPr>
            <a:spLocks noGrp="1"/>
          </p:cNvSpPr>
          <p:nvPr>
            <p:ph idx="1"/>
          </p:nvPr>
        </p:nvSpPr>
        <p:spPr/>
        <p:txBody>
          <a:bodyPr/>
          <a:lstStyle/>
          <a:p>
            <a:r>
              <a:rPr lang="ru-RU" dirty="0" smtClean="0"/>
              <a:t>Смещение акцента от индивидуальной слежки к массовой</a:t>
            </a:r>
          </a:p>
          <a:p>
            <a:pPr lvl="1"/>
            <a:r>
              <a:rPr lang="ru-RU" dirty="0" smtClean="0"/>
              <a:t>Нет необходимости снаряжать слежка за отдельными лицами, кода проще следить за всеми</a:t>
            </a:r>
          </a:p>
          <a:p>
            <a:r>
              <a:rPr lang="ru-RU" dirty="0" smtClean="0"/>
              <a:t>Использование интернет инфраструктуры</a:t>
            </a:r>
          </a:p>
          <a:p>
            <a:pPr lvl="1"/>
            <a:r>
              <a:rPr lang="ru-RU" dirty="0" smtClean="0"/>
              <a:t>Унификация средств сбора информации, нет необходимости, простой доступ к потокам данных, возможность давления на </a:t>
            </a:r>
            <a:r>
              <a:rPr lang="en-US" dirty="0" smtClean="0"/>
              <a:t>recourse owner’</a:t>
            </a:r>
            <a:r>
              <a:rPr lang="ru-RU" dirty="0" err="1" smtClean="0"/>
              <a:t>ов</a:t>
            </a:r>
            <a:r>
              <a:rPr lang="ru-RU" dirty="0" smtClean="0"/>
              <a:t> </a:t>
            </a:r>
            <a:endParaRPr lang="en-US" dirty="0" smtClean="0"/>
          </a:p>
          <a:p>
            <a:r>
              <a:rPr lang="ru-RU" dirty="0" smtClean="0"/>
              <a:t>Производится с использованием средств автоматизации</a:t>
            </a:r>
          </a:p>
          <a:p>
            <a:pPr lvl="1"/>
            <a:r>
              <a:rPr lang="ru-RU" dirty="0" smtClean="0"/>
              <a:t>Накопление информации производится поточно, выключая в том числе ту, которая не может быть обработана сразу (включая зашифрованный трафик). В случае надобности делаются выборки по конкретным лицам или группе лиц.</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6</a:t>
            </a:fld>
            <a:endParaRPr lang="ru-RU"/>
          </a:p>
        </p:txBody>
      </p:sp>
    </p:spTree>
    <p:extLst>
      <p:ext uri="{BB962C8B-B14F-4D97-AF65-F5344CB8AC3E}">
        <p14:creationId xmlns:p14="http://schemas.microsoft.com/office/powerpoint/2010/main" val="194801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Impact" panose="020B0806030902050204" pitchFamily="34" charset="0"/>
              </a:rPr>
              <a:t>Принципы массовой слежки</a:t>
            </a:r>
            <a:endParaRPr lang="ru-RU" dirty="0"/>
          </a:p>
        </p:txBody>
      </p:sp>
      <p:sp>
        <p:nvSpPr>
          <p:cNvPr id="3" name="Объект 2"/>
          <p:cNvSpPr>
            <a:spLocks noGrp="1"/>
          </p:cNvSpPr>
          <p:nvPr>
            <p:ph idx="1"/>
          </p:nvPr>
        </p:nvSpPr>
        <p:spPr>
          <a:xfrm>
            <a:off x="838200" y="1825625"/>
            <a:ext cx="7772400" cy="4351338"/>
          </a:xfrm>
        </p:spPr>
        <p:txBody>
          <a:bodyPr>
            <a:normAutofit lnSpcReduction="10000"/>
          </a:bodyPr>
          <a:lstStyle/>
          <a:p>
            <a:r>
              <a:rPr lang="ru-RU" dirty="0" smtClean="0"/>
              <a:t>Подготовка законодательной базы</a:t>
            </a:r>
          </a:p>
          <a:p>
            <a:pPr lvl="1"/>
            <a:r>
              <a:rPr lang="ru-RU" dirty="0" smtClean="0"/>
              <a:t>Запрет на разглашение сотрудничества с </a:t>
            </a:r>
            <a:r>
              <a:rPr lang="ru-RU" dirty="0" err="1" smtClean="0"/>
              <a:t>гос</a:t>
            </a:r>
            <a:r>
              <a:rPr lang="ru-RU" dirty="0" smtClean="0"/>
              <a:t> органами, серые способы давления на </a:t>
            </a:r>
            <a:r>
              <a:rPr lang="en-US" dirty="0"/>
              <a:t>recourse owner’</a:t>
            </a:r>
            <a:r>
              <a:rPr lang="ru-RU" dirty="0" err="1"/>
              <a:t>ов</a:t>
            </a:r>
            <a:r>
              <a:rPr lang="ru-RU" dirty="0"/>
              <a:t> </a:t>
            </a:r>
          </a:p>
          <a:p>
            <a:r>
              <a:rPr lang="ru-RU" dirty="0" smtClean="0"/>
              <a:t>Отрицание негативных последствий для свободы личности</a:t>
            </a:r>
          </a:p>
          <a:p>
            <a:pPr lvl="1"/>
            <a:r>
              <a:rPr lang="ru-RU" dirty="0" smtClean="0"/>
              <a:t>Честным людям нечего скрывать</a:t>
            </a:r>
          </a:p>
          <a:p>
            <a:r>
              <a:rPr lang="ru-RU" dirty="0" smtClean="0"/>
              <a:t>Неявное или явное противодействие  способам обхода слежки</a:t>
            </a:r>
          </a:p>
          <a:p>
            <a:pPr lvl="1"/>
            <a:r>
              <a:rPr lang="ru-RU" dirty="0" smtClean="0"/>
              <a:t>Ограничения на использования криптографии, под предлогом обеспечения безопасности, блокировки, </a:t>
            </a:r>
            <a:r>
              <a:rPr lang="ru-RU" dirty="0" err="1" smtClean="0"/>
              <a:t>итд</a:t>
            </a:r>
            <a:r>
              <a:rPr lang="ru-RU" dirty="0" smtClean="0"/>
              <a:t>. </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7</a:t>
            </a:fld>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862592"/>
            <a:ext cx="3355522" cy="1766286"/>
          </a:xfrm>
          <a:prstGeom prst="rect">
            <a:avLst/>
          </a:prstGeom>
        </p:spPr>
      </p:pic>
    </p:spTree>
    <p:extLst>
      <p:ext uri="{BB962C8B-B14F-4D97-AF65-F5344CB8AC3E}">
        <p14:creationId xmlns:p14="http://schemas.microsoft.com/office/powerpoint/2010/main" val="148253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Мне нечего скрывать</a:t>
            </a:r>
            <a:endParaRPr lang="ru-RU" dirty="0">
              <a:latin typeface="Impact" panose="020B0806030902050204" pitchFamily="34" charset="0"/>
            </a:endParaRPr>
          </a:p>
        </p:txBody>
      </p:sp>
      <p:sp>
        <p:nvSpPr>
          <p:cNvPr id="3" name="Объект 2"/>
          <p:cNvSpPr>
            <a:spLocks noGrp="1"/>
          </p:cNvSpPr>
          <p:nvPr>
            <p:ph idx="1"/>
          </p:nvPr>
        </p:nvSpPr>
        <p:spPr/>
        <p:txBody>
          <a:bodyPr>
            <a:normAutofit lnSpcReduction="10000"/>
          </a:bodyPr>
          <a:lstStyle/>
          <a:p>
            <a:pPr marL="0" indent="0">
              <a:buNone/>
            </a:pPr>
            <a:r>
              <a:rPr lang="ru-RU" dirty="0" smtClean="0"/>
              <a:t>Если вам нечего скрывать, может быть есть что скрывать другим.</a:t>
            </a:r>
          </a:p>
          <a:p>
            <a:pPr marL="0" indent="0">
              <a:buNone/>
            </a:pPr>
            <a:r>
              <a:rPr lang="en-US" dirty="0" smtClean="0"/>
              <a:t>“Arguing </a:t>
            </a:r>
            <a:r>
              <a:rPr lang="en-US" dirty="0"/>
              <a:t>that you don't care about the right to privacy because you have nothing to hide is no different than saying you don't care about free speech because you have nothing to </a:t>
            </a:r>
            <a:r>
              <a:rPr lang="en-US" dirty="0" smtClean="0"/>
              <a:t>say”</a:t>
            </a:r>
            <a:endParaRPr lang="ru-RU" dirty="0"/>
          </a:p>
          <a:p>
            <a:pPr marL="0" indent="0">
              <a:buNone/>
            </a:pPr>
            <a:endParaRPr lang="en-US" dirty="0" smtClean="0"/>
          </a:p>
          <a:p>
            <a:pPr marL="0" indent="0">
              <a:buNone/>
            </a:pPr>
            <a:r>
              <a:rPr lang="ru-RU" dirty="0" smtClean="0"/>
              <a:t>Не любое скрытие означает скрытие нелегальных действий.</a:t>
            </a:r>
          </a:p>
          <a:p>
            <a:pPr marL="0" indent="0">
              <a:buNone/>
            </a:pPr>
            <a:r>
              <a:rPr lang="ru-RU" dirty="0" smtClean="0"/>
              <a:t>(Использование занавесок не делает вас преступником)</a:t>
            </a:r>
          </a:p>
          <a:p>
            <a:pPr marL="0" indent="0">
              <a:buNone/>
            </a:pPr>
            <a:endParaRPr lang="ru-RU" dirty="0"/>
          </a:p>
          <a:p>
            <a:pPr marL="0" indent="0">
              <a:buNone/>
            </a:pPr>
            <a:r>
              <a:rPr lang="ru-RU" dirty="0"/>
              <a:t>Вопрос обеспечения доступности личных данных это вопрос доверия. </a:t>
            </a:r>
          </a:p>
          <a:p>
            <a:pPr marL="0" indent="0">
              <a:buNone/>
            </a:pP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8</a:t>
            </a:fld>
            <a:endParaRPr lang="ru-RU"/>
          </a:p>
        </p:txBody>
      </p:sp>
    </p:spTree>
    <p:extLst>
      <p:ext uri="{BB962C8B-B14F-4D97-AF65-F5344CB8AC3E}">
        <p14:creationId xmlns:p14="http://schemas.microsoft.com/office/powerpoint/2010/main" val="79038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Impact" panose="020B0806030902050204" pitchFamily="34" charset="0"/>
              </a:rPr>
              <a:t>Мне нечего скрывать</a:t>
            </a:r>
            <a:endParaRPr lang="ru-RU" dirty="0"/>
          </a:p>
        </p:txBody>
      </p:sp>
      <p:sp>
        <p:nvSpPr>
          <p:cNvPr id="3" name="Объект 2"/>
          <p:cNvSpPr>
            <a:spLocks noGrp="1"/>
          </p:cNvSpPr>
          <p:nvPr>
            <p:ph idx="1"/>
          </p:nvPr>
        </p:nvSpPr>
        <p:spPr/>
        <p:txBody>
          <a:bodyPr/>
          <a:lstStyle/>
          <a:p>
            <a:pPr marL="0" indent="0">
              <a:buNone/>
            </a:pPr>
            <a:r>
              <a:rPr lang="ru-RU" dirty="0" smtClean="0"/>
              <a:t>Стоит ли доверить тому, кому вы предаёте свои данные?</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9</a:t>
            </a:fld>
            <a:endParaRPr lang="ru-RU"/>
          </a:p>
        </p:txBody>
      </p:sp>
    </p:spTree>
    <p:extLst>
      <p:ext uri="{BB962C8B-B14F-4D97-AF65-F5344CB8AC3E}">
        <p14:creationId xmlns:p14="http://schemas.microsoft.com/office/powerpoint/2010/main" val="192932901"/>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TotalTime>
  <Words>1641</Words>
  <Application>Microsoft Office PowerPoint</Application>
  <PresentationFormat>Широкоэкранный</PresentationFormat>
  <Paragraphs>172</Paragraphs>
  <Slides>29</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29</vt:i4>
      </vt:variant>
    </vt:vector>
  </HeadingPairs>
  <TitlesOfParts>
    <vt:vector size="34" baseType="lpstr">
      <vt:lpstr>Arial</vt:lpstr>
      <vt:lpstr>Calibri</vt:lpstr>
      <vt:lpstr>Calibri Light</vt:lpstr>
      <vt:lpstr>Impact</vt:lpstr>
      <vt:lpstr>Office Theme</vt:lpstr>
      <vt:lpstr>Презентация PowerPoint</vt:lpstr>
      <vt:lpstr>Презентация PowerPoint</vt:lpstr>
      <vt:lpstr>Презентация PowerPoint</vt:lpstr>
      <vt:lpstr>Сноуден</vt:lpstr>
      <vt:lpstr>Prism</vt:lpstr>
      <vt:lpstr>Принципы массовой слежки</vt:lpstr>
      <vt:lpstr>Принципы массовой слежки</vt:lpstr>
      <vt:lpstr>Мне нечего скрывать</vt:lpstr>
      <vt:lpstr>Мне нечего скрывать</vt:lpstr>
      <vt:lpstr>Модель угроз и оценка рисков</vt:lpstr>
      <vt:lpstr>Массовая слежка со стороны гос-ва</vt:lpstr>
      <vt:lpstr>Телеметрия</vt:lpstr>
      <vt:lpstr>Телеметрия… зачем?</vt:lpstr>
      <vt:lpstr>Отслеживающие cookie и прочие веб-штуки</vt:lpstr>
      <vt:lpstr>Отслеживающие cookie и прочие веб-штуки</vt:lpstr>
      <vt:lpstr>Телеметрия и cookie, ну и что?</vt:lpstr>
      <vt:lpstr>Биометрия, камеры и прочите технические штуки</vt:lpstr>
      <vt:lpstr>Биометрия, как способ аутентификации</vt:lpstr>
      <vt:lpstr>Рекламная компания массовой слежки</vt:lpstr>
      <vt:lpstr>EULA aka пользовательское соглашение</vt:lpstr>
      <vt:lpstr>Двойственность информации в авторском праве</vt:lpstr>
      <vt:lpstr>Интеллектуальная собственность и авторские права</vt:lpstr>
      <vt:lpstr>Интеллектуальная собственность и авторские права</vt:lpstr>
      <vt:lpstr>Как с этим бороться</vt:lpstr>
      <vt:lpstr>Как с этим бороться</vt:lpstr>
      <vt:lpstr>Ссылки</vt:lpstr>
      <vt:lpstr>Управление цифровыми личностями</vt:lpstr>
      <vt:lpstr>Управление цифровыми личностями</vt:lpstr>
      <vt:lpstr>«Ты помнишь, что я буду жить вечно, а ты умрешь лет через шестьдесят?»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Макаров Артем Олегович</dc:creator>
  <cp:lastModifiedBy>Макаров Артем Олегович</cp:lastModifiedBy>
  <cp:revision>148</cp:revision>
  <dcterms:created xsi:type="dcterms:W3CDTF">2019-12-17T06:35:58Z</dcterms:created>
  <dcterms:modified xsi:type="dcterms:W3CDTF">2019-12-17T13:56:06Z</dcterms:modified>
</cp:coreProperties>
</file>