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96" r:id="rId2"/>
    <p:sldId id="297" r:id="rId3"/>
    <p:sldId id="340" r:id="rId4"/>
    <p:sldId id="331" r:id="rId5"/>
    <p:sldId id="334" r:id="rId6"/>
    <p:sldId id="332" r:id="rId7"/>
    <p:sldId id="333" r:id="rId8"/>
    <p:sldId id="342" r:id="rId9"/>
    <p:sldId id="336" r:id="rId10"/>
    <p:sldId id="341" r:id="rId11"/>
    <p:sldId id="338" r:id="rId12"/>
    <p:sldId id="337" r:id="rId13"/>
    <p:sldId id="343" r:id="rId14"/>
    <p:sldId id="339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9" r:id="rId30"/>
    <p:sldId id="364" r:id="rId31"/>
    <p:sldId id="358" r:id="rId32"/>
    <p:sldId id="360" r:id="rId33"/>
    <p:sldId id="361" r:id="rId34"/>
    <p:sldId id="362" r:id="rId35"/>
    <p:sldId id="363" r:id="rId36"/>
    <p:sldId id="365" r:id="rId37"/>
    <p:sldId id="371" r:id="rId38"/>
    <p:sldId id="366" r:id="rId39"/>
    <p:sldId id="370" r:id="rId40"/>
    <p:sldId id="367" r:id="rId41"/>
    <p:sldId id="368" r:id="rId42"/>
    <p:sldId id="369" r:id="rId43"/>
    <p:sldId id="372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297"/>
            <p14:sldId id="340"/>
            <p14:sldId id="331"/>
            <p14:sldId id="334"/>
            <p14:sldId id="332"/>
            <p14:sldId id="333"/>
            <p14:sldId id="342"/>
            <p14:sldId id="336"/>
            <p14:sldId id="341"/>
            <p14:sldId id="338"/>
            <p14:sldId id="337"/>
            <p14:sldId id="343"/>
            <p14:sldId id="339"/>
          </p14:sldIdLst>
        </p14:section>
        <p14:section name="Свойтва стойкости блочных шифров" id="{2C77A2BA-BD35-45BF-901F-8D54177E878C}">
          <p14:sldIdLst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Реальные конструкции поточных шифров" id="{C4CD0A65-B822-46E5-B632-31A9388536BE}">
          <p14:sldIdLst>
            <p14:sldId id="353"/>
            <p14:sldId id="354"/>
            <p14:sldId id="355"/>
            <p14:sldId id="356"/>
            <p14:sldId id="357"/>
            <p14:sldId id="359"/>
            <p14:sldId id="364"/>
            <p14:sldId id="358"/>
          </p14:sldIdLst>
        </p14:section>
        <p14:section name="Построение блочных шифров" id="{59469AD1-2B57-4335-8612-62B992E44F08}">
          <p14:sldIdLst>
            <p14:sldId id="360"/>
            <p14:sldId id="361"/>
            <p14:sldId id="362"/>
            <p14:sldId id="363"/>
            <p14:sldId id="365"/>
          </p14:sldIdLst>
        </p14:section>
        <p14:section name="Прочие режимы шифрования" id="{E90C6DAE-2EE3-45D4-B396-A281E5A769EC}">
          <p14:sldIdLst>
            <p14:sldId id="371"/>
            <p14:sldId id="366"/>
            <p14:sldId id="370"/>
            <p14:sldId id="367"/>
            <p14:sldId id="368"/>
            <p14:sldId id="369"/>
            <p14:sldId id="3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4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13.10.2022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13.10.2022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13.10.2022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23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23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0.png"/><Relationship Id="rId3" Type="http://schemas.openxmlformats.org/officeDocument/2006/relationships/image" Target="../media/image270.png"/><Relationship Id="rId12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32.png"/><Relationship Id="rId10" Type="http://schemas.openxmlformats.org/officeDocument/2006/relationships/image" Target="../media/image8.png"/><Relationship Id="rId4" Type="http://schemas.openxmlformats.org/officeDocument/2006/relationships/image" Target="../media/image28.png"/><Relationship Id="rId1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0.png"/><Relationship Id="rId3" Type="http://schemas.openxmlformats.org/officeDocument/2006/relationships/image" Target="../media/image270.png"/><Relationship Id="rId12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32.png"/><Relationship Id="rId10" Type="http://schemas.openxmlformats.org/officeDocument/2006/relationships/image" Target="../media/image8.png"/><Relationship Id="rId4" Type="http://schemas.openxmlformats.org/officeDocument/2006/relationships/image" Target="../media/image28.png"/><Relationship Id="rId1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40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240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48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240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9" Type="http://schemas.openxmlformats.org/officeDocument/2006/relationships/image" Target="../media/image49.png"/><Relationship Id="rId1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0.png"/><Relationship Id="rId3" Type="http://schemas.openxmlformats.org/officeDocument/2006/relationships/image" Target="../media/image270.png"/><Relationship Id="rId12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520.png"/><Relationship Id="rId10" Type="http://schemas.openxmlformats.org/officeDocument/2006/relationships/image" Target="../media/image8.png"/><Relationship Id="rId4" Type="http://schemas.openxmlformats.org/officeDocument/2006/relationships/image" Target="../media/image51.png"/><Relationship Id="rId1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0.png"/><Relationship Id="rId3" Type="http://schemas.openxmlformats.org/officeDocument/2006/relationships/image" Target="../media/image270.png"/><Relationship Id="rId12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520.png"/><Relationship Id="rId10" Type="http://schemas.openxmlformats.org/officeDocument/2006/relationships/image" Target="../media/image8.png"/><Relationship Id="rId4" Type="http://schemas.openxmlformats.org/officeDocument/2006/relationships/image" Target="../media/image51.png"/><Relationship Id="rId1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140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06521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Блочные шифры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ru-RU" dirty="0" smtClean="0"/>
              <a:t>202</a:t>
            </a:r>
            <a:r>
              <a:rPr lang="en-US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Является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ли стойкой </a:t>
                </a:r>
                <a:r>
                  <a:rPr lang="en-US" dirty="0" smtClean="0"/>
                  <a:t>PRF?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Нет, не является.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передаёт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/>
                  <a:t>, возвращает 0, если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ответ претендента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, иначе 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128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&gt;1/2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59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Строится аналогично игре на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но для подстановок.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событие того,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=1</a:t>
                </a:r>
                <a:r>
                  <a:rPr lang="ru-RU" dirty="0" smtClean="0"/>
                  <a:t> 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псевдослучайной подстановки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называется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8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947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6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</a:t>
            </a:r>
            <a:r>
              <a:rPr lang="en-US" dirty="0"/>
              <a:t>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</a:t>
                </a:r>
                <a:r>
                  <a:rPr lang="en-US" dirty="0" smtClean="0"/>
                  <a:t>:</a:t>
                </a:r>
                <a:r>
                  <a:rPr lang="ru-RU" dirty="0" smtClean="0"/>
                  <a:t> рассмотри игру на угадывание бита (см лекцию 1)</a:t>
                </a:r>
                <a:r>
                  <a:rPr lang="ru-RU" dirty="0"/>
                  <a:t> </a:t>
                </a:r>
                <a:r>
                  <a:rPr lang="ru-RU" dirty="0" smtClean="0"/>
                  <a:t>для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</a:t>
                </a:r>
                <a:r>
                  <a:rPr lang="en-US" dirty="0" smtClean="0"/>
                  <a:t> PRP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. 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Sup>
                      <m:sSub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алгоритм в игре </a:t>
                </a:r>
                <a:r>
                  <a:rPr lang="ru-RU" dirty="0" smtClean="0"/>
                  <a:t>на угадывание бита в игре на </a:t>
                </a:r>
                <a:r>
                  <a:rPr lang="ru-RU" dirty="0"/>
                  <a:t>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</a:t>
                </a:r>
                <a:r>
                  <a:rPr lang="ru-RU" dirty="0"/>
                  <a:t>величина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– пренебрежимо малая величина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/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ru-RU" i="1" dirty="0" smtClean="0"/>
                  <a:t>. </a:t>
                </a:r>
                <a:r>
                  <a:rPr lang="ru-RU" dirty="0"/>
                  <a:t>(см лекцию 1) </a:t>
                </a:r>
                <a:endParaRPr lang="ru-RU" i="1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  <a:blipFill>
                <a:blip r:embed="rId2"/>
                <a:stretch>
                  <a:fillRect l="-1043" t="-3902" b="-24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0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03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65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9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Стойкий блочный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блочный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блочный шифр,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стойкая псевдослучайная перестановка.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Т.е.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противник в игре на 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0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03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65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90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Непредсказуемость блочных шифров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9506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игру.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Пусть претендент выбирает случайный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. Противник выбирает произвольные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dirty="0" smtClean="0"/>
                  <a:t> и получает </a:t>
                </a:r>
                <a:r>
                  <a:rPr lang="ru-RU" dirty="0" smtClean="0"/>
                  <a:t>шиф</a:t>
                </a:r>
                <a:r>
                  <a:rPr lang="ru-RU" dirty="0"/>
                  <a:t>р</a:t>
                </a:r>
                <a:r>
                  <a:rPr lang="ru-RU" dirty="0" smtClean="0"/>
                  <a:t>тексты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Задача противника получить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95067"/>
              </a:xfrm>
              <a:blipFill>
                <a:blip r:embed="rId2"/>
                <a:stretch>
                  <a:fillRect l="-1043" t="-48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75" y="6042819"/>
            <a:ext cx="1420816" cy="707231"/>
            <a:chOff x="4560" y="2842"/>
            <a:chExt cx="895" cy="594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blipFill>
                  <a:blip r:embed="rId4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4769739" y="5168020"/>
            <a:ext cx="3464929" cy="423863"/>
            <a:chOff x="1776" y="1781"/>
            <a:chExt cx="2400" cy="356"/>
          </a:xfrm>
        </p:grpSpPr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91" y="1781"/>
                  <a:ext cx="350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>
            <p:sp>
              <p:nvSpPr>
                <p:cNvPr id="2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91" y="1781"/>
                  <a:ext cx="350" cy="356"/>
                </a:xfrm>
                <a:prstGeom prst="rect">
                  <a:avLst/>
                </a:prstGeom>
                <a:blipFill>
                  <a:blip r:embed="rId12"/>
                  <a:stretch>
                    <a:fillRect b="-579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𝑃𝑟𝑒𝑑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57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Блочный шифр называется стойким непредсказуемым блочным шифром,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𝑃𝑟𝑒𝑑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=|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 smtClean="0"/>
                  <a:t>, </a:t>
                </a:r>
                <a14:m>
                  <m:oMath xmlns:m="http://schemas.openxmlformats.org/officeDocument/2006/math"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 smtClean="0"/>
                  <a:t> – пренебрежимо малая величина.</a:t>
                </a:r>
                <a:endParaRPr lang="ru-RU" sz="28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 r="-1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882375" y="6042819"/>
            <a:ext cx="1420816" cy="707231"/>
            <a:chOff x="4560" y="2842"/>
            <a:chExt cx="895" cy="594"/>
          </a:xfrm>
        </p:grpSpPr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blipFill>
                  <a:blip r:embed="rId4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4769739" y="5182308"/>
            <a:ext cx="3464929" cy="423863"/>
            <a:chOff x="1776" y="1793"/>
            <a:chExt cx="2400" cy="35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68" y="1793"/>
                  <a:ext cx="350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68" y="1793"/>
                  <a:ext cx="350" cy="356"/>
                </a:xfrm>
                <a:prstGeom prst="rect">
                  <a:avLst/>
                </a:prstGeom>
                <a:blipFill>
                  <a:blip r:embed="rId12"/>
                  <a:stretch>
                    <a:fillRect b="-5714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𝑃𝑟𝑒𝑑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79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Скругленный прямоугольник 37"/>
          <p:cNvSpPr/>
          <p:nvPr/>
        </p:nvSpPr>
        <p:spPr>
          <a:xfrm>
            <a:off x="633421" y="1324301"/>
            <a:ext cx="10542006" cy="8811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4.1. </a:t>
                </a:r>
                <a:r>
                  <a:rPr lang="ru-RU" dirty="0" smtClean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стойкий,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сверх-полиномиальная</a:t>
                </a:r>
                <a:r>
                  <a:rPr lang="ru-RU" dirty="0" smtClean="0"/>
                  <a:t>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непредсказуемый.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предсказуемый. Тогда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– не пренебрежимо малая. Построим противника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следующим образом.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78839" y="649287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54640" y="3195814"/>
            <a:ext cx="4782480" cy="30653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r>
              <a:rPr lang="en-US" dirty="0" smtClean="0"/>
              <a:t>Adv. 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blipFill>
                <a:blip r:embed="rId3"/>
                <a:stretch>
                  <a:fillRect t="-107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10565280" y="5475696"/>
            <a:ext cx="1467836" cy="502443"/>
            <a:chOff x="4173" y="2602"/>
            <a:chExt cx="415" cy="422"/>
          </a:xfrm>
        </p:grpSpPr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V="1">
              <a:off x="4173" y="3024"/>
              <a:ext cx="3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250303" y="3105503"/>
            <a:ext cx="9937491" cy="33873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473335" y="3318528"/>
            <a:ext cx="2879002" cy="280922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81256" y="3865908"/>
            <a:ext cx="492078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21"/>
          <p:cNvGrpSpPr>
            <a:grpSpLocks/>
          </p:cNvGrpSpPr>
          <p:nvPr/>
        </p:nvGrpSpPr>
        <p:grpSpPr bwMode="auto">
          <a:xfrm>
            <a:off x="4348560" y="3195814"/>
            <a:ext cx="5154943" cy="400050"/>
            <a:chOff x="1776" y="1816"/>
            <a:chExt cx="2400" cy="336"/>
          </a:xfrm>
        </p:grpSpPr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20"/>
          <p:cNvGrpSpPr>
            <a:grpSpLocks/>
          </p:cNvGrpSpPr>
          <p:nvPr/>
        </p:nvGrpSpPr>
        <p:grpSpPr bwMode="auto">
          <a:xfrm>
            <a:off x="4380316" y="3546410"/>
            <a:ext cx="5089584" cy="426245"/>
            <a:chOff x="1776" y="2052"/>
            <a:chExt cx="2352" cy="358"/>
          </a:xfrm>
        </p:grpSpPr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blipFill>
                  <a:blip r:embed="rId8"/>
                  <a:stretch>
                    <a:fillRect t="-9231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1"/>
          <p:cNvGrpSpPr>
            <a:grpSpLocks/>
          </p:cNvGrpSpPr>
          <p:nvPr/>
        </p:nvGrpSpPr>
        <p:grpSpPr bwMode="auto">
          <a:xfrm>
            <a:off x="4380314" y="4173142"/>
            <a:ext cx="5123189" cy="423863"/>
            <a:chOff x="1776" y="1766"/>
            <a:chExt cx="2400" cy="356"/>
          </a:xfrm>
        </p:grpSpPr>
        <p:sp>
          <p:nvSpPr>
            <p:cNvPr id="4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202" y="1766"/>
                  <a:ext cx="236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>
            <p:sp>
              <p:nvSpPr>
                <p:cNvPr id="5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02" y="1766"/>
                  <a:ext cx="236" cy="356"/>
                </a:xfrm>
                <a:prstGeom prst="rect">
                  <a:avLst/>
                </a:prstGeom>
                <a:blipFill>
                  <a:blip r:embed="rId9"/>
                  <a:stretch>
                    <a:fillRect b="-579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0"/>
          <p:cNvGrpSpPr>
            <a:grpSpLocks/>
          </p:cNvGrpSpPr>
          <p:nvPr/>
        </p:nvGrpSpPr>
        <p:grpSpPr bwMode="auto">
          <a:xfrm>
            <a:off x="4357532" y="4608272"/>
            <a:ext cx="5112367" cy="431008"/>
            <a:chOff x="1776" y="2073"/>
            <a:chExt cx="2352" cy="362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blipFill>
                  <a:blip r:embed="rId10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22"/>
          <p:cNvGrpSpPr>
            <a:grpSpLocks/>
          </p:cNvGrpSpPr>
          <p:nvPr/>
        </p:nvGrpSpPr>
        <p:grpSpPr bwMode="auto">
          <a:xfrm>
            <a:off x="7634641" y="5142782"/>
            <a:ext cx="1909767" cy="490537"/>
            <a:chOff x="4497" y="2694"/>
            <a:chExt cx="1203" cy="412"/>
          </a:xfrm>
        </p:grpSpPr>
        <p:sp>
          <p:nvSpPr>
            <p:cNvPr id="66" name="Line 16"/>
            <p:cNvSpPr>
              <a:spLocks noChangeShapeType="1"/>
            </p:cNvSpPr>
            <p:nvPr/>
          </p:nvSpPr>
          <p:spPr bwMode="auto">
            <a:xfrm flipH="1" flipV="1">
              <a:off x="5336" y="2919"/>
              <a:ext cx="36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blipFill>
                  <a:blip r:embed="rId12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21"/>
          <p:cNvGrpSpPr>
            <a:grpSpLocks/>
          </p:cNvGrpSpPr>
          <p:nvPr/>
        </p:nvGrpSpPr>
        <p:grpSpPr bwMode="auto">
          <a:xfrm>
            <a:off x="4346710" y="5028389"/>
            <a:ext cx="3354351" cy="431007"/>
            <a:chOff x="1776" y="1760"/>
            <a:chExt cx="2400" cy="362"/>
          </a:xfrm>
        </p:grpSpPr>
        <p:sp>
          <p:nvSpPr>
            <p:cNvPr id="6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7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blipFill>
                  <a:blip r:embed="rId13"/>
                  <a:stretch>
                    <a:fillRect b="-579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20"/>
          <p:cNvGrpSpPr>
            <a:grpSpLocks/>
          </p:cNvGrpSpPr>
          <p:nvPr/>
        </p:nvGrpSpPr>
        <p:grpSpPr bwMode="auto">
          <a:xfrm>
            <a:off x="4368923" y="5487922"/>
            <a:ext cx="2250241" cy="439342"/>
            <a:chOff x="1776" y="2041"/>
            <a:chExt cx="2798" cy="369"/>
          </a:xfrm>
        </p:grpSpPr>
        <p:sp>
          <p:nvSpPr>
            <p:cNvPr id="7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7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blipFill>
                  <a:blip r:embed="rId14"/>
                  <a:stretch>
                    <a:fillRect t="-5634" r="-5079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13"/>
              <p:cNvSpPr txBox="1">
                <a:spLocks noChangeArrowheads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blipFill>
                <a:blip r:embed="rId15"/>
                <a:stretch>
                  <a:fillRect l="-183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7176724" y="5736821"/>
                <a:ext cx="3562770" cy="423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sz="2000" dirty="0" smtClean="0"/>
                  <a:t> else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sz="2000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24" y="5736821"/>
                <a:ext cx="3562770" cy="423770"/>
              </a:xfrm>
              <a:prstGeom prst="rect">
                <a:avLst/>
              </a:prstGeom>
              <a:blipFill>
                <a:blip r:embed="rId16"/>
                <a:stretch>
                  <a:fillRect l="-1709" t="-5714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97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𝑃𝑟𝑒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угадать результат случайной функции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пренебрежимо малая, для </a:t>
                </a:r>
                <a:r>
                  <a:rPr lang="ru-RU" dirty="0" err="1" smtClean="0"/>
                  <a:t>сверх-полиномиального</a:t>
                </a:r>
                <a:r>
                  <a:rPr lang="ru-RU" dirty="0" smtClean="0"/>
                  <a:t>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78839" y="649287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54640" y="3195814"/>
            <a:ext cx="4782480" cy="30653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r>
              <a:rPr lang="en-US" dirty="0" smtClean="0"/>
              <a:t>Adv. 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blipFill>
                <a:blip r:embed="rId3"/>
                <a:stretch>
                  <a:fillRect t="-107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10565280" y="5475696"/>
            <a:ext cx="1467836" cy="502443"/>
            <a:chOff x="4173" y="2602"/>
            <a:chExt cx="415" cy="422"/>
          </a:xfrm>
        </p:grpSpPr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V="1">
              <a:off x="4173" y="3024"/>
              <a:ext cx="3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250303" y="3105503"/>
            <a:ext cx="9937491" cy="33873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473335" y="3318528"/>
            <a:ext cx="2879002" cy="280922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81256" y="3865908"/>
            <a:ext cx="492078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21"/>
          <p:cNvGrpSpPr>
            <a:grpSpLocks/>
          </p:cNvGrpSpPr>
          <p:nvPr/>
        </p:nvGrpSpPr>
        <p:grpSpPr bwMode="auto">
          <a:xfrm>
            <a:off x="4348560" y="3195814"/>
            <a:ext cx="5154943" cy="400050"/>
            <a:chOff x="1776" y="1816"/>
            <a:chExt cx="2400" cy="336"/>
          </a:xfrm>
        </p:grpSpPr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20"/>
          <p:cNvGrpSpPr>
            <a:grpSpLocks/>
          </p:cNvGrpSpPr>
          <p:nvPr/>
        </p:nvGrpSpPr>
        <p:grpSpPr bwMode="auto">
          <a:xfrm>
            <a:off x="4380316" y="3546410"/>
            <a:ext cx="5089584" cy="426245"/>
            <a:chOff x="1776" y="2052"/>
            <a:chExt cx="2352" cy="358"/>
          </a:xfrm>
        </p:grpSpPr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blipFill>
                  <a:blip r:embed="rId8"/>
                  <a:stretch>
                    <a:fillRect t="-9231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1"/>
          <p:cNvGrpSpPr>
            <a:grpSpLocks/>
          </p:cNvGrpSpPr>
          <p:nvPr/>
        </p:nvGrpSpPr>
        <p:grpSpPr bwMode="auto">
          <a:xfrm>
            <a:off x="4380314" y="4170760"/>
            <a:ext cx="5123189" cy="426244"/>
            <a:chOff x="1776" y="1764"/>
            <a:chExt cx="2400" cy="358"/>
          </a:xfrm>
        </p:grpSpPr>
        <p:sp>
          <p:nvSpPr>
            <p:cNvPr id="4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228" y="1764"/>
                  <a:ext cx="236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>
            <p:sp>
              <p:nvSpPr>
                <p:cNvPr id="5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28" y="1764"/>
                  <a:ext cx="236" cy="356"/>
                </a:xfrm>
                <a:prstGeom prst="rect">
                  <a:avLst/>
                </a:prstGeom>
                <a:blipFill>
                  <a:blip r:embed="rId9"/>
                  <a:stretch>
                    <a:fillRect b="-5714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0"/>
          <p:cNvGrpSpPr>
            <a:grpSpLocks/>
          </p:cNvGrpSpPr>
          <p:nvPr/>
        </p:nvGrpSpPr>
        <p:grpSpPr bwMode="auto">
          <a:xfrm>
            <a:off x="4357532" y="4608272"/>
            <a:ext cx="5112367" cy="431008"/>
            <a:chOff x="1776" y="2073"/>
            <a:chExt cx="2352" cy="362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blipFill>
                  <a:blip r:embed="rId10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22"/>
          <p:cNvGrpSpPr>
            <a:grpSpLocks/>
          </p:cNvGrpSpPr>
          <p:nvPr/>
        </p:nvGrpSpPr>
        <p:grpSpPr bwMode="auto">
          <a:xfrm>
            <a:off x="7634641" y="5142782"/>
            <a:ext cx="1909767" cy="490537"/>
            <a:chOff x="4497" y="2694"/>
            <a:chExt cx="1203" cy="412"/>
          </a:xfrm>
        </p:grpSpPr>
        <p:sp>
          <p:nvSpPr>
            <p:cNvPr id="66" name="Line 16"/>
            <p:cNvSpPr>
              <a:spLocks noChangeShapeType="1"/>
            </p:cNvSpPr>
            <p:nvPr/>
          </p:nvSpPr>
          <p:spPr bwMode="auto">
            <a:xfrm flipH="1" flipV="1">
              <a:off x="5336" y="2919"/>
              <a:ext cx="36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blipFill>
                  <a:blip r:embed="rId12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21"/>
          <p:cNvGrpSpPr>
            <a:grpSpLocks/>
          </p:cNvGrpSpPr>
          <p:nvPr/>
        </p:nvGrpSpPr>
        <p:grpSpPr bwMode="auto">
          <a:xfrm>
            <a:off x="4346710" y="5028389"/>
            <a:ext cx="3354351" cy="431007"/>
            <a:chOff x="1776" y="1760"/>
            <a:chExt cx="2400" cy="362"/>
          </a:xfrm>
        </p:grpSpPr>
        <p:sp>
          <p:nvSpPr>
            <p:cNvPr id="6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7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blipFill>
                  <a:blip r:embed="rId13"/>
                  <a:stretch>
                    <a:fillRect b="-579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20"/>
          <p:cNvGrpSpPr>
            <a:grpSpLocks/>
          </p:cNvGrpSpPr>
          <p:nvPr/>
        </p:nvGrpSpPr>
        <p:grpSpPr bwMode="auto">
          <a:xfrm>
            <a:off x="4368923" y="5487922"/>
            <a:ext cx="2250241" cy="439342"/>
            <a:chOff x="1776" y="2041"/>
            <a:chExt cx="2798" cy="369"/>
          </a:xfrm>
        </p:grpSpPr>
        <p:sp>
          <p:nvSpPr>
            <p:cNvPr id="7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7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blipFill>
                  <a:blip r:embed="rId14"/>
                  <a:stretch>
                    <a:fillRect t="-5634" r="-5079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13"/>
              <p:cNvSpPr txBox="1">
                <a:spLocks noChangeArrowheads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blipFill>
                <a:blip r:embed="rId15"/>
                <a:stretch>
                  <a:fillRect l="-183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7176724" y="5736821"/>
                <a:ext cx="3562770" cy="423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sz="2000" dirty="0" smtClean="0"/>
                  <a:t> else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sz="2000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24" y="5736821"/>
                <a:ext cx="3562770" cy="423770"/>
              </a:xfrm>
              <a:prstGeom prst="rect">
                <a:avLst/>
              </a:prstGeom>
              <a:blipFill>
                <a:blip r:embed="rId16"/>
                <a:stretch>
                  <a:fillRect l="-1709" t="-5714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99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9706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4.1. </a:t>
                </a:r>
                <a:r>
                  <a:rPr lang="ru-RU" dirty="0" smtClean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стойкий, 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непредсказуемый.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не пренебрежимо малая величина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построили атаку на блочный шифр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противоречие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не предсказуемый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теорема доказана.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07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339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Блочный шифр </a:t>
                </a:r>
                <a:r>
                  <a:rPr lang="ru-RU" dirty="0" smtClean="0"/>
                  <a:t>– детерминированный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о</a:t>
                </a:r>
                <a:r>
                  <a:rPr lang="ru-RU" dirty="0" err="1" smtClean="0"/>
                  <a:t>пределённый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блок данных,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множество блоков,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– множество ключей блочного шифра.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определим функцию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∗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Из свойства корректности имеем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- </a:t>
                </a:r>
                <a:r>
                  <a:rPr lang="ru-RU" dirty="0" smtClean="0"/>
                  <a:t>подстановки </a:t>
                </a:r>
                <a:r>
                  <a:rPr lang="ru-RU" dirty="0"/>
                  <a:t>на множестве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 – тождественная подстановка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.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33981"/>
              </a:xfrm>
              <a:blipFill>
                <a:blip r:embed="rId2"/>
                <a:stretch>
                  <a:fillRect l="-1043" t="-21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04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против восстановления ключа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573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игру.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Пусть претендент выбирает случайный ключ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/>
                  <a:t>. Противник выбирает произвольные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dirty="0"/>
                  <a:t> и получает </a:t>
                </a:r>
                <a:r>
                  <a:rPr lang="ru-RU" dirty="0" smtClean="0"/>
                  <a:t>шиф</a:t>
                </a:r>
                <a:r>
                  <a:rPr lang="ru-RU" dirty="0"/>
                  <a:t>р</a:t>
                </a:r>
                <a:r>
                  <a:rPr lang="ru-RU" dirty="0" smtClean="0"/>
                  <a:t>тексты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:r>
                  <a:rPr lang="ru-RU" dirty="0"/>
                  <a:t>Задача противника получить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57316"/>
              </a:xfrm>
              <a:blipFill>
                <a:blip r:embed="rId2"/>
                <a:stretch>
                  <a:fillRect l="-1043" t="-46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882378" y="6042819"/>
            <a:ext cx="515939" cy="678656"/>
            <a:chOff x="4560" y="2842"/>
            <a:chExt cx="325" cy="570"/>
          </a:xfrm>
        </p:grpSpPr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4769739" y="5129922"/>
            <a:ext cx="3464929" cy="444104"/>
            <a:chOff x="1776" y="1749"/>
            <a:chExt cx="2400" cy="373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73" y="1749"/>
                  <a:ext cx="350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73" y="1749"/>
                  <a:ext cx="350" cy="356"/>
                </a:xfrm>
                <a:prstGeom prst="rect">
                  <a:avLst/>
                </a:prstGeom>
                <a:blipFill>
                  <a:blip r:embed="rId12"/>
                  <a:stretch>
                    <a:fillRect b="-579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𝑅𝑒𝑐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97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против восстановления ключа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Блочный шифр называется стойким к восстановлению ключа </a:t>
                </a:r>
                <a:r>
                  <a:rPr lang="ru-RU" dirty="0"/>
                  <a:t>блочным шифром,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𝑅𝑒𝑐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=|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/>
                  <a:t>,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/>
                  <a:t> – пренебрежимо малая величина.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882378" y="6042819"/>
            <a:ext cx="515939" cy="678656"/>
            <a:chOff x="4560" y="2842"/>
            <a:chExt cx="325" cy="570"/>
          </a:xfrm>
        </p:grpSpPr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4769739" y="5145401"/>
            <a:ext cx="3464929" cy="428626"/>
            <a:chOff x="1776" y="1762"/>
            <a:chExt cx="2400" cy="360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762"/>
                  <a:ext cx="350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762"/>
                  <a:ext cx="350" cy="356"/>
                </a:xfrm>
                <a:prstGeom prst="rect">
                  <a:avLst/>
                </a:prstGeom>
                <a:blipFill>
                  <a:blip r:embed="rId12"/>
                  <a:stretch>
                    <a:fillRect b="-5714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𝑅𝑒𝑐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9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9569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против восстановления ключа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4.2. </a:t>
                </a: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непредсказуемый, </a:t>
                </a:r>
                <a:r>
                  <a:rPr lang="ru-RU" dirty="0"/>
                  <a:t>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стойкий к восстановлению ключа.</a:t>
                </a: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Доказательство аналогично теореме 4.1. Основная идея – если противник может восстановить ключ блочного шифра – то он может получить пару открытый текст – шифртекст, просто используя ключ.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6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5847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Следствия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7070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блочный шифр, он должен быть стойким к восстановлению ключа.</a:t>
                </a:r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к восстановлению ключа,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сверх- полиномиальная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Противник всегда может выиграть игру на восстановлению ключа с преимуществом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, просто угадав ключ. Следовательно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1/|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должна быть пренебрежимо малой,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/>
                  <a:t> - </a:t>
                </a:r>
                <a:r>
                  <a:rPr lang="ru-RU" dirty="0" err="1" smtClean="0"/>
                  <a:t>сверх-полиномиальной</a:t>
                </a:r>
                <a:r>
                  <a:rPr lang="ru-RU" dirty="0" smtClean="0"/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Описанная выше атака на восстановление ключа называется </a:t>
                </a:r>
                <a:r>
                  <a:rPr lang="en-US" dirty="0" smtClean="0"/>
                  <a:t>exhaustive-search (</a:t>
                </a:r>
                <a:r>
                  <a:rPr lang="ru-RU" dirty="0" smtClean="0"/>
                  <a:t>полный перебор ключа, исчерпывающий поиск ключа, полная апробация). Если противник проверяет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 ключей за время</a:t>
                </a:r>
                <a:r>
                  <a:rPr lang="en-US" dirty="0" smtClean="0"/>
                  <a:t>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ограниченное от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то вероятность совершить атаку составляет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Является верхней границей стойкости.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70709"/>
              </a:xfrm>
              <a:blipFill>
                <a:blip r:embed="rId2"/>
                <a:stretch>
                  <a:fillRect l="-1043" t="-2608" b="-19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72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Использование</a:t>
            </a:r>
            <a:r>
              <a:rPr lang="en-US" dirty="0" smtClean="0"/>
              <a:t> </a:t>
            </a:r>
            <a:r>
              <a:rPr lang="en-US" dirty="0" err="1" smtClean="0"/>
              <a:t>блочных</a:t>
            </a:r>
            <a:r>
              <a:rPr lang="en-US" dirty="0" smtClean="0"/>
              <a:t> </a:t>
            </a:r>
            <a:r>
              <a:rPr lang="en-US" dirty="0" err="1" smtClean="0"/>
              <a:t>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en-US" dirty="0" err="1" smtClean="0"/>
                  <a:t>блочный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шифр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Можем ли мы использовать блочный шифр для построения семантически стойких шифров для сообщений произвольной длины?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26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en-US" dirty="0" err="1"/>
                  <a:t>блочный</a:t>
                </a:r>
                <a:r>
                  <a:rPr lang="en-US" dirty="0"/>
                  <a:t> </a:t>
                </a:r>
                <a:r>
                  <a:rPr lang="en-US" dirty="0" err="1"/>
                  <a:t>шифр</a:t>
                </a:r>
                <a:r>
                  <a:rPr lang="en-US" dirty="0"/>
                  <a:t> </a:t>
                </a:r>
                <a:r>
                  <a:rPr lang="en-US" dirty="0" err="1"/>
                  <a:t>на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/>
                  <a:t> </a:t>
                </a:r>
                <a:r>
                  <a:rPr lang="ru-RU" dirty="0" smtClean="0"/>
                  <a:t>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определим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49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ECB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67" y="1972671"/>
            <a:ext cx="5213088" cy="2985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864" y="1972669"/>
            <a:ext cx="5588607" cy="31569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17486" y="5239654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Зашифрование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906842" y="523965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Расшифрование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725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584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Стойкость</a:t>
            </a:r>
            <a:r>
              <a:rPr lang="en-US" dirty="0" smtClean="0"/>
              <a:t> </a:t>
            </a:r>
            <a:r>
              <a:rPr lang="ru-RU" dirty="0" smtClean="0"/>
              <a:t> ECB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en-US" dirty="0" err="1"/>
                  <a:t>блочный</a:t>
                </a:r>
                <a:r>
                  <a:rPr lang="en-US" dirty="0"/>
                  <a:t> </a:t>
                </a:r>
                <a:r>
                  <a:rPr lang="en-US" dirty="0" err="1"/>
                  <a:t>шифр</a:t>
                </a:r>
                <a:r>
                  <a:rPr lang="en-US" dirty="0"/>
                  <a:t> </a:t>
                </a:r>
                <a:r>
                  <a:rPr lang="en-US" dirty="0" err="1"/>
                  <a:t>на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r>
                  <a:rPr lang="ru-RU" dirty="0"/>
                  <a:t> Для </a:t>
                </a:r>
                <a:r>
                  <a:rPr lang="ru-RU" dirty="0" err="1"/>
                  <a:t>полиномиально</a:t>
                </a:r>
                <a:r>
                  <a:rPr lang="ru-RU" dirty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определим </a:t>
                </a:r>
                <a:r>
                  <a:rPr lang="en-US" dirty="0" smtClean="0"/>
                  <a:t>ECB</a:t>
                </a:r>
                <a:r>
                  <a:rPr lang="ru-RU" dirty="0" smtClean="0"/>
                  <a:t> </a:t>
                </a:r>
                <a:r>
                  <a:rPr lang="ru-RU" dirty="0"/>
                  <a:t>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ru-RU" dirty="0" smtClean="0"/>
                  <a:t> - сообщения, длины не более  чем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попарно различных блоков</a:t>
                </a:r>
                <a:r>
                  <a:rPr lang="ru-RU" dirty="0" smtClean="0"/>
                  <a:t>. Тогда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блочный шифр,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- семантически стойкий. В частности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семантическую стойкость против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блочного шифра, такой что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Без доказательства, основная идея – для псевдослучайной подстановки противник не может отличить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уникальных блоков от случайных блоков, а значит не может отличить 2 различных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3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Стойкость</a:t>
            </a:r>
            <a:r>
              <a:rPr lang="en-US" dirty="0"/>
              <a:t> </a:t>
            </a:r>
            <a:r>
              <a:rPr lang="ru-RU" dirty="0" smtClean="0"/>
              <a:t>ECB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Стойкий блочный шифр в режиме </a:t>
            </a:r>
            <a:r>
              <a:rPr lang="en-US" dirty="0" smtClean="0"/>
              <a:t>ECB </a:t>
            </a:r>
            <a:r>
              <a:rPr lang="ru-RU" dirty="0" smtClean="0"/>
              <a:t>– семантически стойкий для</a:t>
            </a:r>
          </a:p>
          <a:p>
            <a:pPr lvl="1"/>
            <a:r>
              <a:rPr lang="ru-RU" dirty="0" smtClean="0"/>
              <a:t>Сообщений, состоящих из уникальных, </a:t>
            </a:r>
            <a:r>
              <a:rPr lang="ru-RU" b="1" dirty="0" smtClean="0"/>
              <a:t>попарно различных блоков </a:t>
            </a:r>
            <a:r>
              <a:rPr lang="ru-RU" dirty="0" smtClean="0"/>
              <a:t>(например есть открытый текст – случайных ключ), не повторяющихся во время жизни ключа</a:t>
            </a:r>
          </a:p>
          <a:p>
            <a:pPr lvl="1"/>
            <a:r>
              <a:rPr lang="ru-RU" dirty="0" smtClean="0"/>
              <a:t>Любых коротких, уникальных сообщений, длинной в один блок, не повторяющихся во время жизни ключа</a:t>
            </a:r>
          </a:p>
          <a:p>
            <a:r>
              <a:rPr lang="ru-RU" dirty="0" smtClean="0"/>
              <a:t>Что </a:t>
            </a:r>
            <a:r>
              <a:rPr lang="ru-RU" dirty="0"/>
              <a:t>для произвольных сообщений произвольной </a:t>
            </a:r>
            <a:r>
              <a:rPr lang="ru-RU" dirty="0" smtClean="0"/>
              <a:t>длины?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50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</a:t>
            </a:r>
            <a:r>
              <a:rPr lang="en-US" dirty="0" smtClean="0"/>
              <a:t>ECB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38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err="1" smtClean="0"/>
              <a:t>Зашифрование</a:t>
            </a:r>
            <a:r>
              <a:rPr lang="ru-RU" dirty="0" smtClean="0"/>
              <a:t> в режиме </a:t>
            </a:r>
            <a:r>
              <a:rPr lang="en-US" dirty="0" smtClean="0"/>
              <a:t>ECB</a:t>
            </a:r>
            <a:r>
              <a:rPr lang="ru-RU" dirty="0" smtClean="0"/>
              <a:t> происходит </a:t>
            </a:r>
            <a:r>
              <a:rPr lang="ru-RU" dirty="0" err="1" smtClean="0"/>
              <a:t>детерминированно</a:t>
            </a:r>
            <a:r>
              <a:rPr lang="ru-RU" dirty="0" smtClean="0"/>
              <a:t> и </a:t>
            </a:r>
            <a:r>
              <a:rPr lang="ru-RU" dirty="0" err="1" smtClean="0"/>
              <a:t>поблочно</a:t>
            </a:r>
            <a:r>
              <a:rPr lang="ru-RU" dirty="0" smtClean="0"/>
              <a:t>, как следствие одинаковые блоки имеют одинаковый </a:t>
            </a:r>
            <a:r>
              <a:rPr lang="ru-RU" dirty="0" err="1" smtClean="0"/>
              <a:t>шифртекст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710510" y="4259730"/>
            <a:ext cx="257175" cy="28575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592072" y="4259730"/>
            <a:ext cx="257175" cy="28575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7291909" y="4059705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67684" y="3828782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/>
              <a:t>m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344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008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010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4342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567884" y="3828782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/>
              <a:t>m</a:t>
            </a:r>
            <a:r>
              <a:rPr lang="en-US" baseline="-25000"/>
              <a:t>2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012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934846" y="3820448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/>
              <a:t>m</a:t>
            </a:r>
            <a:r>
              <a:rPr lang="en-US" baseline="-25000"/>
              <a:t>1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6346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468246" y="3820448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001646" y="3820448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221981" y="3739486"/>
            <a:ext cx="506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PT: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7299846" y="4869330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3975621" y="4778842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5621" y="4778842"/>
                <a:ext cx="533400" cy="313194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0424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088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5090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4422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1092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7942784" y="4770508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42784" y="4770508"/>
                <a:ext cx="533400" cy="313194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6426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8476184" y="4770508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9009584" y="4770508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231369" y="4697880"/>
            <a:ext cx="5182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27"/>
              <p:cNvSpPr>
                <a:spLocks noChangeArrowheads="1"/>
              </p:cNvSpPr>
              <p:nvPr/>
            </p:nvSpPr>
            <p:spPr bwMode="auto">
              <a:xfrm>
                <a:off x="5567884" y="4778842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7884" y="4778842"/>
                <a:ext cx="533400" cy="313194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18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Блочный шифр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Блочные шифры является основным криптографическим примитивом для построения симметричных криптосистем.</a:t>
            </a:r>
          </a:p>
          <a:p>
            <a:r>
              <a:rPr lang="ru-RU" dirty="0" smtClean="0"/>
              <a:t>Могут быть использованы для как схем шифрования (в схемах шифрования), так и для обеспечения аутентичности (в кодах аутентичности сообщений.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31643" y="4586050"/>
            <a:ext cx="1371600" cy="7429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latin typeface="Tahoma" pitchFamily="34" charset="0"/>
              </a:rPr>
              <a:t>E, D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317243" y="49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6603243" y="49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17643" y="4814650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 Block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230417" y="4468733"/>
            <a:ext cx="7489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n</a:t>
            </a:r>
            <a:r>
              <a:rPr lang="en-US" sz="1800" dirty="0" smtClean="0">
                <a:latin typeface="Tahoma" pitchFamily="34" charset="0"/>
              </a:rPr>
              <a:t> </a:t>
            </a:r>
            <a:r>
              <a:rPr lang="ru-RU" sz="1800" dirty="0" smtClean="0">
                <a:latin typeface="Tahoma" pitchFamily="34" charset="0"/>
              </a:rPr>
              <a:t>бит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32843" y="4814650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PT Block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744704" y="4444365"/>
            <a:ext cx="8130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n</a:t>
            </a:r>
            <a:r>
              <a:rPr lang="en-US" sz="2000" dirty="0" smtClean="0">
                <a:latin typeface="Tahoma" pitchFamily="34" charset="0"/>
              </a:rPr>
              <a:t> </a:t>
            </a:r>
            <a:r>
              <a:rPr lang="ru-RU" sz="2000" dirty="0" smtClean="0">
                <a:latin typeface="Tahoma" pitchFamily="34" charset="0"/>
              </a:rPr>
              <a:t>бит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60243" y="5786200"/>
            <a:ext cx="9906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Key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520152" y="5807631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latin typeface="Tahoma" pitchFamily="34" charset="0"/>
              </a:rPr>
              <a:t>k </a:t>
            </a:r>
            <a:r>
              <a:rPr lang="ru-RU" sz="1800" dirty="0" smtClean="0">
                <a:latin typeface="Tahoma" pitchFamily="34" charset="0"/>
              </a:rPr>
              <a:t>бит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5993643" y="53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</a:t>
            </a:r>
            <a:r>
              <a:rPr lang="en-US" dirty="0"/>
              <a:t>ECB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521" y="1326230"/>
            <a:ext cx="8213891" cy="54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8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845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</a:t>
            </a:r>
            <a:r>
              <a:rPr lang="en-US" dirty="0" smtClean="0"/>
              <a:t>ECB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</a:t>
                </a:r>
                <a:r>
                  <a:rPr lang="en-US" dirty="0" smtClean="0"/>
                  <a:t> 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блочных шифр в режиме </a:t>
                </a:r>
                <a:r>
                  <a:rPr lang="en-US" dirty="0" smtClean="0"/>
                  <a:t>ECB </a:t>
                </a:r>
                <a:r>
                  <a:rPr lang="ru-RU" dirty="0" smtClean="0"/>
                  <a:t>для произвольных сообщений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блоков,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Построим противника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генерирует 2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i="0" dirty="0" smtClean="0">
                    <a:latin typeface="+mj-lt"/>
                    <a:ea typeface="Cambria Math" panose="02040503050406030204" pitchFamily="18" charset="0"/>
                  </a:rPr>
                  <a:t>. 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От претендента он получает </a:t>
                </a:r>
                <a:r>
                  <a:rPr lang="ru-RU" b="0" i="0" dirty="0" err="1" smtClean="0">
                    <a:ea typeface="Cambria Math" panose="02040503050406030204" pitchFamily="18" charset="0"/>
                  </a:rPr>
                  <a:t>шифртекст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b="0" i="0" dirty="0" smtClean="0">
                    <a:ea typeface="Cambria Math" panose="02040503050406030204" pitchFamily="18" charset="0"/>
                  </a:rPr>
                  <a:t>).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 </a:t>
                </a:r>
                <a:r>
                  <a:rPr lang="en-US" b="0" i="0" dirty="0" smtClean="0">
                    <a:ea typeface="Cambria Math" panose="02040503050406030204" pitchFamily="18" charset="0"/>
                  </a:rPr>
                  <a:t> 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Тогда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противник возвращает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/>
                  <a:t>, иначе 1.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Преимущество противника равно 1, т.к. одинаковые блоки открытого текста переходят в одинаковые блоки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67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блочных 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Обычно блочные шифры строятся с использованием итеративных конструкций – несколько раз подряд используется некоторая функция (наз. итеративной или раундовой).</a:t>
                </a:r>
              </a:p>
              <a:p>
                <a:r>
                  <a:rPr lang="ru-RU" dirty="0" smtClean="0"/>
                  <a:t>В качестве итеративной функции выбирается простой (с точки зрения реализации) блочны</a:t>
                </a:r>
                <a:r>
                  <a:rPr lang="ru-RU" dirty="0"/>
                  <a:t>й</a:t>
                </a:r>
                <a:r>
                  <a:rPr lang="ru-RU" dirty="0" smtClean="0"/>
                  <a:t>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в общем случае может быть не стойкой.</a:t>
                </a:r>
              </a:p>
              <a:p>
                <a:r>
                  <a:rPr lang="ru-RU" dirty="0" smtClean="0"/>
                  <a:t>Выбирается простой (с точки зрения реализации) </a:t>
                </a:r>
                <a:r>
                  <a:rPr lang="en-US" dirty="0" smtClean="0"/>
                  <a:t>PRG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, используемый для расширения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ru-RU" dirty="0" smtClean="0"/>
                  <a:t> раундовых ключей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называется функцией выработки раундовых ключей или функцией расширения ключа.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67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20505" y="1690688"/>
            <a:ext cx="10542006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r>
                  <a:rPr lang="ru-RU" dirty="0" smtClean="0"/>
                  <a:t>Используя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получить раундовые ключи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…)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12" y="3343701"/>
            <a:ext cx="7714201" cy="318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7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2074"/>
                <a:ext cx="10515600" cy="4351338"/>
              </a:xfrm>
            </p:spPr>
            <p:txBody>
              <a:bodyPr/>
              <a:lstStyle/>
              <a:p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происходит аналогично </a:t>
                </a:r>
                <a:r>
                  <a:rPr lang="ru-RU" dirty="0" err="1" smtClean="0"/>
                  <a:t>зашифрованию</a:t>
                </a:r>
                <a:r>
                  <a:rPr lang="ru-RU" dirty="0" smtClean="0"/>
                  <a:t>, но с использованием обратной раундовой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и обратным порядком следования ключей.</a:t>
                </a:r>
              </a:p>
              <a:p>
                <a:r>
                  <a:rPr lang="ru-RU" dirty="0" smtClean="0"/>
                  <a:t>Иногда также могут использоваться входные и выходные преобразования 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перед шифрованием используется некоторое входное преобразование над открытым текстов, после процедуры шифрования – некоторое выходное преобразование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2074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sp>
        <p:nvSpPr>
          <p:cNvPr id="5" name="Rectangle 5"/>
          <p:cNvSpPr/>
          <p:nvPr/>
        </p:nvSpPr>
        <p:spPr bwMode="auto">
          <a:xfrm>
            <a:off x="5674131" y="4149725"/>
            <a:ext cx="11430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key  k</a:t>
            </a:r>
            <a:endParaRPr lang="en-US" dirty="0">
              <a:latin typeface="+mn-lt"/>
            </a:endParaRPr>
          </a:p>
        </p:txBody>
      </p:sp>
      <p:sp>
        <p:nvSpPr>
          <p:cNvPr id="6" name="Trapezoid 6"/>
          <p:cNvSpPr/>
          <p:nvPr/>
        </p:nvSpPr>
        <p:spPr bwMode="auto">
          <a:xfrm>
            <a:off x="3417627" y="4435475"/>
            <a:ext cx="5638800" cy="685800"/>
          </a:xfrm>
          <a:prstGeom prst="trapezoid">
            <a:avLst>
              <a:gd name="adj" fmla="val 243342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1975" y="4606925"/>
            <a:ext cx="1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key expansion</a:t>
            </a:r>
          </a:p>
        </p:txBody>
      </p:sp>
      <p:sp>
        <p:nvSpPr>
          <p:cNvPr id="8" name="Rectangle 8"/>
          <p:cNvSpPr/>
          <p:nvPr/>
        </p:nvSpPr>
        <p:spPr bwMode="auto">
          <a:xfrm>
            <a:off x="3417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1</a:t>
            </a:r>
            <a:endParaRPr lang="en-US" sz="2000" dirty="0">
              <a:latin typeface="+mn-lt"/>
            </a:endParaRPr>
          </a:p>
        </p:txBody>
      </p:sp>
      <p:sp>
        <p:nvSpPr>
          <p:cNvPr id="9" name="Rectangle 9"/>
          <p:cNvSpPr/>
          <p:nvPr/>
        </p:nvSpPr>
        <p:spPr bwMode="auto">
          <a:xfrm>
            <a:off x="4560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2</a:t>
            </a:r>
            <a:endParaRPr lang="en-US" sz="2000" dirty="0">
              <a:latin typeface="+mn-lt"/>
            </a:endParaRPr>
          </a:p>
        </p:txBody>
      </p:sp>
      <p:sp>
        <p:nvSpPr>
          <p:cNvPr id="10" name="Rectangle 10"/>
          <p:cNvSpPr/>
          <p:nvPr/>
        </p:nvSpPr>
        <p:spPr bwMode="auto">
          <a:xfrm>
            <a:off x="5703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3</a:t>
            </a:r>
            <a:endParaRPr lang="en-US" sz="2000" dirty="0">
              <a:latin typeface="+mn-lt"/>
            </a:endParaRPr>
          </a:p>
        </p:txBody>
      </p:sp>
      <p:sp>
        <p:nvSpPr>
          <p:cNvPr id="11" name="Rectangle 11"/>
          <p:cNvSpPr/>
          <p:nvPr/>
        </p:nvSpPr>
        <p:spPr bwMode="auto">
          <a:xfrm>
            <a:off x="84468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err="1" smtClean="0">
                <a:latin typeface="+mn-lt"/>
              </a:rPr>
              <a:t>k</a:t>
            </a:r>
            <a:r>
              <a:rPr lang="en-US" sz="2000" baseline="-25000" dirty="0" err="1" smtClean="0">
                <a:latin typeface="+mn-lt"/>
              </a:rPr>
              <a:t>n</a:t>
            </a:r>
            <a:endParaRPr lang="en-US" sz="2000" dirty="0">
              <a:latin typeface="+mn-lt"/>
            </a:endParaRPr>
          </a:p>
        </p:txBody>
      </p:sp>
      <p:sp>
        <p:nvSpPr>
          <p:cNvPr id="12" name="Rectangle 12"/>
          <p:cNvSpPr/>
          <p:nvPr/>
        </p:nvSpPr>
        <p:spPr bwMode="auto">
          <a:xfrm rot="16200000">
            <a:off x="3312854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3" name="Rectangle 14"/>
          <p:cNvSpPr/>
          <p:nvPr/>
        </p:nvSpPr>
        <p:spPr bwMode="auto">
          <a:xfrm rot="16200000">
            <a:off x="44939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2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4" name="Rectangle 15"/>
          <p:cNvSpPr/>
          <p:nvPr/>
        </p:nvSpPr>
        <p:spPr bwMode="auto">
          <a:xfrm rot="16200000">
            <a:off x="56369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3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5" name="Rectangle 16"/>
          <p:cNvSpPr/>
          <p:nvPr/>
        </p:nvSpPr>
        <p:spPr bwMode="auto">
          <a:xfrm rot="16200000">
            <a:off x="83801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</a:t>
            </a:r>
            <a:r>
              <a:rPr lang="en-US" dirty="0" err="1" smtClean="0">
                <a:latin typeface="+mn-lt"/>
              </a:rPr>
              <a:t>k</a:t>
            </a:r>
            <a:r>
              <a:rPr lang="en-US" baseline="-25000" dirty="0" err="1" smtClean="0">
                <a:latin typeface="+mn-lt"/>
              </a:rPr>
              <a:t>n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cxnSp>
        <p:nvCxnSpPr>
          <p:cNvPr id="16" name="Straight Arrow Connector 18"/>
          <p:cNvCxnSpPr/>
          <p:nvPr/>
        </p:nvCxnSpPr>
        <p:spPr bwMode="auto">
          <a:xfrm rot="5400000">
            <a:off x="3550977" y="5635426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20"/>
          <p:cNvCxnSpPr/>
          <p:nvPr/>
        </p:nvCxnSpPr>
        <p:spPr bwMode="auto">
          <a:xfrm rot="5400000">
            <a:off x="46947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21"/>
          <p:cNvCxnSpPr/>
          <p:nvPr/>
        </p:nvCxnSpPr>
        <p:spPr bwMode="auto">
          <a:xfrm rot="5400000">
            <a:off x="58377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22"/>
          <p:cNvCxnSpPr/>
          <p:nvPr/>
        </p:nvCxnSpPr>
        <p:spPr bwMode="auto">
          <a:xfrm rot="5400000">
            <a:off x="85809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23"/>
          <p:cNvCxnSpPr/>
          <p:nvPr/>
        </p:nvCxnSpPr>
        <p:spPr bwMode="auto">
          <a:xfrm>
            <a:off x="41034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5"/>
          <p:cNvCxnSpPr/>
          <p:nvPr/>
        </p:nvCxnSpPr>
        <p:spPr bwMode="auto">
          <a:xfrm>
            <a:off x="5246427" y="6263083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6"/>
          <p:cNvCxnSpPr/>
          <p:nvPr/>
        </p:nvCxnSpPr>
        <p:spPr bwMode="auto">
          <a:xfrm>
            <a:off x="63894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7"/>
          <p:cNvCxnSpPr/>
          <p:nvPr/>
        </p:nvCxnSpPr>
        <p:spPr bwMode="auto">
          <a:xfrm>
            <a:off x="80658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8"/>
          <p:cNvCxnSpPr/>
          <p:nvPr/>
        </p:nvCxnSpPr>
        <p:spPr bwMode="auto">
          <a:xfrm>
            <a:off x="10027975" y="6271296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9"/>
          <p:cNvCxnSpPr/>
          <p:nvPr/>
        </p:nvCxnSpPr>
        <p:spPr bwMode="auto">
          <a:xfrm>
            <a:off x="2026981" y="6184595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Connector 31"/>
          <p:cNvCxnSpPr/>
          <p:nvPr/>
        </p:nvCxnSpPr>
        <p:spPr bwMode="auto">
          <a:xfrm>
            <a:off x="6922827" y="6264274"/>
            <a:ext cx="1143000" cy="119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674294" y="5726637"/>
            <a:ext cx="471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m</a:t>
            </a:r>
            <a:endParaRPr lang="en-US" dirty="0" smtClean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389920" y="586422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c</a:t>
            </a:r>
            <a:endParaRPr lang="en-US" dirty="0" smtClean="0">
              <a:latin typeface="+mn-lt"/>
            </a:endParaRPr>
          </a:p>
        </p:txBody>
      </p:sp>
      <p:sp>
        <p:nvSpPr>
          <p:cNvPr id="29" name="Rectangle 12"/>
          <p:cNvSpPr/>
          <p:nvPr/>
        </p:nvSpPr>
        <p:spPr bwMode="auto">
          <a:xfrm rot="16200000">
            <a:off x="2342099" y="5893594"/>
            <a:ext cx="1008061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Input(.)</a:t>
            </a:r>
            <a:endParaRPr lang="en-US" dirty="0">
              <a:latin typeface="+mn-lt"/>
            </a:endParaRPr>
          </a:p>
        </p:txBody>
      </p:sp>
      <p:sp>
        <p:nvSpPr>
          <p:cNvPr id="31" name="Rectangle 12"/>
          <p:cNvSpPr/>
          <p:nvPr/>
        </p:nvSpPr>
        <p:spPr bwMode="auto">
          <a:xfrm rot="16200000">
            <a:off x="9116119" y="5860744"/>
            <a:ext cx="1176011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Output(.)</a:t>
            </a:r>
            <a:endParaRPr lang="en-US" dirty="0">
              <a:latin typeface="+mn-lt"/>
            </a:endParaRPr>
          </a:p>
        </p:txBody>
      </p:sp>
      <p:cxnSp>
        <p:nvCxnSpPr>
          <p:cNvPr id="32" name="Straight Arrow Connector 29"/>
          <p:cNvCxnSpPr/>
          <p:nvPr/>
        </p:nvCxnSpPr>
        <p:spPr bwMode="auto">
          <a:xfrm>
            <a:off x="3179506" y="6270780"/>
            <a:ext cx="228597" cy="4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29"/>
          <p:cNvCxnSpPr/>
          <p:nvPr/>
        </p:nvCxnSpPr>
        <p:spPr bwMode="auto">
          <a:xfrm>
            <a:off x="9132627" y="6292849"/>
            <a:ext cx="228597" cy="4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685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раундовых 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Как строить хорошие раундовые функции? Как определить стойкость раундовой функции? Никто не знает.</a:t>
                </a:r>
              </a:p>
              <a:p>
                <a:r>
                  <a:rPr lang="ru-RU" dirty="0" smtClean="0"/>
                  <a:t>Раундовая функция должна быть сильно нелинейной от ключа, т.к. использование линейной функции (или близкой к линейной) даёт линейный блочный шифр. Пример плохой раундовой функции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. </a:t>
                </a:r>
                <a:endParaRPr lang="ru-RU" dirty="0" smtClean="0"/>
              </a:p>
              <a:p>
                <a:r>
                  <a:rPr lang="ru-RU" dirty="0" smtClean="0"/>
                  <a:t>Качество раундовой функции определяется возможностью практических атак на полученный шифр.</a:t>
                </a:r>
              </a:p>
              <a:p>
                <a:r>
                  <a:rPr lang="ru-RU" dirty="0" smtClean="0"/>
                  <a:t>Сколько нужно использовать раундов для фиксированной раундовой функции? Никто не знает.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5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блочных шифров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Никогда не строить собственных блочных шифров</a:t>
            </a:r>
          </a:p>
          <a:p>
            <a:r>
              <a:rPr lang="ru-RU" dirty="0" smtClean="0"/>
              <a:t>Использовать </a:t>
            </a:r>
            <a:r>
              <a:rPr lang="en-US" dirty="0" smtClean="0"/>
              <a:t>AES, </a:t>
            </a:r>
            <a:r>
              <a:rPr lang="ru-RU" dirty="0" smtClean="0"/>
              <a:t>ГОСТ</a:t>
            </a:r>
            <a:r>
              <a:rPr lang="en-US" dirty="0" smtClean="0"/>
              <a:t> </a:t>
            </a:r>
            <a:r>
              <a:rPr lang="ru-RU" dirty="0" smtClean="0"/>
              <a:t>Р 34</a:t>
            </a:r>
            <a:r>
              <a:rPr lang="en-US" dirty="0" smtClean="0"/>
              <a:t>.12-2015</a:t>
            </a:r>
            <a:r>
              <a:rPr lang="ru-RU" dirty="0" smtClean="0"/>
              <a:t> (Магма (</a:t>
            </a:r>
            <a:r>
              <a:rPr lang="en-US" dirty="0" smtClean="0"/>
              <a:t>ex </a:t>
            </a:r>
            <a:r>
              <a:rPr lang="ru-RU" dirty="0" smtClean="0"/>
              <a:t>ГОСТ 28147-89)</a:t>
            </a:r>
            <a:r>
              <a:rPr lang="en-US" dirty="0" smtClean="0"/>
              <a:t>, </a:t>
            </a:r>
            <a:r>
              <a:rPr lang="ru-RU" dirty="0" smtClean="0"/>
              <a:t>Кузнечик)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19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для достижения </a:t>
            </a:r>
            <a:r>
              <a:rPr lang="ru-RU" dirty="0" err="1" smtClean="0"/>
              <a:t>дзена</a:t>
            </a:r>
            <a:r>
              <a:rPr lang="ru-RU" dirty="0" smtClean="0"/>
              <a:t> в режимах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сколько битов, в каких блоках и каким образов влияет </a:t>
            </a:r>
          </a:p>
          <a:p>
            <a:r>
              <a:rPr lang="ru-RU" dirty="0" smtClean="0"/>
              <a:t>Изменение одного бита открытого текста на </a:t>
            </a:r>
            <a:r>
              <a:rPr lang="ru-RU" dirty="0" err="1" smtClean="0"/>
              <a:t>шифртекст</a:t>
            </a:r>
            <a:endParaRPr lang="ru-RU" dirty="0" smtClean="0"/>
          </a:p>
          <a:p>
            <a:r>
              <a:rPr lang="ru-RU" dirty="0" smtClean="0"/>
              <a:t>Изменение одного бита </a:t>
            </a:r>
            <a:r>
              <a:rPr lang="ru-RU" dirty="0" err="1" smtClean="0"/>
              <a:t>шифртекста</a:t>
            </a:r>
            <a:r>
              <a:rPr lang="ru-RU" dirty="0" smtClean="0"/>
              <a:t> на расшифрованный открытый текст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Можно ли контролируемо изменить определённый бит расшифрованного открытого текста, изменив биты </a:t>
            </a:r>
            <a:r>
              <a:rPr lang="ru-RU" dirty="0" err="1" smtClean="0"/>
              <a:t>шифртекста</a:t>
            </a:r>
            <a:r>
              <a:rPr lang="ru-RU" dirty="0" smtClean="0"/>
              <a:t>, как?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48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479" y="0"/>
            <a:ext cx="6905345" cy="278052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479" y="3145646"/>
            <a:ext cx="7087159" cy="285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2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15" y="0"/>
            <a:ext cx="6612286" cy="266251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72" y="2854698"/>
            <a:ext cx="6535756" cy="263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1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 блочного шифры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блочных шифров требуют более строгое требование, чем семантическая стойкость</a:t>
                </a:r>
                <a:r>
                  <a:rPr lang="en-US" dirty="0" smtClean="0"/>
                  <a:t>:</a:t>
                </a:r>
                <a:r>
                  <a:rPr lang="ru-RU" dirty="0" smtClean="0"/>
                  <a:t> для случайно выбранного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перестановка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должна быть псевдослучайной, т.е. выглядеть вычислительно неотличимой от случайной подстановки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Идея игры – противник эффективный противник имеет доступ к оракулу, который выбирает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 smtClean="0"/>
                  <a:t> либо случайно, либо использует псевдослучайную функцию на случайном ключе. Противник может получить произвольное число образов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 smtClean="0"/>
                  <a:t> на указанных им входах. Задача – различить эксперименты описанной игры.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83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03" y="0"/>
            <a:ext cx="7246798" cy="291801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037" y="3083299"/>
            <a:ext cx="6869708" cy="27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8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619" y="-2"/>
            <a:ext cx="7380382" cy="297180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347" y="3336926"/>
            <a:ext cx="7498653" cy="301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7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66" y="-1"/>
            <a:ext cx="7547355" cy="3039035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66" y="3231962"/>
            <a:ext cx="7451131" cy="30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0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2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PRP </a:t>
            </a:r>
            <a:r>
              <a:rPr lang="ru-RU" dirty="0" smtClean="0"/>
              <a:t>и </a:t>
            </a:r>
            <a:r>
              <a:rPr lang="en-US" dirty="0" smtClean="0"/>
              <a:t>PRF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функция (</a:t>
                </a:r>
                <a:r>
                  <a:rPr lang="en-US" b="1" dirty="0" smtClean="0">
                    <a:sym typeface="Symbol" pitchFamily="18" charset="2"/>
                  </a:rPr>
                  <a:t>PRF)</a:t>
                </a:r>
                <a:r>
                  <a:rPr lang="ru-RU" dirty="0" smtClean="0">
                    <a:sym typeface="Symbol" pitchFamily="18" charset="2"/>
                  </a:rPr>
                  <a:t>, если существует эффективный алгоритм,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ru-RU" dirty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>
                    <a:sym typeface="Symbol" pitchFamily="18" charset="2"/>
                  </a:rPr>
                  <a:t>. </a:t>
                </a:r>
                <a:endParaRPr lang="en-US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подстановка (</a:t>
                </a:r>
                <a:r>
                  <a:rPr lang="en-US" b="1" dirty="0" smtClean="0">
                    <a:sym typeface="Symbol" pitchFamily="18" charset="2"/>
                  </a:rPr>
                  <a:t>PR</a:t>
                </a:r>
                <a:r>
                  <a:rPr lang="en-US" b="1" dirty="0">
                    <a:sym typeface="Symbol" pitchFamily="18" charset="2"/>
                  </a:rPr>
                  <a:t>P</a:t>
                </a:r>
                <a:r>
                  <a:rPr lang="en-US" b="1" dirty="0" smtClean="0">
                    <a:sym typeface="Symbol" pitchFamily="18" charset="2"/>
                  </a:rPr>
                  <a:t>)</a:t>
                </a:r>
                <a:r>
                  <a:rPr lang="ru-RU" dirty="0" smtClean="0">
                    <a:sym typeface="Symbol" pitchFamily="18" charset="2"/>
                  </a:rPr>
                  <a:t>, если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Существует эффективный алгоритм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endParaRPr lang="en-US" dirty="0" smtClean="0">
                  <a:sym typeface="Symbol" pitchFamily="18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,∗)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подстановка.</a:t>
                </a:r>
                <a:endParaRPr lang="ru-RU" dirty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  <a:blipFill>
                <a:blip r:embed="rId2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0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событие того,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=1</a:t>
                </a:r>
                <a:r>
                  <a:rPr lang="ru-RU" dirty="0" smtClean="0"/>
                  <a:t> 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псевдослучайной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называется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1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r="-128"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02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</a:t>
                </a:r>
                <a:r>
                  <a:rPr lang="en-US" dirty="0" smtClean="0"/>
                  <a:t>:</a:t>
                </a:r>
                <a:r>
                  <a:rPr lang="ru-RU" dirty="0" smtClean="0"/>
                  <a:t> рассмотри игру на угадывание бита (см лекцию 1)</a:t>
                </a:r>
                <a:r>
                  <a:rPr lang="ru-RU" dirty="0"/>
                  <a:t> </a:t>
                </a:r>
                <a:r>
                  <a:rPr lang="ru-RU" dirty="0" smtClean="0"/>
                  <a:t>для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</a:t>
                </a:r>
                <a:r>
                  <a:rPr lang="en-US" dirty="0" smtClean="0"/>
                  <a:t> PRF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. 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Sup>
                      <m:sSub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алгоритм в игре </a:t>
                </a:r>
                <a:r>
                  <a:rPr lang="ru-RU" dirty="0" smtClean="0"/>
                  <a:t>на угадывание бита в игре на </a:t>
                </a:r>
                <a:r>
                  <a:rPr lang="ru-RU" dirty="0"/>
                  <a:t>стойкость </a:t>
                </a:r>
                <a:r>
                  <a:rPr lang="en-US" dirty="0"/>
                  <a:t>PRF</a:t>
                </a:r>
                <a:r>
                  <a:rPr lang="ru-RU" dirty="0"/>
                  <a:t> величина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– пренебрежимо малая величина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/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ru-RU" i="1" dirty="0" smtClean="0"/>
                  <a:t>. </a:t>
                </a:r>
                <a:r>
                  <a:rPr lang="ru-RU" dirty="0"/>
                  <a:t>(см лекцию 1) </a:t>
                </a:r>
                <a:endParaRPr lang="ru-RU" i="1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  <a:blipFill>
                <a:blip r:embed="rId2"/>
                <a:stretch>
                  <a:fillRect l="-1043" t="-3902" b="-24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10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Вычислительная неразличимость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множество возможных значений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ru-RU" dirty="0" smtClean="0"/>
                  <a:t>Тогда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то эффективный Противник не может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имея доступ к оракулу отличить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Funs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ru-RU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  <a:blipFill>
                <a:blip r:embed="rId2"/>
                <a:stretch>
                  <a:fillRect l="-1695" t="-2101" r="-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вал 4"/>
              <p:cNvSpPr/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Funs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Овал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вал 5"/>
              <p:cNvSpPr/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Овал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72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2649</TotalTime>
  <Words>1385</Words>
  <Application>Microsoft Office PowerPoint</Application>
  <PresentationFormat>Широкоэкранный</PresentationFormat>
  <Paragraphs>370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Symbol</vt:lpstr>
      <vt:lpstr>Tahoma</vt:lpstr>
      <vt:lpstr>Тема Office</vt:lpstr>
      <vt:lpstr>Прикладная Криптография: Симметричные криптосистемы Блочные шифры</vt:lpstr>
      <vt:lpstr>Блочный шифр</vt:lpstr>
      <vt:lpstr>Блочный шифр</vt:lpstr>
      <vt:lpstr>Понятие стойкости блочного шифры</vt:lpstr>
      <vt:lpstr>PRP и PRF</vt:lpstr>
      <vt:lpstr>Игра на стойкость PRF</vt:lpstr>
      <vt:lpstr>Стойкая PRF</vt:lpstr>
      <vt:lpstr>Игра на стойкость PRF</vt:lpstr>
      <vt:lpstr>Вычислительная неразличимость</vt:lpstr>
      <vt:lpstr>Пример</vt:lpstr>
      <vt:lpstr>Игра на стойкость PRP</vt:lpstr>
      <vt:lpstr>Стойкая PRP</vt:lpstr>
      <vt:lpstr>Игра на стойкость PRP</vt:lpstr>
      <vt:lpstr>Стойкий блочный шифр</vt:lpstr>
      <vt:lpstr>Непредсказуемость блочных шифров</vt:lpstr>
      <vt:lpstr>Непредсказуемость блочных шифров</vt:lpstr>
      <vt:lpstr>Непредсказуемость блочных шифров</vt:lpstr>
      <vt:lpstr>Непредсказуемость блочных шифров</vt:lpstr>
      <vt:lpstr>Непредсказуемость блочных шифров</vt:lpstr>
      <vt:lpstr>Стойкость против восстановления ключа</vt:lpstr>
      <vt:lpstr>Стойкость против восстановления ключа</vt:lpstr>
      <vt:lpstr>Стойкость против восстановления ключа</vt:lpstr>
      <vt:lpstr>Следствия стойкости</vt:lpstr>
      <vt:lpstr>Использование блочных шифров</vt:lpstr>
      <vt:lpstr>ECB</vt:lpstr>
      <vt:lpstr>ECB</vt:lpstr>
      <vt:lpstr>Стойкость  ECB</vt:lpstr>
      <vt:lpstr>Стойкость ECB</vt:lpstr>
      <vt:lpstr>Стойкость ECB</vt:lpstr>
      <vt:lpstr>Стойкость ECB</vt:lpstr>
      <vt:lpstr>Стойкость ECB</vt:lpstr>
      <vt:lpstr>Построение блочных шифров</vt:lpstr>
      <vt:lpstr>Построение блочных шифров</vt:lpstr>
      <vt:lpstr>Построение блочных шифров</vt:lpstr>
      <vt:lpstr>Построение раундовых функций</vt:lpstr>
      <vt:lpstr>Использование блочных шифров</vt:lpstr>
      <vt:lpstr>Вопросы для достижения дзена в режимах шифрования</vt:lpstr>
      <vt:lpstr>ECB</vt:lpstr>
      <vt:lpstr>CBC</vt:lpstr>
      <vt:lpstr>CFB</vt:lpstr>
      <vt:lpstr>OFB</vt:lpstr>
      <vt:lpstr>CTR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689</cp:revision>
  <dcterms:created xsi:type="dcterms:W3CDTF">2018-08-24T12:25:18Z</dcterms:created>
  <dcterms:modified xsi:type="dcterms:W3CDTF">2022-10-13T17:05:21Z</dcterms:modified>
</cp:coreProperties>
</file>