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96" r:id="rId2"/>
    <p:sldId id="368" r:id="rId3"/>
    <p:sldId id="409" r:id="rId4"/>
    <p:sldId id="374" r:id="rId5"/>
    <p:sldId id="375" r:id="rId6"/>
    <p:sldId id="376" r:id="rId7"/>
    <p:sldId id="377" r:id="rId8"/>
    <p:sldId id="379" r:id="rId9"/>
    <p:sldId id="378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1" r:id="rId31"/>
    <p:sldId id="402" r:id="rId32"/>
    <p:sldId id="403" r:id="rId33"/>
    <p:sldId id="400" r:id="rId34"/>
    <p:sldId id="405" r:id="rId35"/>
    <p:sldId id="408" r:id="rId36"/>
    <p:sldId id="407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09"/>
          </p14:sldIdLst>
        </p14:section>
        <p14:section name="гибридная конструкция" id="{8D7119DD-8269-4067-B041-CBC75DC9F3BE}">
          <p14:sldIdLst>
            <p14:sldId id="374"/>
            <p14:sldId id="375"/>
            <p14:sldId id="376"/>
            <p14:sldId id="377"/>
            <p14:sldId id="379"/>
            <p14:sldId id="378"/>
            <p14:sldId id="380"/>
            <p14:sldId id="381"/>
            <p14:sldId id="382"/>
            <p14:sldId id="383"/>
            <p14:sldId id="384"/>
          </p14:sldIdLst>
        </p14:section>
        <p14:section name="Рандомизированный CRT режим" id="{2C77A2BA-BD35-45BF-901F-8D54177E878C}">
          <p14:sldIdLst>
            <p14:sldId id="385"/>
            <p14:sldId id="386"/>
            <p14:sldId id="388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CBC" id="{C4CD0A65-B822-46E5-B632-31A9388536BE}">
          <p14:sldIdLst>
            <p14:sldId id="396"/>
            <p14:sldId id="397"/>
            <p14:sldId id="398"/>
            <p14:sldId id="399"/>
            <p14:sldId id="401"/>
            <p14:sldId id="402"/>
            <p14:sldId id="403"/>
            <p14:sldId id="400"/>
            <p14:sldId id="405"/>
          </p14:sldIdLst>
        </p14:section>
        <p14:section name="Практические аспекты" id="{0532A29F-7973-4F7E-84F6-C56353BBD596}">
          <p14:sldIdLst>
            <p14:sldId id="40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71" d="100"/>
          <a:sy n="71" d="100"/>
        </p:scale>
        <p:origin x="342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29.10.2019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29.10.2019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29.10.2019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29.10.2019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29.10.2019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29.10.2019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7.png"/><Relationship Id="rId9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0.png"/><Relationship Id="rId13" Type="http://schemas.openxmlformats.org/officeDocument/2006/relationships/image" Target="../media/image690.png"/><Relationship Id="rId3" Type="http://schemas.openxmlformats.org/officeDocument/2006/relationships/image" Target="../media/image590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0.png"/><Relationship Id="rId5" Type="http://schemas.openxmlformats.org/officeDocument/2006/relationships/image" Target="../media/image610.png"/><Relationship Id="rId10" Type="http://schemas.openxmlformats.org/officeDocument/2006/relationships/image" Target="../media/image66.png"/><Relationship Id="rId4" Type="http://schemas.openxmlformats.org/officeDocument/2006/relationships/image" Target="../media/image600.png"/><Relationship Id="rId9" Type="http://schemas.openxmlformats.org/officeDocument/2006/relationships/image" Target="../media/image650.png"/><Relationship Id="rId14" Type="http://schemas.openxmlformats.org/officeDocument/2006/relationships/image" Target="../media/image7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1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700.png"/><Relationship Id="rId12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7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6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</a:t>
            </a:r>
            <a:r>
              <a:rPr lang="en-US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Очевидно, что это просто «переопределение» игры</a:t>
                </a:r>
                <a:r>
                  <a:rPr lang="en-US" dirty="0" smtClean="0"/>
                  <a:t> 1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0882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1600" dirty="0" smtClean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600" b="0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285993"/>
              </a:xfrm>
              <a:prstGeom prst="rect">
                <a:avLst/>
              </a:prstGeom>
              <a:blipFill>
                <a:blip r:embed="rId9"/>
                <a:stretch>
                  <a:fillRect l="-168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62150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ru-RU" dirty="0" smtClean="0"/>
                  <a:t>. Тогда по </a:t>
                </a:r>
                <a:r>
                  <a:rPr lang="ru-RU" b="1" dirty="0" smtClean="0"/>
                  <a:t>Теореме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6.1.1.1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рассуждениям, аналогичным </a:t>
                </a:r>
                <a:r>
                  <a:rPr lang="ru-RU" b="1" dirty="0" smtClean="0"/>
                  <a:t>Теореме 6.1.1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независимых событий с вероятностью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каждое)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74909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Заметим, что в игре 3 используются независимые ключи шифрования, для каждого сообщения. Отсюда имеем шифрование на множестве независимых ключей и по определению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 противник, делающий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противнику в игре на семантическую стойкость, при использовании множества ключей.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18149"/>
                <a:ext cx="10515600" cy="4351338"/>
              </a:xfrm>
              <a:blipFill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0" i="1" dirty="0" smtClean="0"/>
              </a:p>
              <a:p>
                <a:endParaRPr lang="ru-RU" sz="1600" b="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001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0075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Структра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dirty="0" smtClean="0"/>
                  <a:t>в </a:t>
                </a:r>
                <a:r>
                  <a:rPr lang="ru-RU" dirty="0"/>
                  <a:t>игре на </a:t>
                </a:r>
                <a:r>
                  <a:rPr lang="ru-RU" dirty="0" smtClean="0"/>
                  <a:t>семантическую стойкость, при использовании множества ключей, </a:t>
                </a:r>
                <a:r>
                  <a:rPr lang="ru-RU" dirty="0"/>
                  <a:t>имеющим доступ к противнику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CPA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01775"/>
                <a:ext cx="10515600" cy="4351338"/>
              </a:xfrm>
              <a:blipFill>
                <a:blip r:embed="rId3"/>
                <a:stretch>
                  <a:fillRect l="-1043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31" y="2593074"/>
            <a:ext cx="6043454" cy="3763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Прозрачно отправляет их своему претенденту. После получения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одного из них, выбирает </a:t>
                </a:r>
                <a:r>
                  <a:rPr lang="ru-RU" dirty="0" err="1" smtClean="0"/>
                  <a:t>случаынй</a:t>
                </a:r>
                <a:r>
                  <a:rPr lang="ru-RU" dirty="0" smtClean="0"/>
                  <a:t>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, и отправляет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250" t="-2373" r="-28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8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По теореме 6.4 </a:t>
                </a:r>
                <a:r>
                  <a:rPr lang="ru-RU" dirty="0" smtClean="0"/>
                  <a:t>имеем,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на использование множества ключей в семантическом стойком шифре, и отличается от игры на семантическую стойкость в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</a:t>
                </a: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477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33" y="1231504"/>
            <a:ext cx="5381767" cy="530740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4487" cy="4351338"/>
          </a:xfrm>
        </p:spPr>
        <p:txBody>
          <a:bodyPr/>
          <a:lstStyle/>
          <a:p>
            <a:r>
              <a:rPr lang="ru-RU" dirty="0" smtClean="0"/>
              <a:t>Шифр похож на детерминированный </a:t>
            </a:r>
            <a:r>
              <a:rPr lang="en-US" dirty="0" smtClean="0"/>
              <a:t>CTR </a:t>
            </a:r>
            <a:r>
              <a:rPr lang="ru-RU" dirty="0" smtClean="0"/>
              <a:t>режим, с той лишь разницей, что мы используем не фиксированное начальное значение счётчика, а выбираем его случайно равновероятно, а затем используем шифр аналогично детерминированному алгоритму.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9280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</a:t>
                </a:r>
                <a:r>
                  <a:rPr lang="ru-RU" dirty="0" err="1"/>
                  <a:t>и</a:t>
                </a:r>
                <a:r>
                  <a:rPr lang="ru-RU" dirty="0" err="1" smtClean="0"/>
                  <a:t>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на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64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564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57919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69702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Здесь и далее используем стандартное отношение порядка на парах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тогда и только тогда, когда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4456"/>
                <a:ext cx="10515600" cy="4351338"/>
              </a:xfrm>
              <a:blipFill>
                <a:blip r:embed="rId2"/>
                <a:stretch>
                  <a:fillRect l="-928" t="-196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81522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08298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 smtClean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 smtClean="0"/>
                  <a:t> событие того, что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 smtClean="0"/>
                  <a:t> Тогда по </a:t>
                </a:r>
                <a:r>
                  <a:rPr lang="ru-RU" sz="2400" b="1" dirty="0" smtClean="0"/>
                  <a:t>Теореме</a:t>
                </a:r>
                <a:r>
                  <a:rPr lang="ru-RU" sz="2400" dirty="0" smtClean="0"/>
                  <a:t> </a:t>
                </a:r>
                <a:r>
                  <a:rPr lang="ru-RU" sz="2400" b="1" dirty="0" smtClean="0"/>
                  <a:t>6.1.1.1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рассуждениям, аналогичным </a:t>
                </a:r>
                <a:r>
                  <a:rPr lang="ru-RU" sz="2400" b="1" dirty="0" smtClean="0"/>
                  <a:t>Теореме 6.1.1 </a:t>
                </a:r>
                <a:r>
                  <a:rPr lang="ru-RU" sz="2400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 smtClean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игра против одноразового блокнота).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8317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1" y="3842587"/>
            <a:ext cx="2122741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4275544" y="4367023"/>
            <a:ext cx="3206619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r="-8071"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275543" y="4957919"/>
            <a:ext cx="3146847" cy="401147"/>
            <a:chOff x="1820" y="1982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11321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endParaRPr lang="en-US" sz="16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966525" cy="22111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8297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/>
        </p:nvSpPr>
        <p:spPr>
          <a:xfrm>
            <a:off x="5456222" y="5814740"/>
            <a:ext cx="2118190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Лемма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условии игры 3 имеем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Без потери общности предположим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(что вообще говоря верно начиная с некоторого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из условий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).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происходит тогда, и только тогда когда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совпали какие то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Для произвольного фиксированного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ru-RU" dirty="0" smtClean="0"/>
                  <a:t> равномерно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. Тогда совпадения возможно тогда, и только тогда когда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что происходит с вероятностью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/>
                  <a:t> #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единительная линия 15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Прямая соединительная линия 18"/>
          <p:cNvCxnSpPr/>
          <p:nvPr/>
        </p:nvCxnSpPr>
        <p:spPr>
          <a:xfrm>
            <a:off x="7528855" y="6005849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411" y="6136900"/>
                <a:ext cx="1246046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228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 smtClean="0"/>
              <a:t>CTR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817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Практическое использование </a:t>
            </a:r>
            <a:r>
              <a:rPr lang="en-US" dirty="0" smtClean="0"/>
              <a:t>AES </a:t>
            </a:r>
            <a:r>
              <a:rPr lang="ru-RU" dirty="0" smtClean="0"/>
              <a:t>в режиме </a:t>
            </a:r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IPsec, RFC</a:t>
                </a:r>
                <a:r>
                  <a:rPr lang="ru-RU" dirty="0" smtClean="0"/>
                  <a:t> </a:t>
                </a:r>
                <a:r>
                  <a:rPr lang="en-US" dirty="0" smtClean="0"/>
                  <a:t>3686</a:t>
                </a:r>
                <a:r>
                  <a:rPr lang="ru-RU" dirty="0" smtClean="0"/>
                  <a:t>. Выбор начального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значения счётчика выполняется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32 наиболее значимых бита выбираются </a:t>
                </a:r>
                <a:r>
                  <a:rPr lang="ru-RU" b="1" dirty="0" smtClean="0"/>
                  <a:t>случайно</a:t>
                </a:r>
                <a:r>
                  <a:rPr lang="ru-RU" dirty="0" smtClean="0"/>
                  <a:t> в момент генерации ключа (</a:t>
                </a:r>
                <a:r>
                  <a:rPr lang="ru-RU" b="1" dirty="0" smtClean="0"/>
                  <a:t>и независимо от него</a:t>
                </a:r>
                <a:r>
                  <a:rPr lang="ru-RU" dirty="0" smtClean="0"/>
                  <a:t>), и </a:t>
                </a:r>
                <a:r>
                  <a:rPr lang="ru-RU" b="1" dirty="0" smtClean="0"/>
                  <a:t>фиксируются</a:t>
                </a:r>
                <a:r>
                  <a:rPr lang="ru-RU" dirty="0" smtClean="0"/>
                  <a:t> во время его жизни</a:t>
                </a:r>
                <a:r>
                  <a:rPr lang="en-US" dirty="0" smtClean="0"/>
                  <a:t> (nonce)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Следующие 64 бита выбираются случайно из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ru-RU" dirty="0" smtClean="0"/>
                  <a:t> (</a:t>
                </a:r>
                <a:r>
                  <a:rPr lang="en-US" dirty="0" smtClean="0"/>
                  <a:t>IV)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Последние 32 бита устанавливаются 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Максимальная длина сообщения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ru-RU" dirty="0" smtClean="0"/>
                  <a:t> блоков </a:t>
                </a:r>
                <a:r>
                  <a:rPr lang="en-US" dirty="0" smtClean="0"/>
                  <a:t>AES</a:t>
                </a:r>
                <a:r>
                  <a:rPr lang="ru-RU" dirty="0" smtClean="0"/>
                  <a:t> или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sup>
                    </m:sSup>
                  </m:oMath>
                </a14:m>
                <a:r>
                  <a:rPr lang="ru-RU" dirty="0" smtClean="0"/>
                  <a:t> байт.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464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479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разсшифрование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</p:spPr>
            <p:txBody>
              <a:bodyPr/>
              <a:lstStyle/>
              <a:p>
                <a:r>
                  <a:rPr lang="ru-RU" dirty="0" smtClean="0"/>
                  <a:t>В отличии от режима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для реализации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необходима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блочного шифра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ru-RU" dirty="0" smtClean="0"/>
                  <a:t> носит название вектора инициализации (</a:t>
                </a:r>
                <a:r>
                  <a:rPr lang="en-US" dirty="0" smtClean="0"/>
                  <a:t>IV)</a:t>
                </a:r>
                <a:endParaRPr lang="ru-RU" dirty="0"/>
              </a:p>
              <a:p>
                <a:r>
                  <a:rPr lang="en-US" dirty="0" smtClean="0"/>
                  <a:t>IV </a:t>
                </a:r>
                <a:r>
                  <a:rPr lang="ru-RU" dirty="0" smtClean="0"/>
                  <a:t>должны быть </a:t>
                </a:r>
                <a:r>
                  <a:rPr lang="ru-RU" b="1" dirty="0" smtClean="0"/>
                  <a:t>случайным для каждого передаваемого сообщения</a:t>
                </a:r>
                <a:endParaRPr lang="ru-RU" b="1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86053" cy="4351338"/>
              </a:xfrm>
              <a:blipFill rotWithShape="0">
                <a:blip r:embed="rId2"/>
                <a:stretch>
                  <a:fillRect l="-1505" t="-2101" r="-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207" y="734148"/>
            <a:ext cx="4195982" cy="562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032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</a:t>
            </a:r>
            <a:r>
              <a:rPr lang="ru-RU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Перепишем </a:t>
                </a:r>
                <a:r>
                  <a:rPr lang="ru-RU" dirty="0"/>
                  <a:t>формулу выше через альтернативные определения </a:t>
                </a:r>
                <a:r>
                  <a:rPr lang="ru-RU" dirty="0" smtClean="0"/>
                  <a:t>н</a:t>
                </a:r>
                <a:r>
                  <a:rPr lang="ru-RU" dirty="0"/>
                  <a:t>а</a:t>
                </a:r>
                <a:r>
                  <a:rPr lang="ru-RU" dirty="0" smtClean="0"/>
                  <a:t> </a:t>
                </a:r>
                <a:r>
                  <a:rPr lang="ru-RU" dirty="0"/>
                  <a:t>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будет играть против разных претендентов.</a:t>
                </a:r>
                <a:r>
                  <a:rPr lang="en-US" dirty="0"/>
                  <a:t> </a:t>
                </a:r>
                <a:r>
                  <a:rPr lang="ru-RU" dirty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игре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9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83140"/>
            <a:ext cx="3733800" cy="510780"/>
            <a:chOff x="1776" y="205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77343"/>
            <a:ext cx="3733800" cy="510780"/>
            <a:chOff x="1776" y="205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807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27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1754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6651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/>
                  <a:t> </a:t>
                </a:r>
                <a:r>
                  <a:rPr lang="ru-RU" dirty="0"/>
                  <a:t>Имеем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152802" y="3842587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5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13"/>
              <p:cNvSpPr txBox="1">
                <a:spLocks noChangeArrowheads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4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3" y="4218608"/>
                <a:ext cx="1739206" cy="1286634"/>
              </a:xfrm>
              <a:prstGeom prst="rect">
                <a:avLst/>
              </a:prstGeom>
              <a:blipFill>
                <a:blip r:embed="rId9"/>
                <a:stretch>
                  <a:fillRect l="-1754" b="-9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615308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игру, реализующую случайную функцию. Функция будет генерировать случайные входы на новых значениях, запоминая их. На старых (уже полученных ранее значениях) будет выдаваться результат, полученный ранее.</a:t>
                </a:r>
                <a:r>
                  <a:rPr lang="en-US" sz="2400" dirty="0"/>
                  <a:t> </a:t>
                </a:r>
                <a:r>
                  <a:rPr lang="ru-RU" sz="2400" dirty="0"/>
                  <a:t>Очевидно, что это просто «переопределение» игры</a:t>
                </a:r>
                <a:r>
                  <a:rPr lang="en-US" sz="2400" dirty="0"/>
                  <a:t> 1</a:t>
                </a:r>
                <a:r>
                  <a:rPr lang="ru-RU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2400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7376" y="1318149"/>
                <a:ext cx="10515600" cy="4351338"/>
              </a:xfrm>
              <a:blipFill>
                <a:blip r:embed="rId2"/>
                <a:stretch>
                  <a:fillRect l="-870" t="-1961" r="-1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/>
              </a:p>
              <a:p>
                <a:r>
                  <a:rPr lang="en-US" sz="1600" dirty="0">
                    <a:solidFill>
                      <a:srgbClr val="FF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,(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)&lt;(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endParaRPr lang="en-US" sz="16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+1]←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+1]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2002408"/>
              </a:xfrm>
              <a:prstGeom prst="rect">
                <a:avLst/>
              </a:prstGeom>
              <a:blipFill>
                <a:blip r:embed="rId9"/>
                <a:stretch>
                  <a:fillRect l="-1299" b="-91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63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Рассмотрим «забывчивую» версию игры 2, в которой претендент не запоминает полученные величины. Заметим, что игры идентичны, если все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400" dirty="0"/>
                  <a:t> различны. Пусть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sz="2400" dirty="0"/>
                  <a:t> событие того, что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)≠(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 Тогда по </a:t>
                </a:r>
                <a:r>
                  <a:rPr lang="ru-RU" sz="2400" b="1" dirty="0"/>
                  <a:t>Теореме</a:t>
                </a:r>
                <a:r>
                  <a:rPr lang="ru-RU" sz="2400" dirty="0"/>
                  <a:t> </a:t>
                </a:r>
                <a:r>
                  <a:rPr lang="ru-RU" sz="2400" b="1" dirty="0"/>
                  <a:t>6.1.1.1</a:t>
                </a:r>
                <a:r>
                  <a:rPr lang="en-US" sz="2400" dirty="0"/>
                  <a:t> </a:t>
                </a:r>
                <a:r>
                  <a:rPr lang="ru-RU" sz="2400" dirty="0"/>
                  <a:t>и рассуждениям, аналогичным </a:t>
                </a:r>
                <a:r>
                  <a:rPr lang="ru-RU" sz="2400" b="1" dirty="0"/>
                  <a:t>Теореме 6.1.1 </a:t>
                </a:r>
                <a:r>
                  <a:rPr lang="ru-RU" sz="2400" dirty="0"/>
                  <a:t>имеем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sz="2400" dirty="0"/>
                  <a:t>. При этом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игра против одноразового блокнота).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7684"/>
                <a:ext cx="10515600" cy="4351338"/>
              </a:xfrm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1607932" y="3842587"/>
            <a:ext cx="232477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960236" y="4367023"/>
            <a:ext cx="3521927" cy="562944"/>
            <a:chOff x="1774" y="1785"/>
            <a:chExt cx="2402" cy="337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475715" y="3613986"/>
            <a:ext cx="7525781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4023815" y="4987336"/>
            <a:ext cx="3398576" cy="401147"/>
            <a:chOff x="1820" y="1993"/>
            <a:chExt cx="2352" cy="150"/>
          </a:xfrm>
        </p:grpSpPr>
        <p:sp>
          <p:nvSpPr>
            <p:cNvPr id="31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66" y="3770171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266" y="5211802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b="0" i="1" dirty="0" smtClean="0">
                    <a:solidFill>
                      <a:schemeClr val="tx1"/>
                    </a:solidFill>
                  </a:rPr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+1)</m:t>
                          </m:r>
                        </m:sub>
                      </m:sSub>
                    </m:oMath>
                  </m:oMathPara>
                </a14:m>
                <a:endParaRPr lang="en-US" sz="1600" b="0" i="1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511" y="4218608"/>
                <a:ext cx="2343574" cy="1230209"/>
              </a:xfrm>
              <a:prstGeom prst="rect">
                <a:avLst/>
              </a:prstGeom>
              <a:blipFill>
                <a:blip r:embed="rId9"/>
                <a:stretch>
                  <a:fillRect b="-9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13900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Игра 3 является игрой против одноразового блокнота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3 и 2 отличаются не более чем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>
                  <a:solidFill>
                    <a:srgbClr val="00B0F0"/>
                  </a:solidFill>
                </a:endParaRPr>
              </a:p>
              <a:p>
                <a:r>
                  <a:rPr lang="ru-RU" dirty="0" smtClean="0"/>
                  <a:t>Игра 2 является переопределением игры 1</a:t>
                </a:r>
              </a:p>
              <a:p>
                <a:r>
                  <a:rPr lang="ru-RU" dirty="0" smtClean="0"/>
                  <a:t>Игра 1 – игра на стойкость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b="0" dirty="0" smtClean="0"/>
                  <a:t> преимущество (обычная версия) состоит из </a:t>
                </a:r>
                <a:r>
                  <a:rPr lang="ru-RU" b="0" dirty="0" smtClean="0">
                    <a:solidFill>
                      <a:srgbClr val="00B050"/>
                    </a:solidFill>
                  </a:rPr>
                  <a:t>разности</a:t>
                </a:r>
                <a:r>
                  <a:rPr lang="ru-RU" b="0" dirty="0" smtClean="0"/>
                  <a:t> преимуществ в играх 0 и 1 (на угадывание бита) (собственно 0 и 2)</a:t>
                </a:r>
              </a:p>
              <a:p>
                <a:r>
                  <a:rPr lang="ru-RU" dirty="0" smtClean="0"/>
                  <a:t>Игра 0 – игра на стойкость </a:t>
                </a:r>
                <a:r>
                  <a:rPr lang="en-US" dirty="0" smtClean="0"/>
                  <a:t>CPA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Используя Теорему 6.1  имеем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0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Дополнение блока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 режиме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сообщения должны быть кратны длине блока блочного шифра.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сообщения не кратны длине блока – используется дополнение (</a:t>
                </a:r>
                <a:r>
                  <a:rPr lang="en-US" dirty="0" smtClean="0"/>
                  <a:t>padding)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Наиболее распространённый способ  </a:t>
                </a:r>
                <a:r>
                  <a:rPr lang="en-US" dirty="0" smtClean="0"/>
                  <a:t>TLS (PKCS</a:t>
                </a:r>
                <a:r>
                  <a:rPr lang="ru-RU" dirty="0" smtClean="0"/>
                  <a:t>7</a:t>
                </a:r>
                <a:r>
                  <a:rPr lang="en-US" dirty="0" smtClean="0"/>
                  <a:t>)</a:t>
                </a:r>
                <a:r>
                  <a:rPr lang="ru-RU" dirty="0" smtClean="0"/>
                  <a:t> </a:t>
                </a:r>
                <a:r>
                  <a:rPr lang="en-US" dirty="0" smtClean="0"/>
                  <a:t>padding:</a:t>
                </a:r>
              </a:p>
              <a:p>
                <a:r>
                  <a:rPr lang="ru-RU" dirty="0" smtClean="0"/>
                  <a:t>Если сообщение имеет длину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байт, а блок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байт, то дополнение TLS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0,..,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−1,….,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PKCS)</a:t>
                </a:r>
                <a:endParaRPr lang="en-US" dirty="0" smtClean="0"/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=16</m:t>
                    </m:r>
                  </m:oMath>
                </a14:m>
                <a:r>
                  <a:rPr lang="ru-RU" dirty="0" smtClean="0"/>
                  <a:t>. (15 </a:t>
                </a:r>
                <a:r>
                  <a:rPr lang="en-US" dirty="0" err="1" smtClean="0"/>
                  <a:t>для</a:t>
                </a:r>
                <a:r>
                  <a:rPr lang="en-US" dirty="0" smtClean="0"/>
                  <a:t> </a:t>
                </a:r>
                <a:r>
                  <a:rPr lang="ru-RU" dirty="0" smtClean="0"/>
                  <a:t>PKCS)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28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16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565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Шифр 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суперполиномиальная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⊳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Перепишем формулу выше через альтернативные определения на угадывание бита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Основная идея доказательства – определим игру 0 между противником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претендентом в игре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Определим игры 1, 2, 3. В каждый из них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будет играть против разных претендентов.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Покажем переходы между этими играми.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как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71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0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игры, введённой ниже, 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−1/2|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9645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</a:t>
            </a:r>
            <a:r>
              <a:rPr lang="en-US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1, отличающуюся от игры 0, заменой псевдослучайной функции на случайную.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52802" y="3842587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40471" y="4528725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661063" y="4922237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3728894"/>
                <a:ext cx="53572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1748" y="5397626"/>
                <a:ext cx="53572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>
                    <a:solidFill>
                      <a:srgbClr val="FF0000"/>
                    </a:solidFill>
                  </a:rPr>
                  <a:t>f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0" i="1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802" y="4218608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1684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262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Структура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Рассмотрим структуру противника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/>
                  <a:t>PRF</a:t>
                </a:r>
                <a:r>
                  <a:rPr lang="ru-RU" dirty="0" smtClean="0"/>
                  <a:t>, имеющим доступ к противнику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CPA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758609"/>
              </a:xfrm>
              <a:blipFill>
                <a:blip r:embed="rId3"/>
                <a:stretch>
                  <a:fillRect l="-1043" t="-16000" r="-696" b="-176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497" y="2584234"/>
            <a:ext cx="6103464" cy="3881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получений пары сообщений от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выбирает случайный элемент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получая его образ от претендента (случайный или </a:t>
                </a:r>
                <a:r>
                  <a:rPr lang="ru-RU" dirty="0"/>
                  <a:t>п</a:t>
                </a:r>
                <a:r>
                  <a:rPr lang="ru-RU" dirty="0" smtClean="0"/>
                  <a:t>севдослучайный). Затем он случайно выбирает одно из сообщений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и шифрует его на полученном образе.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После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итераций он выдаёт результат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72902"/>
                <a:ext cx="4877297" cy="3848573"/>
              </a:xfrm>
              <a:prstGeom prst="rect">
                <a:avLst/>
              </a:prstGeom>
              <a:blipFill>
                <a:blip r:embed="rId5"/>
                <a:stretch>
                  <a:fillRect l="-2000" t="-2215" r="-1500" b="-33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17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2952</TotalTime>
  <Words>1122</Words>
  <Application>Microsoft Office PowerPoint</Application>
  <PresentationFormat>Широкоэкранный</PresentationFormat>
  <Paragraphs>369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CPA</vt:lpstr>
      <vt:lpstr>CPA</vt:lpstr>
      <vt:lpstr>Использование множества ключей</vt:lpstr>
      <vt:lpstr>Построение CPA шифров из семантически стойких шифров</vt:lpstr>
      <vt:lpstr>Построение CPA шифров из семантически стойких шифров</vt:lpstr>
      <vt:lpstr>Построение CPA шифров из семантически стойких шифров</vt:lpstr>
      <vt:lpstr>Игра 0</vt:lpstr>
      <vt:lpstr>Игра 1</vt:lpstr>
      <vt:lpstr>Структура противника B_F</vt:lpstr>
      <vt:lpstr>Игра 2</vt:lpstr>
      <vt:lpstr>Игра 3</vt:lpstr>
      <vt:lpstr>Игра 3.</vt:lpstr>
      <vt:lpstr>Структра противника B^∗</vt:lpstr>
      <vt:lpstr>Построение CPA шифров из семантически стойких шифров</vt:lpstr>
      <vt:lpstr>Рандомизированный CTR режим</vt:lpstr>
      <vt:lpstr>Рандомизированный CTR режим</vt:lpstr>
      <vt:lpstr>Рандомизированный CTR режим</vt:lpstr>
      <vt:lpstr>Рандомизированный CTR режим</vt:lpstr>
      <vt:lpstr>Игра 0</vt:lpstr>
      <vt:lpstr>Игра 1</vt:lpstr>
      <vt:lpstr>Игра 2</vt:lpstr>
      <vt:lpstr>Игра 3</vt:lpstr>
      <vt:lpstr>Лемма</vt:lpstr>
      <vt:lpstr>Рандомизированный CTR режим</vt:lpstr>
      <vt:lpstr>Практическое использование AES в режиме CTR</vt:lpstr>
      <vt:lpstr>CBC</vt:lpstr>
      <vt:lpstr>CBC</vt:lpstr>
      <vt:lpstr>CBC</vt:lpstr>
      <vt:lpstr>CBC режим</vt:lpstr>
      <vt:lpstr>Игра 0</vt:lpstr>
      <vt:lpstr>Игра 1</vt:lpstr>
      <vt:lpstr>Игра 2</vt:lpstr>
      <vt:lpstr>Игра 3</vt:lpstr>
      <vt:lpstr>CBC</vt:lpstr>
      <vt:lpstr>Дополнение блока</vt:lpstr>
      <vt:lpstr>CBC vs CTR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948</cp:revision>
  <dcterms:created xsi:type="dcterms:W3CDTF">2018-08-24T12:25:18Z</dcterms:created>
  <dcterms:modified xsi:type="dcterms:W3CDTF">2019-10-29T11:32:19Z</dcterms:modified>
</cp:coreProperties>
</file>