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440" r:id="rId3"/>
    <p:sldId id="444" r:id="rId4"/>
    <p:sldId id="448" r:id="rId5"/>
    <p:sldId id="470" r:id="rId6"/>
    <p:sldId id="471" r:id="rId7"/>
    <p:sldId id="472" r:id="rId8"/>
    <p:sldId id="442" r:id="rId9"/>
    <p:sldId id="473" r:id="rId10"/>
    <p:sldId id="475" r:id="rId11"/>
    <p:sldId id="474" r:id="rId12"/>
    <p:sldId id="476" r:id="rId13"/>
    <p:sldId id="477" r:id="rId14"/>
    <p:sldId id="479" r:id="rId15"/>
    <p:sldId id="478" r:id="rId16"/>
    <p:sldId id="480" r:id="rId17"/>
    <p:sldId id="482" r:id="rId18"/>
    <p:sldId id="481" r:id="rId19"/>
    <p:sldId id="483" r:id="rId20"/>
    <p:sldId id="485" r:id="rId21"/>
    <p:sldId id="486" r:id="rId22"/>
    <p:sldId id="487" r:id="rId23"/>
    <p:sldId id="488" r:id="rId24"/>
    <p:sldId id="489" r:id="rId25"/>
    <p:sldId id="484" r:id="rId26"/>
    <p:sldId id="490" r:id="rId27"/>
    <p:sldId id="492" r:id="rId28"/>
    <p:sldId id="493" r:id="rId29"/>
    <p:sldId id="503" r:id="rId30"/>
    <p:sldId id="491" r:id="rId31"/>
    <p:sldId id="494" r:id="rId32"/>
    <p:sldId id="495" r:id="rId33"/>
    <p:sldId id="496" r:id="rId34"/>
    <p:sldId id="498" r:id="rId35"/>
    <p:sldId id="500" r:id="rId36"/>
    <p:sldId id="501" r:id="rId37"/>
    <p:sldId id="502" r:id="rId38"/>
    <p:sldId id="504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42682" y="3360371"/>
            <a:ext cx="10511118" cy="1359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например все 0).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</a:t>
            </a:r>
            <a:r>
              <a:rPr lang="ru-RU" dirty="0" smtClean="0"/>
              <a:t>лишних блоков</a:t>
            </a:r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(т.е.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u-RU" dirty="0" smtClean="0"/>
                  <a:t> отношение «</a:t>
                </a:r>
                <a:r>
                  <a:rPr lang="ru-RU" dirty="0" err="1" smtClean="0"/>
                  <a:t>префиксности</a:t>
                </a:r>
                <a:r>
                  <a:rPr lang="ru-RU" dirty="0" smtClean="0"/>
                  <a:t>»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сообщений, некратных длине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 (могут быть выработаны на основе одного ключа)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</a:t>
            </a:r>
            <a:r>
              <a:rPr lang="en-US" dirty="0" smtClean="0"/>
              <a:t> </a:t>
            </a:r>
            <a:r>
              <a:rPr lang="ru-RU" dirty="0" smtClean="0"/>
              <a:t>достижимый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 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проектах. В настоящий момент </a:t>
            </a:r>
            <a:r>
              <a:rPr lang="ru-RU" smtClean="0"/>
              <a:t>патент истёк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i="1" dirty="0" err="1"/>
              <a:t>k</a:t>
            </a:r>
            <a:r>
              <a:rPr lang="en-US" sz="2667" dirty="0" err="1">
                <a:sym typeface="Symbol" charset="0"/>
              </a:rPr>
              <a:t></a:t>
            </a:r>
            <a:r>
              <a:rPr lang="en-US" sz="2667" i="1" dirty="0" err="1">
                <a:sym typeface="Symbol" charset="0"/>
              </a:rPr>
              <a:t>K</a:t>
            </a:r>
            <a:endParaRPr lang="en-US" sz="2667" b="1" i="1" dirty="0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i="1" dirty="0" err="1"/>
                <a:t>m</a:t>
              </a:r>
              <a:r>
                <a:rPr lang="en-US" sz="2667" dirty="0" err="1"/>
                <a:t>,</a:t>
              </a:r>
              <a:r>
                <a:rPr lang="en-US" sz="2667" i="1" dirty="0" err="1"/>
                <a:t>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</a:t>
              </a:r>
              <a:r>
                <a:rPr lang="en-US" sz="2667" i="1" dirty="0">
                  <a:sym typeface="Symbol" charset="0"/>
                </a:rPr>
                <a:t>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</a:t>
              </a:r>
              <a:r>
                <a:rPr lang="en-US" sz="2667" i="1" dirty="0"/>
                <a:t>S</a:t>
              </a:r>
              <a:r>
                <a:rPr lang="en-US" sz="2667" dirty="0"/>
                <a:t>(</a:t>
              </a:r>
              <a:r>
                <a:rPr lang="en-US" sz="2667" i="1" dirty="0"/>
                <a:t>k</a:t>
              </a:r>
              <a:r>
                <a:rPr lang="en-US" sz="2667" dirty="0"/>
                <a:t>,</a:t>
              </a:r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i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i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-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добавляя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Poly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ru-RU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i="1" dirty="0" smtClean="0"/>
                  <a:t> – </a:t>
                </a:r>
                <a:r>
                  <a:rPr lang="en-US" b="0" dirty="0" smtClean="0"/>
                  <a:t>nonce</a:t>
                </a:r>
                <a:r>
                  <a:rPr lang="ru-RU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sup>
                    </m:sSup>
                  </m:oMath>
                </a14:m>
                <a:r>
                  <a:rPr lang="ru-RU" b="0" dirty="0" smtClean="0"/>
                  <a:t> - ключ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– подписываемое сообщение.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 (некоторые биты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просто выставляются константами в 0 или 1. Возможно использование полностью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для увеличения параметра стойкости до 128 бит, но снижения производительности)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 smtClean="0"/>
                  <a:t> – выбранное простое число </a:t>
                </a:r>
              </a:p>
              <a:p>
                <a:r>
                  <a:rPr lang="ru-RU" dirty="0" smtClean="0"/>
                  <a:t>106 бит стойкости</a:t>
                </a:r>
                <a:r>
                  <a:rPr lang="en-US" dirty="0" smtClean="0"/>
                  <a:t> (</a:t>
                </a:r>
                <a:r>
                  <a:rPr lang="ru-RU" dirty="0" smtClean="0"/>
                  <a:t>число случайный бит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  <a:blipFill>
                <a:blip r:embed="rId3"/>
                <a:stretch>
                  <a:fillRect l="-1256" r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картинка слева предполагает, что правая часть ключа </a:t>
                </a:r>
                <a:r>
                  <a:rPr lang="en-US" dirty="0" smtClean="0"/>
                  <a:t>Poly1305</a:t>
                </a:r>
                <a:r>
                  <a:rPr lang="ru-RU" dirty="0" smtClean="0"/>
                  <a:t> уже получена ранее как выход некоторой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вычисленной от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поэтому явного вычисления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нет.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используется не только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, но и </a:t>
                </a:r>
                <a:r>
                  <a:rPr lang="en-US" dirty="0" smtClean="0"/>
                  <a:t>ChaCha20 (</a:t>
                </a:r>
                <a:r>
                  <a:rPr lang="ru-RU" dirty="0" smtClean="0"/>
                  <a:t>обычно в рамках построения аутентифицированного шифрования </a:t>
                </a:r>
                <a:r>
                  <a:rPr lang="en-US" dirty="0" err="1"/>
                  <a:t>ChaCha</a:t>
                </a:r>
                <a:r>
                  <a:rPr lang="en-US" dirty="0"/>
                  <a:t> 20 – Poly </a:t>
                </a:r>
                <a:r>
                  <a:rPr lang="en-US" dirty="0" smtClean="0"/>
                  <a:t>1305</a:t>
                </a:r>
                <a:r>
                  <a:rPr lang="ru-RU" dirty="0" smtClean="0"/>
                  <a:t>) 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  <a:blipFill>
                <a:blip r:embed="rId2"/>
                <a:stretch>
                  <a:fillRect l="-2266" t="-1687" r="-1983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215"/>
            <a:ext cx="7636702" cy="53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940</Words>
  <Application>Microsoft Office PowerPoint</Application>
  <PresentationFormat>Широкоэкранный</PresentationFormat>
  <Paragraphs>256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MAC: схемы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сообщений, некратных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1260</cp:revision>
  <dcterms:created xsi:type="dcterms:W3CDTF">2018-08-24T12:25:18Z</dcterms:created>
  <dcterms:modified xsi:type="dcterms:W3CDTF">2021-11-08T06:42:47Z</dcterms:modified>
</cp:coreProperties>
</file>