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1" r:id="rId6"/>
    <p:sldId id="260" r:id="rId7"/>
    <p:sldId id="266" r:id="rId8"/>
    <p:sldId id="274" r:id="rId9"/>
    <p:sldId id="269" r:id="rId10"/>
    <p:sldId id="270" r:id="rId11"/>
    <p:sldId id="271" r:id="rId12"/>
    <p:sldId id="323" r:id="rId13"/>
    <p:sldId id="322" r:id="rId14"/>
    <p:sldId id="273" r:id="rId15"/>
    <p:sldId id="267" r:id="rId16"/>
    <p:sldId id="275" r:id="rId17"/>
    <p:sldId id="278" r:id="rId18"/>
    <p:sldId id="279" r:id="rId19"/>
    <p:sldId id="276" r:id="rId20"/>
    <p:sldId id="277" r:id="rId21"/>
    <p:sldId id="280" r:id="rId22"/>
    <p:sldId id="281" r:id="rId23"/>
    <p:sldId id="268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6" r:id="rId38"/>
    <p:sldId id="295" r:id="rId39"/>
    <p:sldId id="297" r:id="rId40"/>
    <p:sldId id="262" r:id="rId41"/>
    <p:sldId id="263" r:id="rId42"/>
    <p:sldId id="311" r:id="rId43"/>
    <p:sldId id="264" r:id="rId44"/>
    <p:sldId id="299" r:id="rId45"/>
    <p:sldId id="298" r:id="rId46"/>
    <p:sldId id="300" r:id="rId47"/>
    <p:sldId id="301" r:id="rId48"/>
    <p:sldId id="303" r:id="rId49"/>
    <p:sldId id="307" r:id="rId50"/>
    <p:sldId id="308" r:id="rId51"/>
    <p:sldId id="306" r:id="rId52"/>
    <p:sldId id="309" r:id="rId53"/>
    <p:sldId id="265" r:id="rId54"/>
    <p:sldId id="310" r:id="rId55"/>
    <p:sldId id="312" r:id="rId56"/>
    <p:sldId id="313" r:id="rId57"/>
    <p:sldId id="302" r:id="rId58"/>
    <p:sldId id="314" r:id="rId59"/>
    <p:sldId id="315" r:id="rId60"/>
    <p:sldId id="304" r:id="rId61"/>
    <p:sldId id="316" r:id="rId62"/>
    <p:sldId id="317" r:id="rId63"/>
    <p:sldId id="318" r:id="rId64"/>
    <p:sldId id="319" r:id="rId65"/>
    <p:sldId id="320" r:id="rId66"/>
    <p:sldId id="321" r:id="rId6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256"/>
          </p14:sldIdLst>
        </p14:section>
        <p14:section name="Организационные моменты" id="{BFEFF392-E437-4593-B654-0F5465DCD357}">
          <p14:sldIdLst>
            <p14:sldId id="257"/>
            <p14:sldId id="258"/>
            <p14:sldId id="259"/>
            <p14:sldId id="261"/>
          </p14:sldIdLst>
        </p14:section>
        <p14:section name="Введение" id="{1192B5C9-FAF4-4ACC-875D-8D3B21472120}">
          <p14:sldIdLst>
            <p14:sldId id="260"/>
            <p14:sldId id="266"/>
            <p14:sldId id="274"/>
            <p14:sldId id="269"/>
            <p14:sldId id="270"/>
            <p14:sldId id="271"/>
            <p14:sldId id="323"/>
            <p14:sldId id="322"/>
            <p14:sldId id="273"/>
          </p14:sldIdLst>
        </p14:section>
        <p14:section name="Шифр Шеннона" id="{44E0ABCF-00BA-42F7-95F9-0820AD447BF9}">
          <p14:sldIdLst>
            <p14:sldId id="267"/>
            <p14:sldId id="275"/>
            <p14:sldId id="278"/>
            <p14:sldId id="279"/>
            <p14:sldId id="276"/>
            <p14:sldId id="277"/>
            <p14:sldId id="280"/>
            <p14:sldId id="281"/>
          </p14:sldIdLst>
        </p14:section>
        <p14:section name="Абсолютная стойкость" id="{5AEABAF8-5B61-404B-A7B4-672C40557545}">
          <p14:sldIdLst>
            <p14:sldId id="268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6"/>
            <p14:sldId id="295"/>
            <p14:sldId id="297"/>
          </p14:sldIdLst>
        </p14:section>
        <p14:section name="Вычислимые шифры и семантческая стойкость" id="{F636B4C9-9F35-405A-B7EC-ED6DD80C5AFF}">
          <p14:sldIdLst>
            <p14:sldId id="262"/>
            <p14:sldId id="263"/>
            <p14:sldId id="311"/>
            <p14:sldId id="264"/>
            <p14:sldId id="299"/>
            <p14:sldId id="298"/>
            <p14:sldId id="300"/>
            <p14:sldId id="301"/>
            <p14:sldId id="303"/>
            <p14:sldId id="307"/>
            <p14:sldId id="308"/>
            <p14:sldId id="306"/>
            <p14:sldId id="309"/>
            <p14:sldId id="265"/>
            <p14:sldId id="310"/>
            <p14:sldId id="312"/>
            <p14:sldId id="313"/>
            <p14:sldId id="302"/>
            <p14:sldId id="314"/>
            <p14:sldId id="315"/>
            <p14:sldId id="304"/>
            <p14:sldId id="316"/>
            <p14:sldId id="317"/>
            <p14:sldId id="318"/>
            <p14:sldId id="319"/>
            <p14:sldId id="320"/>
          </p14:sldIdLst>
        </p14:section>
        <p14:section name="Выводы" id="{DBB8A91A-3157-4835-9428-3543E107E76C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4" autoAdjust="0"/>
  </p:normalViewPr>
  <p:slideViewPr>
    <p:cSldViewPr snapToGrid="0">
      <p:cViewPr varScale="1">
        <p:scale>
          <a:sx n="106" d="100"/>
          <a:sy n="106" d="100"/>
        </p:scale>
        <p:origin x="8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5760-61D2-4B80-8A8D-A874439CE6F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6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07.09.2018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07.09.2018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07.09.2018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yptoCourse/CryptoLabs/wiki/&#1089;&#1087;&#1080;&#1089;&#1086;&#1082;-&#1083;&#1072;&#1073;&#1086;&#1088;&#1072;&#1090;&#1086;&#1088;&#1085;&#1099;&#1093;-&#1088;&#1072;&#1073;&#1086;&#1090;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gif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1.png"/><Relationship Id="rId7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21.png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400.png"/><Relationship Id="rId7" Type="http://schemas.openxmlformats.org/officeDocument/2006/relationships/image" Target="../media/image47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01.png"/><Relationship Id="rId7" Type="http://schemas.openxmlformats.org/officeDocument/2006/relationships/image" Target="../media/image4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430.png"/><Relationship Id="rId7" Type="http://schemas.openxmlformats.org/officeDocument/2006/relationships/image" Target="../media/image44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1.png"/><Relationship Id="rId9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8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b="1" dirty="0" smtClean="0"/>
              <a:t>Современный</a:t>
            </a:r>
            <a:r>
              <a:rPr lang="ru-RU" sz="2600" b="1" dirty="0" smtClean="0"/>
              <a:t>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абстрактных моделей криптографических примитивов </a:t>
            </a:r>
          </a:p>
          <a:p>
            <a:r>
              <a:rPr lang="ru-RU" sz="2600" dirty="0" smtClean="0"/>
              <a:t>Вместо анализа частных свойств примитивов и их взаимодействия производится анализ самой конструкции, вне зависимости от используемых примитивов и их </a:t>
            </a:r>
            <a:r>
              <a:rPr lang="ru-RU" dirty="0" smtClean="0"/>
              <a:t>стойкости</a:t>
            </a:r>
            <a:endParaRPr lang="ru-RU" sz="2600" dirty="0" smtClean="0"/>
          </a:p>
          <a:p>
            <a:r>
              <a:rPr lang="ru-RU" sz="2600" dirty="0" smtClean="0"/>
              <a:t>Предположении о стойкости исходит из анализа системы в предположении об априорной стойкости примитивов</a:t>
            </a:r>
          </a:p>
          <a:p>
            <a:r>
              <a:rPr lang="ru-RU" sz="2600" dirty="0" smtClean="0"/>
              <a:t>При замене части системы нет необходимости проводить повторных анализ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6655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Наиболее распространённый способ доказательства практической стойкости криптографического примитива является сведение атаки на него в вычислительно сложной задаче. Иными словами показывается, что произвести атаку на примитив так же сложно как вышить вычислительно сложную задачу.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Атака на криптографический примитив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Возможность решения вычислительно сложной задачи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6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Доказательство стойкости</a:t>
            </a:r>
            <a:r>
              <a:rPr lang="en-US" sz="2600" dirty="0" smtClean="0"/>
              <a:t> </a:t>
            </a:r>
            <a:r>
              <a:rPr lang="ru-RU" sz="2600" dirty="0" smtClean="0"/>
              <a:t>криптосистемы показывается сведением её к стойкости криптографических примитив. При современном подходе описание системы использует только абстрактные модели примитивов (</a:t>
            </a:r>
            <a:r>
              <a:rPr lang="en-US" sz="2600" dirty="0" smtClean="0"/>
              <a:t>PRF, PRP, </a:t>
            </a:r>
            <a:r>
              <a:rPr lang="ru-RU" sz="2600" dirty="0" smtClean="0"/>
              <a:t>и другие).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криптосистему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примитив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46"/>
          <p:cNvSpPr/>
          <p:nvPr/>
        </p:nvSpPr>
        <p:spPr>
          <a:xfrm>
            <a:off x="480291" y="1473068"/>
            <a:ext cx="7921696" cy="45028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846343" y="3146982"/>
            <a:ext cx="182642" cy="32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846716" y="2194058"/>
            <a:ext cx="3549113" cy="365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057280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057280" y="387844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057280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8709311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AES</a:t>
            </a:r>
            <a:endParaRPr lang="ru-RU" sz="26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8709311" y="383957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SHA-256</a:t>
            </a:r>
            <a:endParaRPr lang="ru-RU" sz="26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646993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HMAC</a:t>
            </a:r>
            <a:endParaRPr lang="ru-RU" sz="2600" dirty="0"/>
          </a:p>
        </p:txBody>
      </p:sp>
      <p:cxnSp>
        <p:nvCxnSpPr>
          <p:cNvPr id="30" name="Прямая со стрелкой 29"/>
          <p:cNvCxnSpPr>
            <a:stCxn id="22" idx="3"/>
            <a:endCxn id="26" idx="1"/>
          </p:cNvCxnSpPr>
          <p:nvPr/>
        </p:nvCxnSpPr>
        <p:spPr>
          <a:xfrm>
            <a:off x="4180389" y="3286776"/>
            <a:ext cx="452892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3" idx="3"/>
            <a:endCxn id="27" idx="1"/>
          </p:cNvCxnSpPr>
          <p:nvPr/>
        </p:nvCxnSpPr>
        <p:spPr>
          <a:xfrm flipV="1">
            <a:off x="4180389" y="4177434"/>
            <a:ext cx="4528922" cy="3887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236572" y="5222313"/>
            <a:ext cx="42600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8" idx="3"/>
            <a:endCxn id="27" idx="2"/>
          </p:cNvCxnSpPr>
          <p:nvPr/>
        </p:nvCxnSpPr>
        <p:spPr>
          <a:xfrm flipV="1">
            <a:off x="7770102" y="4515294"/>
            <a:ext cx="2500764" cy="654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1471568" y="1549103"/>
            <a:ext cx="64162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err="1"/>
              <a:t>Абстрактное</a:t>
            </a:r>
            <a:r>
              <a:rPr lang="en-US" sz="2600" dirty="0"/>
              <a:t> </a:t>
            </a:r>
            <a:r>
              <a:rPr lang="en-US" sz="2600" dirty="0" err="1"/>
              <a:t>описание</a:t>
            </a:r>
            <a:r>
              <a:rPr lang="en-US" sz="2600" dirty="0"/>
              <a:t> </a:t>
            </a:r>
            <a:r>
              <a:rPr lang="en-US" sz="2600" dirty="0" err="1"/>
              <a:t>криптосистемы</a:t>
            </a:r>
            <a:endParaRPr lang="ru-RU" sz="26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480291" y="6076872"/>
            <a:ext cx="7921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теоретическая стойкость, при предположении о стойкости абстрактных примитивов. </a:t>
            </a:r>
            <a:endParaRPr lang="ru-RU" sz="2400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8507009" y="4922710"/>
            <a:ext cx="36849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стойкость против известных атак, предполагается теоретическая стойкость.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543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криптографический примитивов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Для симметричных криптосистем стойкость сводится к задаче </a:t>
            </a:r>
            <a:r>
              <a:rPr lang="en-US" sz="2600" dirty="0" smtClean="0"/>
              <a:t>3SAT:</a:t>
            </a:r>
            <a:endParaRPr lang="ru-RU" sz="2200" dirty="0" smtClean="0"/>
          </a:p>
          <a:p>
            <a:pPr lvl="1"/>
            <a:r>
              <a:rPr lang="ru-RU" sz="2200" dirty="0" smtClean="0"/>
              <a:t>Пусть дана </a:t>
            </a:r>
            <a:r>
              <a:rPr lang="ru-RU" sz="2200" dirty="0" err="1" smtClean="0"/>
              <a:t>булевая</a:t>
            </a:r>
            <a:r>
              <a:rPr lang="ru-RU" sz="2200" dirty="0" smtClean="0"/>
              <a:t> функция от </a:t>
            </a:r>
            <a:r>
              <a:rPr lang="en-US" sz="2200" dirty="0" smtClean="0"/>
              <a:t>N </a:t>
            </a:r>
            <a:r>
              <a:rPr lang="ru-RU" sz="2200" dirty="0" smtClean="0"/>
              <a:t>переменных</a:t>
            </a:r>
          </a:p>
          <a:p>
            <a:pPr lvl="1"/>
            <a:r>
              <a:rPr lang="ru-RU" sz="2200" dirty="0" smtClean="0"/>
              <a:t>Найти вектор решений, при котором значение булевой функции равно 1.</a:t>
            </a:r>
          </a:p>
          <a:p>
            <a:pPr lvl="1"/>
            <a:r>
              <a:rPr lang="en-US" sz="2200" dirty="0" smtClean="0"/>
              <a:t>NP </a:t>
            </a:r>
            <a:r>
              <a:rPr lang="ru-RU" sz="2200" dirty="0" smtClean="0"/>
              <a:t>полная задача</a:t>
            </a:r>
          </a:p>
          <a:p>
            <a:pPr lvl="1"/>
            <a:endParaRPr lang="ru-RU" sz="2200" dirty="0"/>
          </a:p>
          <a:p>
            <a:r>
              <a:rPr lang="ru-RU" sz="2600" dirty="0"/>
              <a:t>Для </a:t>
            </a:r>
            <a:r>
              <a:rPr lang="ru-RU" sz="2600" dirty="0" smtClean="0"/>
              <a:t>асимметричных </a:t>
            </a:r>
            <a:r>
              <a:rPr lang="ru-RU" sz="2600" dirty="0"/>
              <a:t>криптосистем стойкость </a:t>
            </a:r>
            <a:r>
              <a:rPr lang="ru-RU" sz="2600" dirty="0" smtClean="0"/>
              <a:t>может сводится</a:t>
            </a:r>
            <a:r>
              <a:rPr lang="en-US" sz="2600" dirty="0" smtClean="0"/>
              <a:t>:</a:t>
            </a:r>
            <a:endParaRPr lang="ru-RU" sz="2200" dirty="0"/>
          </a:p>
          <a:p>
            <a:pPr lvl="1"/>
            <a:r>
              <a:rPr lang="ru-RU" sz="2200" dirty="0" smtClean="0"/>
              <a:t>Задача дискретного логарифмирования в конечных группах</a:t>
            </a:r>
          </a:p>
          <a:p>
            <a:pPr lvl="1"/>
            <a:r>
              <a:rPr lang="ru-RU" sz="2200" dirty="0" smtClean="0"/>
              <a:t>Задача факторизации больших целых чисел</a:t>
            </a:r>
          </a:p>
          <a:p>
            <a:pPr lvl="1"/>
            <a:r>
              <a:rPr lang="ru-RU" sz="2200" dirty="0" smtClean="0"/>
              <a:t>Задача нахождения кратчайшего вектора решётки</a:t>
            </a:r>
          </a:p>
          <a:p>
            <a:pPr lvl="1"/>
            <a:r>
              <a:rPr lang="ru-RU" sz="2200" dirty="0" smtClean="0"/>
              <a:t>Задача декодирования линейных кодов</a:t>
            </a:r>
          </a:p>
          <a:p>
            <a:pPr lvl="1"/>
            <a:r>
              <a:rPr lang="ru-RU" sz="2200" dirty="0" smtClean="0"/>
              <a:t>Задача решения многомерных квадратичных многочленов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Шеннона  - пара функций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таких что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r>
                  <a:rPr lang="ru-RU" dirty="0" smtClean="0"/>
                  <a:t>(1)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называемой открытым текстом, </a:t>
                </a:r>
                <a:r>
                  <a:rPr lang="en-US" b="0" dirty="0" smtClean="0"/>
                  <a:t>PT) </a:t>
                </a:r>
                <a:r>
                  <a:rPr lang="ru-RU" b="0" dirty="0" smtClean="0"/>
                  <a:t>и даёт на выходе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en-US" b="0" dirty="0" smtClean="0"/>
                  <a:t>CT)</a:t>
                </a:r>
                <a:r>
                  <a:rPr lang="ru-RU" dirty="0" smtClean="0"/>
                  <a:t>, такой что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 smtClean="0"/>
                  <a:t> </a:t>
                </a: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есть </a:t>
                </a:r>
                <a:r>
                  <a:rPr lang="ru-RU" b="1" dirty="0" err="1" smtClean="0"/>
                  <a:t>зашифрование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:r>
                  <a:rPr lang="ru-RU" dirty="0" smtClean="0"/>
                  <a:t> (2)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даёт на выходе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, такое что</a:t>
                </a:r>
              </a:p>
              <a:p>
                <a:pPr marL="0" indent="0" algn="ctr">
                  <a:buNone/>
                </a:pP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это </a:t>
                </a:r>
                <a:r>
                  <a:rPr lang="ru-RU" b="1" dirty="0" err="1" smtClean="0"/>
                  <a:t>расшифрование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  <a:endParaRPr lang="en-US" b="0" dirty="0" smtClean="0"/>
              </a:p>
              <a:p>
                <a:endParaRPr lang="en-US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9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(3)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обращает функци</a:t>
                </a:r>
                <a:r>
                  <a:rPr lang="ru-RU" dirty="0" smtClean="0"/>
                  <a:t>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b="0" dirty="0" smtClean="0"/>
                  <a:t>)</a:t>
                </a:r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множество ключей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 smtClean="0"/>
                  <a:t> – </a:t>
                </a:r>
                <a:r>
                  <a:rPr lang="ru-RU" b="1" dirty="0" smtClean="0"/>
                  <a:t>множество сообщений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ru-RU" b="1" dirty="0" smtClean="0"/>
                  <a:t>– множество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шифром  Шеннона, определённым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называют пару функций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которых выполняются свойства (1) – (3).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 smtClean="0"/>
                  <a:t>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000…00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111…11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000…00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111…11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произвольной длины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вектор, длины не больше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 smtClean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:(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 – </a:t>
                </a:r>
                <a:r>
                  <a:rPr lang="ru-RU" dirty="0"/>
                  <a:t>конкатенация векторов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я координата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dirty="0" smtClean="0"/>
                  <a:t>- </a:t>
                </a:r>
                <a:r>
                  <a:rPr lang="ru-RU" b="0" dirty="0" err="1" smtClean="0"/>
                  <a:t>подвектор</a:t>
                </a:r>
                <a:r>
                  <a:rPr lang="ru-RU" b="0" dirty="0" smtClean="0"/>
                  <a:t>, полученный из координат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9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8121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Лекции</a:t>
            </a:r>
            <a:r>
              <a:rPr lang="en-US" dirty="0" smtClean="0"/>
              <a:t>:</a:t>
            </a:r>
            <a:r>
              <a:rPr lang="ru-RU" dirty="0" smtClean="0"/>
              <a:t> 16 недель</a:t>
            </a:r>
          </a:p>
          <a:p>
            <a:endParaRPr lang="ru-RU" dirty="0"/>
          </a:p>
          <a:p>
            <a:r>
              <a:rPr lang="ru-RU" dirty="0" smtClean="0"/>
              <a:t>Сдача разделов</a:t>
            </a:r>
            <a:r>
              <a:rPr lang="en-US" dirty="0" smtClean="0"/>
              <a:t>:</a:t>
            </a:r>
            <a:r>
              <a:rPr lang="ru-RU" dirty="0" smtClean="0"/>
              <a:t> 4 блока</a:t>
            </a:r>
          </a:p>
          <a:p>
            <a:pPr lvl="1"/>
            <a:r>
              <a:rPr lang="ru-RU" dirty="0" smtClean="0"/>
              <a:t>Для каждого блока жёсткий </a:t>
            </a:r>
            <a:r>
              <a:rPr lang="ru-RU" dirty="0" err="1" smtClean="0"/>
              <a:t>дедлайн</a:t>
            </a:r>
            <a:r>
              <a:rPr lang="ru-RU" dirty="0" smtClean="0"/>
              <a:t> (без переносов)</a:t>
            </a:r>
          </a:p>
          <a:p>
            <a:pPr lvl="1"/>
            <a:r>
              <a:rPr lang="en-US" dirty="0" smtClean="0">
                <a:hlinkClick r:id="rId2"/>
              </a:rPr>
              <a:t>https://github.com/CryptoCourse/CryptoLabs/wiki/</a:t>
            </a:r>
            <a:r>
              <a:rPr lang="ru-RU" dirty="0" smtClean="0">
                <a:hlinkClick r:id="rId2"/>
              </a:rPr>
              <a:t>список-лабораторных-работ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Для сдачи каждого блока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Сдача лабораторных работ для данного блока</a:t>
            </a:r>
          </a:p>
          <a:p>
            <a:pPr lvl="1"/>
            <a:r>
              <a:rPr lang="ru-RU" dirty="0" smtClean="0"/>
              <a:t>Сдача лабораторной работы + теория</a:t>
            </a:r>
          </a:p>
          <a:p>
            <a:pPr lvl="1"/>
            <a:r>
              <a:rPr lang="ru-RU" dirty="0" smtClean="0"/>
              <a:t>Сдача домашней работы + теория</a:t>
            </a:r>
          </a:p>
          <a:p>
            <a:pPr lvl="1"/>
            <a:r>
              <a:rPr lang="ru-RU" dirty="0" smtClean="0"/>
              <a:t>Сдача теории по лекциям</a:t>
            </a:r>
          </a:p>
          <a:p>
            <a:pPr lvl="1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9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r>
              <a:rPr lang="en-US" dirty="0" smtClean="0"/>
              <a:t> </a:t>
            </a:r>
            <a:r>
              <a:rPr lang="ru-RU" dirty="0" smtClean="0"/>
              <a:t>переменной длины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2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Шифр подстановки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конечный алфавит.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. для которого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всех подстановок над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</a:t>
                </a:r>
                <a:r>
                  <a:rPr lang="ru-RU" dirty="0" smtClean="0"/>
                  <a:t>ун</a:t>
                </a:r>
                <a:r>
                  <a:rPr lang="ru-RU" b="0" dirty="0" smtClean="0"/>
                  <a:t>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),…,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−1]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−1])=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2614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1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Аддитивный одноразовый блокнот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</a:t>
                </a:r>
                <a:r>
                  <a:rPr lang="ru-RU" b="0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шифра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Цель шифра Шеннона – обеспечение </a:t>
                </a:r>
                <a:r>
                  <a:rPr lang="ru-RU" b="1" dirty="0" smtClean="0"/>
                  <a:t>секретности</a:t>
                </a:r>
                <a:r>
                  <a:rPr lang="ru-RU" dirty="0" smtClean="0"/>
                  <a:t> передаваемых сообщений по открытому каналу</a:t>
                </a:r>
              </a:p>
              <a:p>
                <a:r>
                  <a:rPr lang="ru-RU" dirty="0" smtClean="0"/>
                  <a:t>Для обеспечения секретности необходим общий секретный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неизвестный для </a:t>
                </a:r>
                <a:r>
                  <a:rPr lang="ru-RU" dirty="0"/>
                  <a:t>з</a:t>
                </a:r>
                <a:r>
                  <a:rPr lang="ru-RU" dirty="0" smtClean="0"/>
                  <a:t>лоумышленника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447128" y="3578530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68295" y="3578530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327725" y="4280507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11" y="5733676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Выноска-облако 13"/>
              <p:cNvSpPr/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Выноска-облако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Очевидный вопрос – что понимать под стойкостью шифра?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– метрика качества шифра.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r>
                  <a:rPr lang="ru-RU" dirty="0" smtClean="0"/>
                  <a:t>Попытка 1</a:t>
                </a:r>
                <a:r>
                  <a:rPr lang="en-US" dirty="0" smtClean="0"/>
                  <a:t>: </a:t>
                </a:r>
                <a:r>
                  <a:rPr lang="ru-RU" dirty="0" smtClean="0"/>
                  <a:t>размер ключа </a:t>
                </a:r>
              </a:p>
              <a:p>
                <a:pPr lvl="1"/>
                <a:r>
                  <a:rPr lang="ru-RU" dirty="0" smtClean="0"/>
                  <a:t>Чем больше ключ, тем сложнее перебрать все возможные варианты. Длина ключа как параметр стойкости.</a:t>
                </a:r>
              </a:p>
              <a:p>
                <a:pPr lvl="1"/>
                <a:r>
                  <a:rPr lang="ru-RU" dirty="0" smtClean="0"/>
                  <a:t>Но возможны и другие атаки, кроме перебора, например частотный анализ</a:t>
                </a:r>
              </a:p>
              <a:p>
                <a:pPr lvl="1"/>
                <a:r>
                  <a:rPr lang="ru-RU" dirty="0" smtClean="0"/>
                  <a:t>Пример – шифр подстановки,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sup>
                    </m:sSup>
                  </m:oMath>
                </a14:m>
                <a:r>
                  <a:rPr lang="ru-RU" dirty="0" smtClean="0"/>
                  <a:t>, но возможна полиномиальная частотная атака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0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Попытка 2</a:t>
            </a:r>
            <a:r>
              <a:rPr lang="en-US" dirty="0" smtClean="0"/>
              <a:t>: </a:t>
            </a:r>
            <a:r>
              <a:rPr lang="ru-RU" dirty="0" smtClean="0"/>
              <a:t>малая вероятность </a:t>
            </a:r>
            <a:r>
              <a:rPr lang="ru-RU" dirty="0" err="1" smtClean="0"/>
              <a:t>расшифрования</a:t>
            </a:r>
            <a:endParaRPr lang="ru-RU" dirty="0" smtClean="0"/>
          </a:p>
          <a:p>
            <a:pPr lvl="1"/>
            <a:r>
              <a:rPr lang="ru-RU" dirty="0" smtClean="0"/>
              <a:t>Чем меньше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для злоумышленника, тем более стойкий шифр.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как параметр стойкости.</a:t>
            </a:r>
          </a:p>
          <a:p>
            <a:pPr lvl="1"/>
            <a:r>
              <a:rPr lang="ru-RU" dirty="0" smtClean="0"/>
              <a:t>Но тогда шифр определённый на коротких сообщениях, например 1 бит, менее стойкий чем шифр, определённый на длинных сообщениях, так как велика возможность «угадать» сообщение.</a:t>
            </a:r>
          </a:p>
          <a:p>
            <a:pPr lvl="1"/>
            <a:r>
              <a:rPr lang="ru-RU" dirty="0" smtClean="0"/>
              <a:t>Иными словами, невозможно обеспечить стойкость при </a:t>
            </a:r>
            <a:r>
              <a:rPr lang="ru-RU" dirty="0" err="1" smtClean="0"/>
              <a:t>шфировании</a:t>
            </a:r>
            <a:r>
              <a:rPr lang="ru-RU" dirty="0" smtClean="0"/>
              <a:t> однобитного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0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Попытка 3</a:t>
                </a:r>
                <a:r>
                  <a:rPr lang="en-US" dirty="0" smtClean="0"/>
                  <a:t>: </a:t>
                </a:r>
                <a:r>
                  <a:rPr lang="ru-RU" b="1" dirty="0" smtClean="0"/>
                  <a:t>равная</a:t>
                </a:r>
                <a:r>
                  <a:rPr lang="ru-RU" dirty="0" smtClean="0"/>
                  <a:t> вероятность </a:t>
                </a:r>
                <a:r>
                  <a:rPr lang="ru-RU" dirty="0" err="1" smtClean="0"/>
                  <a:t>расшифрования</a:t>
                </a:r>
                <a:endParaRPr lang="ru-RU" dirty="0" smtClean="0"/>
              </a:p>
              <a:p>
                <a:pPr lvl="1"/>
                <a:r>
                  <a:rPr lang="ru-RU" sz="2600" dirty="0" smtClean="0"/>
                  <a:t>При данном </a:t>
                </a:r>
                <a:r>
                  <a:rPr lang="ru-RU" sz="2600" dirty="0" err="1" smtClean="0"/>
                  <a:t>шифртексте</a:t>
                </a:r>
                <a:r>
                  <a:rPr lang="ru-RU" sz="2600" dirty="0" smtClean="0"/>
                  <a:t> вероятность расшифрованы его в любой открытый текст </a:t>
                </a:r>
                <a:r>
                  <a:rPr lang="ru-RU" sz="2600" b="1" dirty="0" smtClean="0"/>
                  <a:t>одинакова</a:t>
                </a:r>
                <a:endParaRPr lang="ru-RU" sz="2600" b="1" dirty="0"/>
              </a:p>
              <a:p>
                <a:pPr lvl="1"/>
                <a:r>
                  <a:rPr lang="ru-RU" sz="2600" dirty="0" smtClean="0"/>
                  <a:t>Пример нестойкого шифра</a:t>
                </a:r>
                <a:r>
                  <a:rPr lang="en-US" sz="2600" dirty="0" smtClean="0"/>
                  <a:t>:</a:t>
                </a:r>
                <a:r>
                  <a:rPr lang="ru-RU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dirty="0" smtClean="0"/>
                  <a:t> </a:t>
                </a:r>
                <a:r>
                  <a:rPr lang="en-US" sz="2600" dirty="0" smtClean="0"/>
                  <a:t>– </a:t>
                </a:r>
                <a:r>
                  <a:rPr lang="ru-RU" sz="2600" dirty="0" smtClean="0"/>
                  <a:t>шифр </a:t>
                </a:r>
                <a:r>
                  <a:rPr lang="ru-RU" sz="2600" dirty="0"/>
                  <a:t>Ш</a:t>
                </a:r>
                <a:r>
                  <a:rPr lang="ru-RU" sz="2600" dirty="0" smtClean="0"/>
                  <a:t>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600" dirty="0" smtClean="0"/>
              </a:p>
              <a:p>
                <a:pPr marL="457200" lvl="1" indent="0" algn="ctr">
                  <a:buNone/>
                </a:pP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dirty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457200" lvl="1" indent="0" algn="ctr">
                  <a:buNone/>
                </a:pPr>
                <a:r>
                  <a:rPr lang="en-US" sz="2600" b="0" i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dirty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 </a:t>
                </a:r>
                <a:endParaRPr lang="en-US" sz="26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&gt;|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600" b="0" i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600" b="0" dirty="0" smtClean="0"/>
              </a:p>
              <a:p>
                <a:pPr marL="457200" lvl="1" indent="258763">
                  <a:buNone/>
                </a:pPr>
                <a:r>
                  <a:rPr lang="en-US" sz="2600" dirty="0"/>
                  <a:t> </a:t>
                </a:r>
                <a:r>
                  <a:rPr lang="ru-RU" sz="2600" dirty="0" smtClean="0"/>
                  <a:t>Вероятность угадывания</a:t>
                </a:r>
                <a:r>
                  <a:rPr lang="en-US" sz="2600" dirty="0" smtClean="0"/>
                  <a:t> </a:t>
                </a:r>
                <a:r>
                  <a:rPr lang="ru-RU" sz="2600" dirty="0" smtClean="0"/>
                  <a:t>при выборе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=800, 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=600)</m:t>
                    </m:r>
                  </m:oMath>
                </a14:m>
                <a:r>
                  <a:rPr lang="en-US" sz="2600" dirty="0" smtClean="0"/>
                  <a:t>:</a:t>
                </a:r>
              </a:p>
              <a:p>
                <a:pPr lvl="1"/>
                <a:endParaRPr lang="en-US" sz="26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≈57%&gt;50%</m:t>
                      </m:r>
                    </m:oMath>
                  </m:oMathPara>
                </a14:m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Определение 1.1.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эксперимент, в котором случайная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равномерна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b="1" dirty="0" smtClean="0"/>
                  <a:t> </a:t>
                </a:r>
              </a:p>
              <a:p>
                <a:pPr marL="0" indent="0">
                  <a:buNone/>
                </a:pP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абсолютно стойким шифр</a:t>
                </a:r>
                <a:r>
                  <a:rPr lang="ru-RU" b="1" dirty="0"/>
                  <a:t>о</a:t>
                </a:r>
                <a:r>
                  <a:rPr lang="ru-RU" b="1" dirty="0" smtClean="0"/>
                  <a:t>м Шеннона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Абсолютная стойкость защищает против </a:t>
                </a:r>
                <a:r>
                  <a:rPr lang="ru-RU" b="1" dirty="0" smtClean="0"/>
                  <a:t>любых</a:t>
                </a:r>
                <a:r>
                  <a:rPr lang="ru-RU" dirty="0" smtClean="0"/>
                  <a:t> (не только эффективных) противников.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  <a:blipFill>
                <a:blip r:embed="rId2"/>
                <a:stretch>
                  <a:fillRect l="-1043" t="-2639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4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r>
              <a:rPr lang="en-US" dirty="0" smtClean="0"/>
              <a:t> </a:t>
            </a:r>
            <a:r>
              <a:rPr lang="ru-RU" dirty="0" smtClean="0"/>
              <a:t>абсолютной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Переформулируем (2)</a:t>
                </a:r>
                <a:r>
                  <a:rPr lang="en-US" dirty="0" smtClean="0"/>
                  <a:t>: </a:t>
                </a:r>
                <a:r>
                  <a:rPr lang="ru-RU" dirty="0" smtClean="0"/>
                  <a:t>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существует 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ru-RU" dirty="0" smtClean="0"/>
                  <a:t>, такое что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3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фиксированный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. Выберем произвольное сообщение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Лабораторные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Образ </a:t>
            </a:r>
            <a:r>
              <a:rPr lang="en-US" sz="2600" dirty="0" smtClean="0"/>
              <a:t>Linux </a:t>
            </a:r>
            <a:r>
              <a:rPr lang="ru-RU" sz="2600" dirty="0" smtClean="0"/>
              <a:t>машины с развёрнутой </a:t>
            </a:r>
            <a:r>
              <a:rPr lang="en-US" sz="2600" dirty="0" smtClean="0"/>
              <a:t>REST API </a:t>
            </a:r>
            <a:r>
              <a:rPr lang="ru-RU" sz="2600" dirty="0" smtClean="0"/>
              <a:t>службой.</a:t>
            </a:r>
          </a:p>
          <a:p>
            <a:endParaRPr lang="ru-RU" sz="2600" dirty="0" smtClean="0"/>
          </a:p>
          <a:p>
            <a:r>
              <a:rPr lang="ru-RU" sz="2600" dirty="0" smtClean="0"/>
              <a:t>Задача – продемонстрировать атаку на криптосистему систему с уязвимостью.</a:t>
            </a:r>
          </a:p>
          <a:p>
            <a:endParaRPr lang="ru-RU" sz="2600" dirty="0" smtClean="0"/>
          </a:p>
          <a:p>
            <a:r>
              <a:rPr lang="ru-RU" sz="2600" dirty="0" smtClean="0"/>
              <a:t>Допустимые языки программирования</a:t>
            </a:r>
            <a:r>
              <a:rPr lang="en-US" sz="2600" dirty="0" smtClean="0"/>
              <a:t>: C++, C#, Python, Java, </a:t>
            </a:r>
            <a:r>
              <a:rPr lang="ru-RU" sz="2600" dirty="0" smtClean="0"/>
              <a:t>другие?</a:t>
            </a:r>
          </a:p>
          <a:p>
            <a:endParaRPr lang="ru-RU" sz="2600" dirty="0"/>
          </a:p>
          <a:p>
            <a:r>
              <a:rPr lang="ru-RU" sz="2600" dirty="0" smtClean="0"/>
              <a:t>Подробнее</a:t>
            </a:r>
            <a:r>
              <a:rPr lang="en-US" sz="2600" dirty="0" smtClean="0"/>
              <a:t> </a:t>
            </a:r>
            <a:r>
              <a:rPr lang="ru-RU" sz="2600" dirty="0" smtClean="0"/>
              <a:t>на лабораторной работе.</a:t>
            </a:r>
            <a:endParaRPr lang="en-US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06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Фиксируем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96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–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одноразовый блокнот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абсолютно стойкий шифр.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Для фиксированного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 и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уникального для сообщения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имеем определение (2) из </a:t>
                </a:r>
                <a:r>
                  <a:rPr lang="ru-RU" b="1" dirty="0" smtClean="0"/>
                  <a:t>Теоремы 1</a:t>
                </a:r>
                <a:r>
                  <a:rPr lang="en-US" b="1" dirty="0" smtClean="0"/>
                  <a:t>.1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69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переменной длины – не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1.3.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одноразовый блокнот </a:t>
                </a:r>
                <a:r>
                  <a:rPr lang="ru-RU" dirty="0" smtClean="0"/>
                  <a:t> переменной длины при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</a:t>
                </a:r>
                <a:r>
                  <a:rPr lang="ru-RU" dirty="0"/>
                  <a:t>параметра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</a:t>
                </a:r>
                <a:r>
                  <a:rPr lang="ru-RU" b="1" dirty="0" smtClean="0"/>
                  <a:t>не</a:t>
                </a:r>
                <a:r>
                  <a:rPr lang="ru-RU" dirty="0" smtClean="0"/>
                  <a:t> абсолютно </a:t>
                </a:r>
                <a:r>
                  <a:rPr lang="ru-RU" dirty="0"/>
                  <a:t>стойкий шифр.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не выполняется </a:t>
                </a:r>
                <a:r>
                  <a:rPr lang="ru-RU" b="1" dirty="0" smtClean="0"/>
                  <a:t>Определение 1.1</a:t>
                </a:r>
                <a:r>
                  <a:rPr lang="ru-RU" dirty="0" smtClean="0"/>
                  <a:t>. (Абсолютная стойкость).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2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0665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 smtClean="0"/>
                  <a:t> Так как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 имеем 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  <a:blipFill>
                <a:blip r:embed="rId2"/>
                <a:stretch>
                  <a:fillRect l="-1043" t="-2597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7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720505" y="1690687"/>
            <a:ext cx="10542006" cy="2147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/>
                  <a:t>4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не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абсолютно стойкий. То есть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Фиксируем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.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  <a:blipFill>
                <a:blip r:embed="rId2"/>
                <a:stretch>
                  <a:fillRect l="-102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5412074"/>
                <a:ext cx="10939818" cy="1529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</a:rPr>
                        <m:t>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sz="22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12074"/>
                <a:ext cx="10939818" cy="15297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9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</a:t>
                </a:r>
                <a:r>
                  <a:rPr lang="ru-RU" dirty="0"/>
                  <a:t>распределённой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при использовании произвольного предиката на </a:t>
                </a:r>
                <a:r>
                  <a:rPr lang="ru-RU" dirty="0" err="1" smtClean="0"/>
                  <a:t>шифртекстах</a:t>
                </a:r>
                <a:r>
                  <a:rPr lang="ru-RU" dirty="0" smtClean="0"/>
                  <a:t> абсолютно стойкого шифра злоумышленник не получает информации об открытом тексте.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8171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5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и</a:t>
                </a:r>
                <a:r>
                  <a:rPr lang="ru-RU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– независимы. Введём случайную величину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Тогда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r>
                  <a:rPr lang="ru-RU" dirty="0"/>
                  <a:t>Е</a:t>
                </a:r>
                <a:r>
                  <a:rPr lang="ru-RU" dirty="0" smtClean="0"/>
                  <a:t>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тогда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</a:t>
                </a:r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независимы, и каждое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выберется с вероятностью, отличной от 0,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стойкий.</a:t>
                </a:r>
                <a:endParaRPr lang="ru-RU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для абсолютно стойкого шифра верно равенство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есть наличие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не даёт злоумышленнику никаких преимуществ.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275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1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Мера неопределённости в поведении сигнала, количество информации передаваемое сигналом, величина измерения – бит.</a:t>
                </a:r>
              </a:p>
              <a:p>
                <a:pPr marL="0" indent="0"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энтропия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распределённая</a:t>
                </a:r>
                <a:endParaRPr lang="ru-RU" b="1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условная энтропия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 smtClean="0"/>
                  <a:t>независимы.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>
                <a:blip r:embed="rId2"/>
                <a:stretch>
                  <a:fillRect l="-1043" t="-2241" b="-53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0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603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6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. Тогда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даёт никакой информации об открытом тексте.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Принцип действия абсолютно стойкого шифра – «применить» энтропию (неопределённость) равномерно распределённого ключа к сообщению для получения равномерно распределённого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3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Сдача теории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Сдаётся в формате вопрос – ответ</a:t>
            </a:r>
          </a:p>
          <a:p>
            <a:pPr lvl="1"/>
            <a:r>
              <a:rPr lang="ru-RU" dirty="0" smtClean="0"/>
              <a:t>Задаётся набор различных вопросов по пройденному материалу</a:t>
            </a:r>
          </a:p>
          <a:p>
            <a:pPr lvl="1"/>
            <a:r>
              <a:rPr lang="ru-RU" dirty="0" smtClean="0"/>
              <a:t>Если на какой то вопрос ответ не получен, или получен не верный ответ – даётся время подумать или поискать ответ</a:t>
            </a:r>
          </a:p>
          <a:p>
            <a:pPr lvl="1"/>
            <a:r>
              <a:rPr lang="ru-RU" dirty="0" smtClean="0"/>
              <a:t>Количество попыток – не ограничено внутри блока</a:t>
            </a:r>
          </a:p>
          <a:p>
            <a:pPr lvl="1"/>
            <a:endParaRPr lang="ru-RU" dirty="0" smtClean="0"/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Несправедливости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728663" lvl="2" indent="-271463"/>
            <a:r>
              <a:rPr lang="ru-RU" sz="2400" dirty="0" smtClean="0"/>
              <a:t>Разное количество вопросов разным людям</a:t>
            </a:r>
          </a:p>
          <a:p>
            <a:pPr marL="728663" lvl="2" indent="-271463"/>
            <a:r>
              <a:rPr lang="ru-RU" sz="2400" dirty="0" smtClean="0"/>
              <a:t>Максимальное количество вопросов – не ограничено</a:t>
            </a:r>
          </a:p>
          <a:p>
            <a:pPr marL="728663" lvl="2" indent="-271463"/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не сдать теорию, даже если в </a:t>
            </a:r>
            <a:r>
              <a:rPr lang="ru-RU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гугле</a:t>
            </a:r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были найдены все ответы</a:t>
            </a:r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2400" dirty="0" smtClean="0">
              <a:effectLst/>
            </a:endParaRP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5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Вычислимый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Вычислимый шифр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пара </a:t>
                </a:r>
                <a:r>
                  <a:rPr lang="ru-RU" b="1" dirty="0" smtClean="0"/>
                  <a:t>эффективных</a:t>
                </a:r>
                <a:r>
                  <a:rPr lang="ru-RU" dirty="0" smtClean="0"/>
                  <a:t>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вероятностная функция </a:t>
                </a:r>
                <a:r>
                  <a:rPr lang="ru-RU" dirty="0" err="1" smtClean="0"/>
                  <a:t>защифрования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/>
                  <a:t>Обозначим процедуры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 как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.</a:t>
                </a:r>
              </a:p>
              <a:p>
                <a:r>
                  <a:rPr lang="ru-RU" dirty="0"/>
                  <a:t>Обозначим выбор равномерно распределённого ключа как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этом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dirty="0" smtClean="0"/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3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вычислимый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Теорема 1.3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распределённый и выполняется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Ослабим свойство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вместо требования равенства вероятностей потребуем чтобы их разность не превосходила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Игра состоит из двух сторон – </a:t>
                </a:r>
                <a:r>
                  <a:rPr lang="ru-RU" b="1" dirty="0" smtClean="0"/>
                  <a:t>противника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(</a:t>
                </a:r>
                <a:r>
                  <a:rPr lang="en-US" b="1" dirty="0" smtClean="0"/>
                  <a:t>Adversary</a:t>
                </a:r>
                <a:r>
                  <a:rPr lang="en-US" dirty="0" smtClean="0"/>
                  <a:t>)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претендента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Challenger</a:t>
                </a:r>
                <a:r>
                  <a:rPr lang="en-US" dirty="0" smtClean="0"/>
                  <a:t>)</a:t>
                </a:r>
                <a:r>
                  <a:rPr lang="ru-RU" dirty="0" smtClean="0"/>
                  <a:t>, моделируемые </a:t>
                </a:r>
                <a:r>
                  <a:rPr lang="ru-RU" b="1" dirty="0" smtClean="0"/>
                  <a:t>эффективными</a:t>
                </a:r>
                <a:r>
                  <a:rPr lang="ru-RU" dirty="0" smtClean="0"/>
                  <a:t> алгоритмами. При этом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вероятностный</a:t>
                </a:r>
              </a:p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b="0" dirty="0" smtClean="0"/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Результатом</a:t>
                </a:r>
                <a:r>
                  <a:rPr lang="ru-RU" dirty="0" smtClean="0"/>
                  <a:t> </a:t>
                </a:r>
                <a:r>
                  <a:rPr lang="ru-RU" dirty="0"/>
                  <a:t>игры называется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516810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90676" y="5676898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21078" y="4937722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59178" y="529755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009718" y="493950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55223" y="55220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0271192" y="5337772"/>
            <a:ext cx="4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b</a:t>
            </a:r>
            <a:r>
              <a:rPr lang="en-US" sz="2400" i="1" dirty="0" smtClean="0"/>
              <a:t>’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9553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 на различимость,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случайное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 smtClean="0"/>
                  <a:t>, неизвестное для атакующего, определяющего эксперимент</a:t>
                </a:r>
              </a:p>
              <a:p>
                <a:r>
                  <a:rPr lang="ru-RU" b="1" dirty="0" smtClean="0"/>
                  <a:t>Экспериментом</a:t>
                </a:r>
                <a:r>
                  <a:rPr lang="ru-RU" dirty="0" smtClean="0"/>
                  <a:t>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 smtClean="0"/>
                  <a:t>называется «режим» претендента при его общении с атакующим</a:t>
                </a:r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Цель игры </a:t>
                </a:r>
                <a:r>
                  <a:rPr lang="ru-RU" dirty="0" smtClean="0"/>
                  <a:t>– атакующий пытается угадать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угадать эксперимент)</a:t>
                </a:r>
              </a:p>
              <a:p>
                <a:r>
                  <a:rPr lang="ru-RU" b="1" dirty="0"/>
                  <a:t>Результатом</a:t>
                </a:r>
                <a:r>
                  <a:rPr lang="ru-RU" dirty="0"/>
                  <a:t> игры называется </a:t>
                </a:r>
                <a:r>
                  <a:rPr lang="ru-RU" dirty="0" smtClean="0"/>
                  <a:t>число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– выход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 smtClean="0"/>
              <a:t>семантическая стойкость (одноразовое использование ключа)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вычислимого шифра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и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определим два эксперимента, </a:t>
                </a:r>
                <a:r>
                  <a:rPr lang="en-US" dirty="0" smtClean="0"/>
                  <a:t>Experiment 0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Experiment 1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  <a:blipFill>
                <a:blip r:embed="rId2"/>
                <a:stretch>
                  <a:fillRect l="-1061" t="-2101" r="-3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7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08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Противник 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выбирает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одинаковой длины</a:t>
                </a:r>
                <a:endParaRPr lang="ru-RU" dirty="0" smtClean="0"/>
              </a:p>
              <a:p>
                <a:r>
                  <a:rPr lang="ru-RU" dirty="0" smtClean="0"/>
                  <a:t>Претендент выбирает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, c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атакующему</a:t>
                </a:r>
              </a:p>
              <a:p>
                <a:r>
                  <a:rPr lang="ru-RU" dirty="0" smtClean="0"/>
                  <a:t>Противник выставляет бит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как результат игры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  <a:blipFill>
                <a:blip r:embed="rId2"/>
                <a:stretch>
                  <a:fillRect l="-914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2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Преимуществом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Advantage</a:t>
                </a:r>
                <a:r>
                  <a:rPr lang="en-US" dirty="0" smtClean="0"/>
                  <a:t>)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в семантической игре есть величина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  <a:blipFill>
                <a:blip r:embed="rId2"/>
                <a:stretch>
                  <a:fillRect l="-1075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6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8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83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(одноразово) </a:t>
                </a:r>
                <a:r>
                  <a:rPr lang="ru-RU" b="1" dirty="0" smtClean="0"/>
                  <a:t>семантически стойкий</a:t>
                </a:r>
                <a:r>
                  <a:rPr lang="ru-RU" dirty="0" smtClean="0"/>
                  <a:t>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 smtClean="0"/>
                  <a:t> – пренебрежимо малая величина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– вычислительно невозможно отличить </a:t>
                </a:r>
                <a:r>
                  <a:rPr lang="ru-RU" dirty="0" err="1" smtClean="0"/>
                  <a:t>шифррексты</a:t>
                </a:r>
                <a:r>
                  <a:rPr lang="ru-RU" dirty="0" smtClean="0"/>
                  <a:t> различных сообщений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  <a:blipFill>
                <a:blip r:embed="rId2"/>
                <a:stretch>
                  <a:fillRect l="-107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5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46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«Ослабленная» версия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только эффективные противники и разность вероятностей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в заданные сообщения не превосходит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Позволяет использовать короткие ключи</a:t>
                </a:r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Примеры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Одноразовый блокнот – семантически стойкий шифр</a:t>
                </a:r>
              </a:p>
              <a:p>
                <a:r>
                  <a:rPr lang="ru-RU" dirty="0" smtClean="0"/>
                  <a:t>Одноразовый блокнот переменной длины – семантически стойкий шифр</a:t>
                </a:r>
              </a:p>
              <a:p>
                <a:r>
                  <a:rPr lang="ru-RU" dirty="0" smtClean="0"/>
                  <a:t>Шифр подстановки – не семантически стойкий шифр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атаки на семантическую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, позволяющий выиграть игру на семантическую стойкость.</a:t>
                </a:r>
              </a:p>
              <a:p>
                <a:r>
                  <a:rPr lang="ru-RU" dirty="0" smtClean="0"/>
                  <a:t>Генерация двух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ru-RU" dirty="0" smtClean="0"/>
                  <a:t>Получение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Передача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на вход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Передача полученного наименее значимого бита как результата игры.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9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Обратная связь и пожелания по курсу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760774" y="1737864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50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B  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3"/>
                  <a:stretch>
                    <a:fillRect r="-338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244693" y="3679777"/>
            <a:ext cx="3349625" cy="814389"/>
            <a:chOff x="1106" y="2214"/>
            <a:chExt cx="2110" cy="684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)=0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)=1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blipFill>
                  <a:blip r:embed="rId4"/>
                  <a:stretch>
                    <a:fillRect b="-451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18" y="5141858"/>
            <a:ext cx="2209800" cy="645318"/>
            <a:chOff x="3216" y="3442"/>
            <a:chExt cx="1392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346021" y="3312472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</p:txBody>
          </p:sp>
        </mc:Choice>
        <mc:Fallback xmlns="">
          <p:sp>
            <p:nvSpPr>
              <p:cNvPr id="6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8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4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вычислимый семантически стойкий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От противного.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не семантически стойкий шифр.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противник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Построим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семантической игры против шифра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с использованием алгоритма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показав тем самым что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семантический стойкий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– семантический стойкий.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вычислимый семантически стойкий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  <a:blipFill>
                <a:blip r:embed="rId2"/>
                <a:stretch>
                  <a:fillRect l="-1043" t="-2244" r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52</a:t>
            </a:fld>
            <a:endParaRPr lang="ru-RU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5616167" y="426742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B 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1882367" y="436267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1112426" y="4485455"/>
            <a:ext cx="349253" cy="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664167" y="4562475"/>
            <a:ext cx="1295400" cy="1228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49" name="Group 30"/>
          <p:cNvGrpSpPr>
            <a:grpSpLocks/>
          </p:cNvGrpSpPr>
          <p:nvPr/>
        </p:nvGrpSpPr>
        <p:grpSpPr bwMode="auto">
          <a:xfrm>
            <a:off x="3177767" y="4915134"/>
            <a:ext cx="3733800" cy="506017"/>
            <a:chOff x="1152" y="2944"/>
            <a:chExt cx="2352" cy="425"/>
          </a:xfrm>
        </p:grpSpPr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00" y="2944"/>
                  <a:ext cx="14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)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baseline="-25000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2944"/>
                  <a:ext cx="1454" cy="4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tangle 20"/>
          <p:cNvSpPr>
            <a:spLocks noChangeArrowheads="1"/>
          </p:cNvSpPr>
          <p:nvPr/>
        </p:nvSpPr>
        <p:spPr bwMode="auto">
          <a:xfrm>
            <a:off x="1577567" y="413407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29"/>
          <p:cNvGrpSpPr>
            <a:grpSpLocks/>
          </p:cNvGrpSpPr>
          <p:nvPr/>
        </p:nvGrpSpPr>
        <p:grpSpPr bwMode="auto">
          <a:xfrm>
            <a:off x="3253967" y="4348388"/>
            <a:ext cx="5356225" cy="490538"/>
            <a:chOff x="1248" y="2468"/>
            <a:chExt cx="3374" cy="412"/>
          </a:xfrm>
        </p:grpSpPr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1248" y="2864"/>
              <a:ext cx="3374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400" dirty="0" smtClean="0">
                      <a:latin typeface="Courier New" pitchFamily="49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5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31"/>
          <p:cNvGrpSpPr>
            <a:grpSpLocks/>
          </p:cNvGrpSpPr>
          <p:nvPr/>
        </p:nvGrpSpPr>
        <p:grpSpPr bwMode="auto">
          <a:xfrm>
            <a:off x="7140167" y="4982993"/>
            <a:ext cx="1447800" cy="400050"/>
            <a:chOff x="3648" y="3001"/>
            <a:chExt cx="912" cy="336"/>
          </a:xfrm>
        </p:grpSpPr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9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58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99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32"/>
          <p:cNvGrpSpPr>
            <a:grpSpLocks/>
          </p:cNvGrpSpPr>
          <p:nvPr/>
        </p:nvGrpSpPr>
        <p:grpSpPr bwMode="auto">
          <a:xfrm>
            <a:off x="6454367" y="5524726"/>
            <a:ext cx="2209800" cy="628650"/>
            <a:chOff x="3216" y="3456"/>
            <a:chExt cx="1392" cy="528"/>
          </a:xfrm>
        </p:grpSpPr>
        <p:sp>
          <p:nvSpPr>
            <p:cNvPr id="60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810510" y="425462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3"/>
              <p:cNvSpPr txBox="1">
                <a:spLocks noChangeArrowheads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Атака на восстановление сообщений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имея зашифрованное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, восстановить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с вероятностью больше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Опишем игру на восстановление сообщений.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при атаке на восстановление сообщений является величина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 t="-3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46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b="0" dirty="0" smtClean="0"/>
                  <a:t> называется </a:t>
                </a:r>
                <a:r>
                  <a:rPr lang="ru-RU" b="1" dirty="0" smtClean="0"/>
                  <a:t>стойким к атаке на восстановление сообщений</a:t>
                </a:r>
                <a:r>
                  <a:rPr lang="ru-RU" b="0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dirty="0"/>
                  <a:t>-</a:t>
                </a:r>
                <a:r>
                  <a:rPr lang="ru-RU" b="0" dirty="0" smtClean="0"/>
                  <a:t> пренебрежимо малая величина.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36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1792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/>
                  <a:t>Атака на восстановление сообщений 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сообщений)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вероятность выиграть игру на восстановление сообщений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для которого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SS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7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060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/>
                  <a:t>Атака на восстановление сообщений 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сообщений)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Построим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два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и оправляет их претенденту в игре на семантическую стойкость. Претендент отвечает </a:t>
                </a:r>
                <a:r>
                  <a:rPr lang="ru-RU" dirty="0" err="1" smtClean="0"/>
                  <a:t>шифртекстом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одного из сообщений, которых алгоритм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пересылает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получая восстановленное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то выводит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060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/>
                  <a:t>Атака на восстановление сообщений 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сообщений</a:t>
                </a:r>
                <a:r>
                  <a:rPr lang="ru-RU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58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452137" y="4526896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3470118" y="3996479"/>
            <a:ext cx="3124200" cy="476250"/>
            <a:chOff x="1248" y="2480"/>
            <a:chExt cx="1968" cy="400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blipFill>
                  <a:blip r:embed="rId5"/>
                  <a:stretch>
                    <a:fillRect b="-1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5948378" y="5151447"/>
            <a:ext cx="1237559" cy="815513"/>
            <a:chOff x="3216" y="3483"/>
            <a:chExt cx="1392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00" y="3483"/>
                  <a:ext cx="95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0" y="3483"/>
                  <a:ext cx="958" cy="310"/>
                </a:xfrm>
                <a:prstGeom prst="rect">
                  <a:avLst/>
                </a:prstGeom>
                <a:blipFill>
                  <a:blip r:embed="rId7"/>
                  <a:stretch>
                    <a:fillRect r="-26619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/>
          <p:cNvCxnSpPr/>
          <p:nvPr/>
        </p:nvCxnSpPr>
        <p:spPr>
          <a:xfrm flipH="1">
            <a:off x="7289675" y="5185630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667" r="-19718" b="-30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879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/>
                  <a:t>Атака на восстановление сообщений 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сообщений)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,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С другой стороны,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 вероятность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(Вероятность выиграть игру на восстановление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). Если же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зашифрование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′]=1/|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Следовательно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𝑆𝑆𝑎𝑑𝑣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𝑀𝑅𝑎𝑑𝑣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атака на восстановление даёт атаку на семантическую стойкость.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275" b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Историческая задача криптографической 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397251" y="3482943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18418" y="3482943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277848" y="4184920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зашифрованного сообщения по открытому каналу</a:t>
            </a:r>
          </a:p>
          <a:p>
            <a:r>
              <a:rPr lang="ru-RU" sz="2600" dirty="0" smtClean="0"/>
              <a:t>При перехвате зашифрованного сообщения открытый текст должен остаться неизвестным для злоумышленника </a:t>
            </a:r>
            <a:endParaRPr lang="en-US" sz="2600" dirty="0" smtClean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4" y="5638089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</a:t>
                </a:r>
                <a:r>
                  <a:rPr lang="en-US" i="1" dirty="0" smtClean="0"/>
                  <a:t> </a:t>
                </a:r>
                <a:r>
                  <a:rPr lang="ru-RU" dirty="0" smtClean="0"/>
                  <a:t>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игру на восстановление битов.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при атаке на восстановление </a:t>
                </a:r>
                <a:r>
                  <a:rPr lang="ru-RU" dirty="0" smtClean="0"/>
                  <a:t>битов </a:t>
                </a:r>
                <a:r>
                  <a:rPr lang="ru-RU" dirty="0"/>
                  <a:t>является величина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4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к восстановлению битов</a:t>
                </a:r>
                <a:r>
                  <a:rPr lang="ru-RU" dirty="0" smtClean="0"/>
                  <a:t>, если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0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/>
                  <a:t>Атака на </a:t>
                </a:r>
                <a:r>
                  <a:rPr lang="ru-RU" dirty="0" smtClean="0"/>
                  <a:t>восстановление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битов сообщения </a:t>
                </a:r>
                <a:r>
                  <a:rPr lang="ru-RU" dirty="0"/>
                  <a:t>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сообщения)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для которого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/>
                  <a:t>Атака на </a:t>
                </a:r>
                <a:r>
                  <a:rPr lang="ru-RU" dirty="0" smtClean="0"/>
                  <a:t>восстановление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битов сообщения </a:t>
                </a:r>
                <a:r>
                  <a:rPr lang="ru-RU" dirty="0"/>
                  <a:t>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сообщения)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претенденту, получая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, который он передаёт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После получения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1.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63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6538111" y="471011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04311" y="480536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183598" y="5513558"/>
            <a:ext cx="294965" cy="37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586111" y="5338763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4157930" y="5335780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2499511" y="457676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4175911" y="4805364"/>
            <a:ext cx="3124200" cy="492919"/>
            <a:chOff x="1248" y="2480"/>
            <a:chExt cx="1968" cy="414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8062111" y="5425683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6307438" y="5960331"/>
            <a:ext cx="2187064" cy="815513"/>
            <a:chOff x="2826" y="3483"/>
            <a:chExt cx="2460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 стрелкой 25"/>
          <p:cNvCxnSpPr/>
          <p:nvPr/>
        </p:nvCxnSpPr>
        <p:spPr>
          <a:xfrm flipH="1">
            <a:off x="7995468" y="5994514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209080" y="5950838"/>
                <a:ext cx="15126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080" y="5950838"/>
                <a:ext cx="1512638" cy="369332"/>
              </a:xfrm>
              <a:prstGeom prst="rect">
                <a:avLst/>
              </a:prstGeom>
              <a:blipFill>
                <a:blip r:embed="rId9"/>
                <a:stretch>
                  <a:fillRect r="-806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526" r="-19718" b="-2894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2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/>
                  <a:t>Атака на </a:t>
                </a:r>
                <a:r>
                  <a:rPr lang="ru-RU" dirty="0" smtClean="0"/>
                  <a:t>восстановление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битов сообщения </a:t>
                </a:r>
                <a:r>
                  <a:rPr lang="ru-RU" dirty="0"/>
                  <a:t>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сообщения)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т.е. вероятность угадать чётность есть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𝑆𝑆𝑎𝑑𝑣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.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верная чётность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(неверная чётность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).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/>
                        <m:t>атака на восстановление даёт атаку на семантическую стойкость.</m:t>
                      </m:r>
                      <m:r>
                        <m:rPr>
                          <m:nor/>
                        </m:rPr>
                        <a:rPr lang="en-US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1866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8582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(альтернативная формулировка)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1.10. (обобщение </a:t>
                </a:r>
                <a:r>
                  <a:rPr lang="ru-RU" b="1" dirty="0"/>
                  <a:t>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) </a:t>
                </a:r>
                <a:r>
                  <a:rPr lang="ru-RU" dirty="0" smtClean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.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−событие, при котором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=2∗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</a:t>
                </a:r>
                <a:r>
                  <a:rPr lang="ru-RU" b="1" dirty="0" smtClean="0"/>
                  <a:t>Теореме 1.9.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4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665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Модель абсолютно стойкого шифра делает его сложно применимым в практическом смысле</a:t>
            </a:r>
          </a:p>
          <a:p>
            <a:pPr lvl="1"/>
            <a:r>
              <a:rPr lang="ru-RU" dirty="0" smtClean="0"/>
              <a:t>Требуется размер ключа равный размеру сообщения</a:t>
            </a:r>
          </a:p>
          <a:p>
            <a:pPr lvl="1"/>
            <a:r>
              <a:rPr lang="ru-RU" dirty="0" smtClean="0"/>
              <a:t>Невозможно добиться стойкости при переменной длине сообщений</a:t>
            </a:r>
          </a:p>
          <a:p>
            <a:r>
              <a:rPr lang="ru-RU" dirty="0" smtClean="0"/>
              <a:t>Семантически стойкий шифр – ослабленная модель абсолютно стойкого шифра, пригодная для практического применения</a:t>
            </a:r>
          </a:p>
          <a:p>
            <a:pPr lvl="1"/>
            <a:r>
              <a:rPr lang="ru-RU" dirty="0" smtClean="0"/>
              <a:t>Стойкость к восстановлению сообщений</a:t>
            </a:r>
          </a:p>
          <a:p>
            <a:pPr lvl="1"/>
            <a:r>
              <a:rPr lang="ru-RU" dirty="0" smtClean="0"/>
              <a:t>Стойкость к восстановлению битов сообщений</a:t>
            </a:r>
          </a:p>
          <a:p>
            <a:r>
              <a:rPr lang="ru-RU" dirty="0" smtClean="0"/>
              <a:t>Игровая модель – модель, позволяющая вводить определения стойкости для криптографический примитивов</a:t>
            </a:r>
          </a:p>
          <a:p>
            <a:pPr lvl="1"/>
            <a:r>
              <a:rPr lang="ru-RU" dirty="0" smtClean="0"/>
              <a:t>Доказательства стойкости методом сведения (</a:t>
            </a:r>
            <a:r>
              <a:rPr lang="en-US" dirty="0" smtClean="0"/>
              <a:t>reduction)</a:t>
            </a:r>
            <a:endParaRPr lang="ru-RU" dirty="0" smtClean="0"/>
          </a:p>
          <a:p>
            <a:pPr lvl="1"/>
            <a:r>
              <a:rPr lang="ru-RU" dirty="0" smtClean="0"/>
              <a:t>Построение атак через моделирование игры</a:t>
            </a:r>
            <a:endParaRPr lang="ru-RU" dirty="0"/>
          </a:p>
          <a:p>
            <a:pPr lvl="1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/>
          <a:lstStyle/>
          <a:p>
            <a:r>
              <a:rPr lang="ru-RU" b="1" dirty="0" err="1" smtClean="0"/>
              <a:t>Досистемный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b="1" dirty="0" smtClean="0"/>
              <a:t>подход</a:t>
            </a:r>
            <a:r>
              <a:rPr lang="ru-RU" dirty="0" smtClean="0"/>
              <a:t>– </a:t>
            </a:r>
            <a:r>
              <a:rPr lang="ru-RU" dirty="0"/>
              <a:t>построение и анализ криптосистем, которые выглядят «сложными» для </a:t>
            </a:r>
            <a:r>
              <a:rPr lang="ru-RU" dirty="0" smtClean="0"/>
              <a:t>создателя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 smtClean="0"/>
              <a:t>Предположении о стойкости исходит «из очевидной сложности взлома» для создателя схемы</a:t>
            </a:r>
          </a:p>
          <a:p>
            <a:r>
              <a:rPr lang="ru-RU" dirty="0" smtClean="0"/>
              <a:t>Примеры – шифр Цезаря, шифр простой замены, шифр </a:t>
            </a:r>
            <a:r>
              <a:rPr lang="ru-RU" dirty="0" err="1" smtClean="0"/>
              <a:t>Вижинера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02781" y="2783943"/>
            <a:ext cx="3158836" cy="1933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1112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Современная </a:t>
            </a:r>
            <a:r>
              <a:rPr lang="ru-RU" dirty="0"/>
              <a:t>задача криптографической </a:t>
            </a:r>
            <a:r>
              <a:rPr lang="ru-RU" dirty="0" smtClean="0"/>
              <a:t>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 dirty="0"/>
          </a:p>
        </p:txBody>
      </p:sp>
      <p:grpSp>
        <p:nvGrpSpPr>
          <p:cNvPr id="5" name="Group 17"/>
          <p:cNvGrpSpPr/>
          <p:nvPr/>
        </p:nvGrpSpPr>
        <p:grpSpPr>
          <a:xfrm>
            <a:off x="1234289" y="5125244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755456" y="5125244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114886" y="5827221"/>
            <a:ext cx="21256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сообщения по открытому каналу</a:t>
            </a:r>
          </a:p>
          <a:p>
            <a:r>
              <a:rPr lang="ru-RU" sz="2600" dirty="0" smtClean="0"/>
              <a:t>Возможен активный злоумышленник</a:t>
            </a:r>
          </a:p>
          <a:p>
            <a:r>
              <a:rPr lang="ru-RU" sz="2600" dirty="0" smtClean="0"/>
              <a:t>Обеспечение конфиденциальности, аутентичности, целостности, </a:t>
            </a:r>
            <a:r>
              <a:rPr lang="ru-RU" sz="2600" dirty="0" err="1" smtClean="0"/>
              <a:t>неотказуемости</a:t>
            </a:r>
            <a:r>
              <a:rPr lang="ru-RU" sz="2600" dirty="0" smtClean="0"/>
              <a:t> и др.</a:t>
            </a:r>
            <a:endParaRPr lang="en-US" sz="2600" dirty="0" smtClean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7" y="5302543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/>
          <p:nvPr/>
        </p:nvCxnSpPr>
        <p:spPr>
          <a:xfrm flipV="1">
            <a:off x="6274806" y="5827221"/>
            <a:ext cx="225431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Выноска-облако 22"/>
              <p:cNvSpPr/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′?</m:t>
                      </m:r>
                    </m:oMath>
                  </m:oMathPara>
                </a14:m>
                <a:endParaRPr lang="en-US" sz="2400" dirty="0" smtClean="0"/>
              </a:p>
              <a:p>
                <a:pPr algn="ctr"/>
                <a:r>
                  <a:rPr lang="en-US" sz="2400" dirty="0" smtClean="0"/>
                  <a:t>Alice?</a:t>
                </a:r>
                <a:endParaRPr lang="ru-RU" sz="2400" dirty="0"/>
              </a:p>
            </p:txBody>
          </p:sp>
        </mc:Choice>
        <mc:Fallback xmlns="">
          <p:sp>
            <p:nvSpPr>
              <p:cNvPr id="23" name="Выноска-облако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8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sz="2600" b="1" dirty="0" smtClean="0"/>
              <a:t>Системный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криптографических примитивов</a:t>
            </a:r>
          </a:p>
          <a:p>
            <a:r>
              <a:rPr lang="ru-RU" sz="2600" dirty="0" smtClean="0"/>
              <a:t>Возможно наличие не только средств обеспечения секретности, но и  аутентичности, целостности и других</a:t>
            </a:r>
          </a:p>
          <a:p>
            <a:r>
              <a:rPr lang="ru-RU" sz="2600" dirty="0" smtClean="0"/>
              <a:t>Предположении о стойкости исходит из анализа системы в целом, через сведение стойкости в сложности вычислительно сложной задачи</a:t>
            </a:r>
          </a:p>
          <a:p>
            <a:r>
              <a:rPr lang="ru-RU" sz="2600" dirty="0" smtClean="0"/>
              <a:t>При замене части системы необходимо произвести анализ заново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Хэш</a:t>
            </a:r>
            <a:r>
              <a:rPr lang="ru-RU" sz="2600" dirty="0"/>
              <a:t>-</a:t>
            </a:r>
            <a:r>
              <a:rPr lang="ru-RU" sz="2600" dirty="0" smtClean="0"/>
              <a:t>функция</a:t>
            </a:r>
            <a:endParaRPr lang="ru-RU" sz="2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Код аутентичности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1229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2321</Words>
  <Application>Microsoft Office PowerPoint</Application>
  <PresentationFormat>Широкоэкранный</PresentationFormat>
  <Paragraphs>591</Paragraphs>
  <Slides>66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Courier New</vt:lpstr>
      <vt:lpstr>Symbol</vt:lpstr>
      <vt:lpstr>Тема Office</vt:lpstr>
      <vt:lpstr>Прикладная Криптография: Симметричные криптосистемы</vt:lpstr>
      <vt:lpstr>Структура курса</vt:lpstr>
      <vt:lpstr>Лабораторные работы</vt:lpstr>
      <vt:lpstr>Сдача теории</vt:lpstr>
      <vt:lpstr>Обратная связь и пожелания по курсу</vt:lpstr>
      <vt:lpstr>Историческая задача криптографической защиты информации</vt:lpstr>
      <vt:lpstr>Способы построения и анализа криптосистем</vt:lpstr>
      <vt:lpstr>Современная задача криптографической защиты информации</vt:lpstr>
      <vt:lpstr>Способы построения и анализа криптосистем</vt:lpstr>
      <vt:lpstr>Способы построения и анализа криптосистем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криптографический примитивов</vt:lpstr>
      <vt:lpstr>Шифр Шеннона</vt:lpstr>
      <vt:lpstr>Шифр Шеннона</vt:lpstr>
      <vt:lpstr>Нотация</vt:lpstr>
      <vt:lpstr>Нотация</vt:lpstr>
      <vt:lpstr>Пример: Одноразовый блокнот</vt:lpstr>
      <vt:lpstr>Пример: Одноразовый блокнот переменной длины</vt:lpstr>
      <vt:lpstr>Пример: Шифр подстановки</vt:lpstr>
      <vt:lpstr>Пример: Аддитивный одноразовый блокнот</vt:lpstr>
      <vt:lpstr>Цель шифра Шеннона</vt:lpstr>
      <vt:lpstr>Понятие стойкости</vt:lpstr>
      <vt:lpstr>Понятие стойкости</vt:lpstr>
      <vt:lpstr>Понятие стойкости</vt:lpstr>
      <vt:lpstr>Абсолютная стойкость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Одноразовый блокнот – абсолютно стойкий шифр</vt:lpstr>
      <vt:lpstr>Одноразовый блокнот переменной длины – не абсолютно стойкий шифр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Энтропия</vt:lpstr>
      <vt:lpstr>Эквивалентные определения</vt:lpstr>
      <vt:lpstr>Плохие новости</vt:lpstr>
      <vt:lpstr>Вычислимый шифр</vt:lpstr>
      <vt:lpstr>Семантическая стойкость</vt:lpstr>
      <vt:lpstr>Понятие игры</vt:lpstr>
      <vt:lpstr>Понятие игры на различимость, определения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Семантическая стойкость (одноразовое использование ключа)</vt:lpstr>
      <vt:lpstr>Семантическая стойкость</vt:lpstr>
      <vt:lpstr>Построение атаки на семантическую стойкость</vt:lpstr>
      <vt:lpstr>Построение атаки на семантическую стойкость</vt:lpstr>
      <vt:lpstr>Доказательства сведением  (Reduction proof)</vt:lpstr>
      <vt:lpstr>Доказательства сведением  (Reduction proof)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битов сообщения</vt:lpstr>
      <vt:lpstr>Восстановление битов сообщения</vt:lpstr>
      <vt:lpstr>Вычисление индивидуальных битов сообщений</vt:lpstr>
      <vt:lpstr>Вычисление индивидуальных битов сообщений</vt:lpstr>
      <vt:lpstr>Вычисление индивидуальных битов сообщений</vt:lpstr>
      <vt:lpstr>Семантическая стойкость (альтернативная формулировка)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304</cp:revision>
  <dcterms:created xsi:type="dcterms:W3CDTF">2018-08-24T12:25:18Z</dcterms:created>
  <dcterms:modified xsi:type="dcterms:W3CDTF">2018-09-07T06:59:53Z</dcterms:modified>
</cp:coreProperties>
</file>