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76" r:id="rId12"/>
    <p:sldId id="268" r:id="rId13"/>
    <p:sldId id="269" r:id="rId14"/>
    <p:sldId id="270" r:id="rId15"/>
    <p:sldId id="267" r:id="rId16"/>
    <p:sldId id="271" r:id="rId17"/>
    <p:sldId id="272" r:id="rId18"/>
    <p:sldId id="273" r:id="rId19"/>
    <p:sldId id="274" r:id="rId20"/>
    <p:sldId id="275" r:id="rId21"/>
    <p:sldId id="278" r:id="rId22"/>
    <p:sldId id="277" r:id="rId23"/>
    <p:sldId id="280" r:id="rId24"/>
    <p:sldId id="281" r:id="rId25"/>
    <p:sldId id="282" r:id="rId26"/>
    <p:sldId id="284" r:id="rId27"/>
    <p:sldId id="285" r:id="rId28"/>
    <p:sldId id="287" r:id="rId29"/>
    <p:sldId id="283" r:id="rId30"/>
    <p:sldId id="28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66"/>
            <p14:sldId id="276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</p14:sldIdLst>
        </p14:section>
        <p14:section name="Практические аспекты" id="{CA04EDC8-212B-413E-A1CA-F5998D6721A5}">
          <p14:sldIdLst>
            <p14:sldId id="284"/>
            <p14:sldId id="285"/>
            <p14:sldId id="287"/>
            <p14:sldId id="283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6" d="100"/>
          <a:sy n="106" d="100"/>
        </p:scale>
        <p:origin x="8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07.09.2018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07.09.2018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Претендент и Противник – эффективные алгоритмы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4042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4042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415389"/>
            <a:ext cx="3733800" cy="506017"/>
            <a:chOff x="1776" y="2051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ограниченное число шагов, Противник обладает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ограниченным временем и ёмкостью. Т.е. алгоритм игры должен быть эффективным.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Два эксперимента игры называются статистически неразличимыми, если не существует эффективного алгоритма противника, способного различить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стойкости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Параметром стойкости 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бит.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величин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 стойкости</a:t>
                </a:r>
                <a:r>
                  <a:rPr lang="en-US" dirty="0" smtClean="0"/>
                  <a:t> 10 </a:t>
                </a:r>
                <a:r>
                  <a:rPr lang="ru-RU" dirty="0" smtClean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Необходимый параметр стойкости зависит от приложения используемой криптосистемы.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систем общего назначения рекомендуемые параметры стойкости 80-256 бит.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 smtClean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шанс выиграть в лотерею, с миллионом участников 6 раз подряд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 </a:t>
                </a:r>
                <a:r>
                  <a:rPr lang="ru-RU" dirty="0" err="1" smtClean="0"/>
                  <a:t>планковких</a:t>
                </a:r>
                <a:r>
                  <a:rPr lang="ru-RU" dirty="0" smtClean="0"/>
                  <a:t> единицах)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вычислительная сложность </a:t>
                </a:r>
                <a:r>
                  <a:rPr lang="ru-RU" dirty="0" err="1" smtClean="0"/>
                  <a:t>майнинга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биткоина</a:t>
                </a:r>
                <a:r>
                  <a:rPr lang="ru-RU" dirty="0" smtClean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4074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40748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поточным шифром,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псевдослучайный генератор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/>
                      <m:t>𝑏</m:t>
                    </m:r>
                    <m:r>
                      <a:rPr lang="en-US" b="0" i="1" smtClean="0"/>
                      <m:t>=0:</m:t>
                    </m:r>
                    <m:r>
                      <a:rPr lang="en-US" b="0" i="1" smtClean="0"/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/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/>
                          <m:t>𝑅</m:t>
                        </m:r>
                      </m:e>
                    </m:groupChr>
                    <m:r>
                      <a:rPr lang="en-US" b="0" i="1" smtClean="0"/>
                      <m:t>𝑆</m:t>
                    </m:r>
                    <m:r>
                      <a:rPr lang="en-US" b="0" i="1" smtClean="0"/>
                      <m:t>,  </m:t>
                    </m:r>
                    <m:r>
                      <a:rPr lang="en-US" b="0" i="1" smtClean="0"/>
                      <m:t>𝑟</m:t>
                    </m:r>
                    <m:r>
                      <a:rPr lang="en-US" b="0" i="1" smtClean="0"/>
                      <m:t>=</m:t>
                    </m:r>
                    <m:r>
                      <a:rPr lang="en-US" b="0" i="1" smtClean="0"/>
                      <m:t>𝐺</m:t>
                    </m:r>
                    <m:d>
                      <m:dPr>
                        <m:ctrlPr>
                          <a:rPr lang="en-US" b="0" i="1" smtClean="0"/>
                        </m:ctrlPr>
                      </m:dPr>
                      <m:e>
                        <m:r>
                          <a:rPr lang="en-US" b="0" i="1" smtClean="0"/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/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/>
                          <m:t>𝑅</m:t>
                        </m:r>
                      </m:e>
                    </m:groupChr>
                    <m:r>
                      <a:rPr lang="en-US" b="0" i="1" smtClean="0"/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в игре на различимость есть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/>
                      <m:t>𝑏</m:t>
                    </m:r>
                    <m:r>
                      <a:rPr lang="en-US" b="0" i="1" smtClean="0"/>
                      <m:t>=0:</m:t>
                    </m:r>
                    <m:r>
                      <a:rPr lang="en-US" b="0" i="1" smtClean="0"/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/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/>
                          <m:t>𝑅</m:t>
                        </m:r>
                      </m:e>
                    </m:groupChr>
                    <m:r>
                      <a:rPr lang="en-US" b="0" i="1" smtClean="0"/>
                      <m:t>𝑆</m:t>
                    </m:r>
                    <m:r>
                      <a:rPr lang="en-US" b="0" i="1" smtClean="0"/>
                      <m:t>,  </m:t>
                    </m:r>
                    <m:r>
                      <a:rPr lang="en-US" b="0" i="1" smtClean="0"/>
                      <m:t>𝑟</m:t>
                    </m:r>
                    <m:r>
                      <a:rPr lang="en-US" b="0" i="1" smtClean="0"/>
                      <m:t>=</m:t>
                    </m:r>
                    <m:r>
                      <a:rPr lang="en-US" b="0" i="1" smtClean="0"/>
                      <m:t>𝐺</m:t>
                    </m:r>
                    <m:d>
                      <m:dPr>
                        <m:ctrlPr>
                          <a:rPr lang="en-US" b="0" i="1" smtClean="0"/>
                        </m:ctrlPr>
                      </m:dPr>
                      <m:e>
                        <m:r>
                          <a:rPr lang="en-US" b="0" i="1" smtClean="0"/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/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/>
                          <m:t>𝑅</m:t>
                        </m:r>
                      </m:e>
                    </m:groupChr>
                    <m:r>
                      <a:rPr lang="en-US" b="0" i="1" smtClean="0"/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пренебрежимо малой,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справедливо неравенство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Теорема 2.1.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справедливо </a:t>
                </a:r>
                <a:r>
                  <a:rPr lang="ru-RU" dirty="0" err="1" smtClean="0"/>
                  <a:t>равество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smtClean="0"/>
                  <a:t>Т.е.  на бесконечности функция</a:t>
                </a:r>
                <a:r>
                  <a:rPr lang="ru-RU" dirty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убывает быстрее любого полинома</a:t>
                </a:r>
                <a:r>
                  <a:rPr lang="en-US" dirty="0" smtClean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называют стойким псевдослучайным генератором</a:t>
                </a:r>
                <a:r>
                  <a:rPr lang="en-US" dirty="0" smtClean="0"/>
                  <a:t> (secure PRG)</a:t>
                </a:r>
                <a:r>
                  <a:rPr lang="ru-RU" dirty="0" smtClean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часто называют статистическим тестом.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en-US" dirty="0" smtClean="0"/>
                  <a:t>(</a:t>
                </a:r>
                <a:r>
                  <a:rPr lang="ru-RU" dirty="0" smtClean="0"/>
                  <a:t>эффективно) статистически неразличимой от случайной последовательности или псевдослучайной.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случайная последовательность.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>
                <a:blip r:embed="rId2"/>
                <a:stretch>
                  <a:fillRect l="-928" t="-54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/>
                      <m:t>𝑏</m:t>
                    </m:r>
                    <m:r>
                      <a:rPr lang="en-US" b="0" i="1" smtClean="0"/>
                      <m:t>=0:</m:t>
                    </m:r>
                    <m:r>
                      <a:rPr lang="en-US" b="0" i="1" smtClean="0"/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/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/>
                          <m:t>𝑅</m:t>
                        </m:r>
                      </m:e>
                    </m:groupChr>
                    <m:r>
                      <a:rPr lang="en-US" b="0" i="1" smtClean="0"/>
                      <m:t>𝑆</m:t>
                    </m:r>
                    <m:r>
                      <a:rPr lang="en-US" b="0" i="1" smtClean="0"/>
                      <m:t>,  </m:t>
                    </m:r>
                    <m:r>
                      <a:rPr lang="en-US" b="0" i="1" smtClean="0"/>
                      <m:t>𝑟</m:t>
                    </m:r>
                    <m:r>
                      <a:rPr lang="en-US" b="0" i="1" smtClean="0"/>
                      <m:t>=</m:t>
                    </m:r>
                    <m:r>
                      <a:rPr lang="en-US" b="0" i="1" smtClean="0"/>
                      <m:t>𝐺</m:t>
                    </m:r>
                    <m:d>
                      <m:dPr>
                        <m:ctrlPr>
                          <a:rPr lang="en-US" b="0" i="1" smtClean="0"/>
                        </m:ctrlPr>
                      </m:dPr>
                      <m:e>
                        <m:r>
                          <a:rPr lang="en-US" b="0" i="1" smtClean="0"/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/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/>
                          <m:t>𝑅</m:t>
                        </m:r>
                      </m:e>
                    </m:groupChr>
                    <m:r>
                      <a:rPr lang="en-US" b="0" i="1" smtClean="0"/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 генератора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максимально возможная энтропия выходной 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 максимально возможная длина периода генератора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тогда максимально возможный период выходной последовательности составляет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энтропия 128 бит.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Статистическая неразличимость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sz="2800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предсказуемым,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+1]]&gt;1/2+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 smtClean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непредсказуемым,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+1]]≤1/2+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4606665" y="54270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Yao’82 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 доказательства – если мы не можем предсказать 1 следующий бит, то значит у нас нет никакиз 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time pad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1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Никакой целостности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Ключи должны быть случайными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4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генераторов </a:t>
            </a:r>
            <a:r>
              <a:rPr lang="en-US" dirty="0" smtClean="0"/>
              <a:t>SALSA CHACHA CSS RC4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8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Убывают быстрее любых полиномов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ru-RU" dirty="0" smtClean="0"/>
                  <a:t>Не 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3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Супер-полиномиальные и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ограниченные функция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супер-полиномиальной,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Растёт быстрее любого полинома на бесконечности.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-ограниченной,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ru-RU" dirty="0" smtClean="0"/>
                  <a:t> имеет место неравенство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– максимально число </a:t>
                </a:r>
                <a:r>
                  <a:rPr lang="ru-RU" dirty="0" err="1" smtClean="0"/>
                  <a:t>зашифрований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хотим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 smtClean="0"/>
                  <a:t>, тогда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сообщений, при параметре стойкости 80 бит.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07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Ранее, при введении понятия (вычислимого) шифра, мы описывали его без описания с явным описанием 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практике многие шифры и другие примитивы имеют так называемые параметры системы,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– длина ключа (и максимального сообщения) в одноразовом блокноте, модуль в аддитивном одноразовом блокноте.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полиномиальной ограничена на основе параметра).</a:t>
                </a:r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называется эффективным,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−перенебрежимо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малая:∀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превысит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заданном параметре на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ограниченном входе он выполняется за полиномиальное время.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эффективного алгоритма с параметром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dirty="0" smtClean="0"/>
                  <a:t>параметр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Длина входов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 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/>
                  <a:t>Длина входов алгоритма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ограниченна 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909</Words>
  <Application>Microsoft Office PowerPoint</Application>
  <PresentationFormat>Широкоэкранный</PresentationFormat>
  <Paragraphs>240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Symbol</vt:lpstr>
      <vt:lpstr>Тема Office</vt:lpstr>
      <vt:lpstr>Семантическая стойкость</vt:lpstr>
      <vt:lpstr>Пренебрежимо малые величины</vt:lpstr>
      <vt:lpstr>Примеры</vt:lpstr>
      <vt:lpstr>Супер-полиномиальные и полиномиально ограниченные функция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Эффективность в игре</vt:lpstr>
      <vt:lpstr>Эффективность в игре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Two time pad</vt:lpstr>
      <vt:lpstr>Никакой целостности</vt:lpstr>
      <vt:lpstr>Ключи должны быть случайными</vt:lpstr>
      <vt:lpstr>Пример генераторов SALSA CHACHA CSS RC4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385</cp:revision>
  <dcterms:created xsi:type="dcterms:W3CDTF">2018-08-24T12:25:18Z</dcterms:created>
  <dcterms:modified xsi:type="dcterms:W3CDTF">2018-09-07T10:05:48Z</dcterms:modified>
</cp:coreProperties>
</file>