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322" r:id="rId2"/>
    <p:sldId id="334" r:id="rId3"/>
    <p:sldId id="337" r:id="rId4"/>
    <p:sldId id="333" r:id="rId5"/>
    <p:sldId id="341" r:id="rId6"/>
    <p:sldId id="338" r:id="rId7"/>
    <p:sldId id="327" r:id="rId8"/>
    <p:sldId id="328" r:id="rId9"/>
    <p:sldId id="323" r:id="rId10"/>
    <p:sldId id="324" r:id="rId11"/>
    <p:sldId id="325" r:id="rId12"/>
    <p:sldId id="326" r:id="rId13"/>
    <p:sldId id="299" r:id="rId14"/>
    <p:sldId id="298" r:id="rId15"/>
    <p:sldId id="300" r:id="rId16"/>
    <p:sldId id="301" r:id="rId17"/>
    <p:sldId id="335" r:id="rId18"/>
    <p:sldId id="303" r:id="rId19"/>
    <p:sldId id="329" r:id="rId20"/>
    <p:sldId id="330" r:id="rId21"/>
    <p:sldId id="307" r:id="rId22"/>
    <p:sldId id="308" r:id="rId23"/>
    <p:sldId id="306" r:id="rId24"/>
    <p:sldId id="309" r:id="rId25"/>
    <p:sldId id="339" r:id="rId26"/>
    <p:sldId id="340" r:id="rId27"/>
    <p:sldId id="265" r:id="rId28"/>
    <p:sldId id="310" r:id="rId29"/>
    <p:sldId id="312" r:id="rId30"/>
    <p:sldId id="313" r:id="rId31"/>
    <p:sldId id="302" r:id="rId32"/>
    <p:sldId id="314" r:id="rId33"/>
    <p:sldId id="315" r:id="rId34"/>
    <p:sldId id="304" r:id="rId35"/>
    <p:sldId id="316" r:id="rId36"/>
    <p:sldId id="317" r:id="rId37"/>
    <p:sldId id="318" r:id="rId38"/>
    <p:sldId id="319" r:id="rId39"/>
    <p:sldId id="320" r:id="rId40"/>
    <p:sldId id="321" r:id="rId41"/>
    <p:sldId id="336" r:id="rId42"/>
    <p:sldId id="332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  <p14:sldId id="334"/>
            <p14:sldId id="337"/>
            <p14:sldId id="333"/>
          </p14:sldIdLst>
        </p14:section>
        <p14:section name="flashback" id="{F6B5557B-2A93-4918-934F-99327DC43D12}">
          <p14:sldIdLst>
            <p14:sldId id="341"/>
            <p14:sldId id="338"/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35"/>
            <p14:sldId id="303"/>
            <p14:sldId id="329"/>
            <p14:sldId id="330"/>
            <p14:sldId id="307"/>
            <p14:sldId id="308"/>
            <p14:sldId id="306"/>
            <p14:sldId id="309"/>
            <p14:sldId id="339"/>
            <p14:sldId id="340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  <p14:section name="Тесты" id="{DDD172D3-3B54-46C3-B891-D955ACC0C540}">
          <p14:sldIdLst>
            <p14:sldId id="336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68669" autoAdjust="0"/>
  </p:normalViewPr>
  <p:slideViewPr>
    <p:cSldViewPr snapToGrid="0">
      <p:cViewPr varScale="1">
        <p:scale>
          <a:sx n="87" d="100"/>
          <a:sy n="87" d="100"/>
        </p:scale>
        <p:origin x="16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←┴𝑅</a:t>
                </a:r>
                <a:r>
                  <a:rPr lang="en-US" dirty="0"/>
                  <a:t> </a:t>
                </a:r>
                <a:r>
                  <a:rPr lang="ru-RU" dirty="0"/>
                  <a:t>написать</a:t>
                </a:r>
                <a:r>
                  <a:rPr lang="ru-RU" baseline="0" dirty="0"/>
                  <a:t> в первой части, что тут в плане зашифрования не обязательно </a:t>
                </a:r>
                <a:r>
                  <a:rPr lang="ru-RU" baseline="0"/>
                  <a:t>равномерное распределение</a:t>
                </a:r>
                <a:endParaRPr lang="ru-RU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7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11.09.2025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11.09.2025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11.09.2025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.png"/><Relationship Id="rId4" Type="http://schemas.openxmlformats.org/officeDocument/2006/relationships/image" Target="../media/image9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500.png"/><Relationship Id="rId7" Type="http://schemas.openxmlformats.org/officeDocument/2006/relationships/image" Target="../media/image1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18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80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Абсолютная и </a:t>
            </a:r>
            <a:r>
              <a:rPr lang="en-US" dirty="0"/>
              <a:t>C</a:t>
            </a:r>
            <a:r>
              <a:rPr lang="ru-RU" dirty="0" err="1"/>
              <a:t>емантическая</a:t>
            </a:r>
            <a:r>
              <a:rPr lang="ru-RU" dirty="0"/>
              <a:t> стойкость</a:t>
            </a:r>
            <a:r>
              <a:rPr lang="en-US" dirty="0"/>
              <a:t> (</a:t>
            </a:r>
            <a:r>
              <a:rPr lang="ru-RU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8351" y="6151794"/>
            <a:ext cx="290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Плейлист в ожидании пары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8931237" y="6488668"/>
            <a:ext cx="7928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Тестовый пробный</a:t>
            </a:r>
            <a:r>
              <a:rPr lang="en-US" dirty="0"/>
              <a:t> </a:t>
            </a:r>
            <a:r>
              <a:rPr lang="ru-RU" dirty="0"/>
              <a:t>альфа запуск</a:t>
            </a:r>
            <a:r>
              <a:rPr lang="en-US" dirty="0"/>
              <a:t> </a:t>
            </a:r>
            <a:r>
              <a:rPr lang="ru-RU" dirty="0"/>
              <a:t>раннего доступа бегущей строки </a:t>
            </a:r>
            <a:r>
              <a:rPr lang="en-US" dirty="0"/>
              <a:t>|</a:t>
            </a:r>
            <a:r>
              <a:rPr lang="ru-RU" dirty="0"/>
              <a:t> Самое время вспомнить термин «Абсолютная стойкость» </a:t>
            </a:r>
            <a:r>
              <a:rPr lang="en-US" dirty="0"/>
              <a:t>| </a:t>
            </a:r>
            <a:r>
              <a:rPr lang="ru-RU" dirty="0"/>
              <a:t>Термин «Предикат» тоже можно вспомнить </a:t>
            </a:r>
            <a:r>
              <a:rPr lang="en-US" dirty="0"/>
              <a:t>| </a:t>
            </a:r>
            <a:r>
              <a:rPr lang="ru-RU" dirty="0"/>
              <a:t>Сегодня четверг</a:t>
            </a:r>
            <a:r>
              <a:rPr lang="en-US" dirty="0"/>
              <a:t> |  </a:t>
            </a:r>
            <a:r>
              <a:rPr lang="ru-RU" dirty="0"/>
              <a:t>Придётся что-то делать для получения оценки </a:t>
            </a:r>
            <a:r>
              <a:rPr lang="ru-RU" b="1" dirty="0"/>
              <a:t>(╯°□°)╯︵ ┻━┻ </a:t>
            </a:r>
            <a:r>
              <a:rPr lang="en-US" dirty="0"/>
              <a:t>| </a:t>
            </a:r>
            <a:r>
              <a:rPr lang="en-US" dirty="0" err="1"/>
              <a:t>vps</a:t>
            </a:r>
            <a:r>
              <a:rPr lang="en-US" dirty="0"/>
              <a:t> + 3x-ui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/>
              <a:t> Интересный факт – когда то первая лекция была по материалам первых двух презентаций, но студенты слишком громко вопили от боли </a:t>
            </a:r>
            <a:r>
              <a:rPr lang="en-US" dirty="0"/>
              <a:t>| </a:t>
            </a:r>
            <a:r>
              <a:rPr lang="ru-RU" dirty="0"/>
              <a:t>На лекции можно кушать и пить чай </a:t>
            </a:r>
            <a:r>
              <a:rPr lang="en-US" dirty="0"/>
              <a:t>| FLAG_{secret_flag_is_d0bbd0bed0b2d0b8d182d0b5206374662dd0bdd0b8d0bad0bed0b2} | </a:t>
            </a:r>
            <a:r>
              <a:rPr lang="ru-RU" dirty="0"/>
              <a:t>«Симметричные» пишется с двумя «м» </a:t>
            </a:r>
            <a:r>
              <a:rPr lang="en-US" dirty="0"/>
              <a:t>|  </a:t>
            </a:r>
            <a:r>
              <a:rPr lang="ru-RU" dirty="0"/>
              <a:t>«Асимметричные» пишутся с одной «с» и двумя «м»</a:t>
            </a:r>
            <a:r>
              <a:rPr lang="en-US" dirty="0"/>
              <a:t> | </a:t>
            </a:r>
            <a:r>
              <a:rPr lang="ru-RU" dirty="0"/>
              <a:t>Если только вы не подразумеваете </a:t>
            </a:r>
            <a:r>
              <a:rPr lang="en-US" dirty="0" err="1"/>
              <a:t>Assy</a:t>
            </a:r>
            <a:r>
              <a:rPr lang="en-US" dirty="0"/>
              <a:t>-metric |  </a:t>
            </a:r>
            <a:r>
              <a:rPr lang="ru-RU" dirty="0"/>
              <a:t>Скоро начнём… </a:t>
            </a:r>
            <a:r>
              <a:rPr lang="en-US" dirty="0"/>
              <a:t>| " OR 1 = 1; DROP TABLE USERS -- - | </a:t>
            </a:r>
            <a:r>
              <a:rPr lang="ru-RU" dirty="0"/>
              <a:t>Всё в этом мире делится на хэш-функции и на не-хэш-функции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 |</a:t>
            </a:r>
            <a:r>
              <a:rPr lang="ru-RU" dirty="0"/>
              <a:t> </a:t>
            </a:r>
            <a:r>
              <a:rPr lang="en-US" dirty="0"/>
              <a:t>end;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ECA58EB-5A9A-4A27-9B26-30FC491E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17" y="4120091"/>
            <a:ext cx="2099124" cy="20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1.4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равномерно распределённый и выполняется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Ослабим свойство абсолютной стойкости</a:t>
                </a:r>
                <a:r>
                  <a:rPr lang="en-US" dirty="0"/>
                  <a:t>: </a:t>
                </a:r>
                <a:r>
                  <a:rPr lang="ru-RU" dirty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игры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Игра состоит из двух сторон – </a:t>
                </a:r>
                <a:r>
                  <a:rPr lang="ru-RU" b="1" dirty="0"/>
                  <a:t>противника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(</a:t>
                </a:r>
                <a:r>
                  <a:rPr lang="en-US" b="1" dirty="0"/>
                  <a:t>Adversary</a:t>
                </a:r>
                <a:r>
                  <a:rPr lang="en-US" dirty="0"/>
                  <a:t>)</a:t>
                </a:r>
                <a:r>
                  <a:rPr lang="ru-RU" dirty="0"/>
                  <a:t> и </a:t>
                </a:r>
                <a:r>
                  <a:rPr lang="ru-RU" b="1" dirty="0"/>
                  <a:t>претендента</a:t>
                </a:r>
                <a:r>
                  <a:rPr lang="en-US" dirty="0"/>
                  <a:t> (</a:t>
                </a:r>
                <a:r>
                  <a:rPr lang="en-US" b="1" dirty="0"/>
                  <a:t>Challenger</a:t>
                </a:r>
                <a:r>
                  <a:rPr lang="en-US" dirty="0"/>
                  <a:t>)</a:t>
                </a:r>
                <a:r>
                  <a:rPr lang="ru-RU" dirty="0"/>
                  <a:t>, моделируемые </a:t>
                </a:r>
                <a:r>
                  <a:rPr lang="ru-RU" b="1" dirty="0"/>
                  <a:t>эффективными</a:t>
                </a:r>
                <a:r>
                  <a:rPr lang="ru-RU" dirty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вероятностный</a:t>
                </a:r>
              </a:p>
              <a:p>
                <a:r>
                  <a:rPr lang="ru-RU" b="1" dirty="0"/>
                  <a:t>Входом</a:t>
                </a:r>
                <a:r>
                  <a:rPr lang="ru-RU" dirty="0"/>
                  <a:t> игры называется</a:t>
                </a:r>
                <a:r>
                  <a:rPr lang="en-US" dirty="0"/>
                  <a:t> </a:t>
                </a:r>
                <a:r>
                  <a:rPr lang="ru-RU" dirty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/>
              </a:p>
              <a:p>
                <a:r>
                  <a:rPr lang="ru-RU" b="1" dirty="0"/>
                  <a:t>Ход игры </a:t>
                </a:r>
                <a:r>
                  <a:rPr lang="ru-RU" dirty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b</a:t>
            </a:r>
            <a:r>
              <a:rPr lang="en-US" sz="2400" i="1" dirty="0"/>
              <a:t>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500472"/>
            <a:ext cx="487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Bellare</a:t>
            </a:r>
            <a:r>
              <a:rPr lang="en-US" dirty="0"/>
              <a:t>, </a:t>
            </a:r>
            <a:r>
              <a:rPr lang="en-US" dirty="0" err="1"/>
              <a:t>Rogaway</a:t>
            </a:r>
            <a:r>
              <a:rPr lang="en-US" dirty="0"/>
              <a:t> The Game-Playing Technique ‘04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игры </a:t>
            </a:r>
            <a:r>
              <a:rPr lang="ru-RU" b="1" dirty="0"/>
              <a:t>на различимость</a:t>
            </a:r>
            <a:r>
              <a:rPr lang="ru-RU" dirty="0"/>
              <a:t>,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Входом</a:t>
                </a:r>
                <a:r>
                  <a:rPr lang="ru-RU" dirty="0"/>
                  <a:t> игры называется</a:t>
                </a:r>
                <a:r>
                  <a:rPr lang="en-US" dirty="0"/>
                  <a:t> </a:t>
                </a:r>
                <a:r>
                  <a:rPr lang="ru-RU" dirty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/>
                  <a:t>, неизвестное для атакующего, определяющего эксперимент</a:t>
                </a:r>
              </a:p>
              <a:p>
                <a:r>
                  <a:rPr lang="ru-RU" b="1" dirty="0"/>
                  <a:t>Экспериментом</a:t>
                </a:r>
                <a:r>
                  <a:rPr lang="ru-RU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/>
                  <a:t>Ход игры </a:t>
                </a:r>
                <a:r>
                  <a:rPr lang="ru-RU" dirty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/>
                  <a:t>Цель игры </a:t>
                </a:r>
                <a:r>
                  <a:rPr lang="ru-RU" dirty="0"/>
                  <a:t>– атакующий пытается различить </a:t>
                </a:r>
                <a:r>
                  <a:rPr lang="ru-RU"/>
                  <a:t>два эксперимента</a:t>
                </a:r>
                <a:endParaRPr lang="ru-RU" dirty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/>
              <a:t>семантическая 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вычислимого шифра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определим два эксперимента, </a:t>
                </a:r>
                <a:r>
                  <a:rPr lang="en-US" dirty="0" err="1"/>
                  <a:t>Exp</a:t>
                </a:r>
                <a:r>
                  <a:rPr lang="ru-RU" dirty="0"/>
                  <a:t>.</a:t>
                </a:r>
                <a:r>
                  <a:rPr lang="en-US" dirty="0"/>
                  <a:t> 0 </a:t>
                </a:r>
                <a:r>
                  <a:rPr lang="ru-RU" dirty="0"/>
                  <a:t>и </a:t>
                </a:r>
                <a:r>
                  <a:rPr lang="en-US" dirty="0" err="1"/>
                  <a:t>Exp</a:t>
                </a:r>
                <a:r>
                  <a:rPr lang="ru-RU" dirty="0"/>
                  <a:t>.</a:t>
                </a:r>
                <a:r>
                  <a:rPr lang="en-US" dirty="0"/>
                  <a:t> 1</a:t>
                </a:r>
                <a:r>
                  <a:rPr lang="ru-RU" dirty="0"/>
                  <a:t> следующим образом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/>
              <a:t>семантическая 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Противник </a:t>
                </a:r>
                <a:r>
                  <a:rPr lang="en-US" dirty="0"/>
                  <a:t> </a:t>
                </a:r>
                <a:r>
                  <a:rPr lang="ru-RU" dirty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одинаковой длины</a:t>
                </a:r>
                <a:endParaRPr lang="ru-RU" dirty="0"/>
              </a:p>
              <a:p>
                <a:r>
                  <a:rPr lang="ru-RU" dirty="0"/>
                  <a:t>Претендент вычисляет </a:t>
                </a:r>
                <a:r>
                  <a:rPr lang="en-US" i="1" dirty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отправляет противнику</a:t>
                </a:r>
              </a:p>
              <a:p>
                <a:r>
                  <a:rPr lang="ru-RU" dirty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/>
              <a:t>семантическая 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b="1" dirty="0"/>
                  <a:t>Преимуществом</a:t>
                </a:r>
                <a:r>
                  <a:rPr lang="ru-RU" dirty="0"/>
                  <a:t> (</a:t>
                </a:r>
                <a:r>
                  <a:rPr lang="en-US" b="1" dirty="0"/>
                  <a:t>Advantage</a:t>
                </a:r>
                <a:r>
                  <a:rPr lang="en-US" dirty="0"/>
                  <a:t>)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в игре на семантическую стойкость есть величина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(одноразово) </a:t>
                </a:r>
                <a:r>
                  <a:rPr lang="ru-RU" b="1" dirty="0"/>
                  <a:t>семантически стойкий</a:t>
                </a:r>
                <a:r>
                  <a:rPr lang="ru-RU" dirty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</a:t>
                </a:r>
                <a:r>
                  <a:rPr lang="ru-RU" b="1" dirty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 – вычислительно невозможно отличить шифртексты различных сообщений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Заметим, что нам важна только разница вероятностей событий.</a:t>
                </a:r>
              </a:p>
              <a:p>
                <a:r>
                  <a:rPr lang="ru-RU" dirty="0"/>
                  <a:t>Большая разность означит, что противник может различать эксперименты</a:t>
                </a:r>
              </a:p>
              <a:p>
                <a:r>
                  <a:rPr lang="ru-RU" dirty="0"/>
                  <a:t>Малая – что противник различает эксперименты с трудом</a:t>
                </a:r>
              </a:p>
              <a:p>
                <a:pPr marL="0" indent="0">
                  <a:buNone/>
                </a:pPr>
                <a:r>
                  <a:rPr lang="ru-RU" dirty="0"/>
                  <a:t>Также замети, при замене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/>
                  <a:t>, как выхода противника, то его преимущество не изменится.</a:t>
                </a:r>
              </a:p>
              <a:p>
                <a:pPr marL="0" indent="0">
                  <a:buNone/>
                </a:pPr>
                <a:r>
                  <a:rPr lang="ru-RU" dirty="0"/>
                  <a:t>Иными словами – важна не величина, которая выдаёт противник, а то, что данные величины позволяют различать эксперименты.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 rotWithShape="0">
                <a:blip r:embed="rId2"/>
                <a:stretch>
                  <a:fillRect l="-1077" t="-2101" r="-1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5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«Ослабленная» версия абсолютной стойкости</a:t>
                </a:r>
                <a:r>
                  <a:rPr lang="en-US" dirty="0"/>
                  <a:t>: </a:t>
                </a:r>
                <a:r>
                  <a:rPr lang="ru-RU" dirty="0"/>
                  <a:t>только </a:t>
                </a:r>
                <a:r>
                  <a:rPr lang="ru-RU" b="1" dirty="0"/>
                  <a:t>эффективные</a:t>
                </a:r>
                <a:r>
                  <a:rPr lang="ru-RU" dirty="0"/>
                  <a:t> </a:t>
                </a:r>
                <a:r>
                  <a:rPr lang="ru-RU" b="1" dirty="0"/>
                  <a:t>противники</a:t>
                </a:r>
                <a:r>
                  <a:rPr lang="ru-RU" dirty="0"/>
                  <a:t> и разность вероятностей </a:t>
                </a:r>
                <a:r>
                  <a:rPr lang="ru-RU" dirty="0" err="1"/>
                  <a:t>расшифрования</a:t>
                </a:r>
                <a:r>
                  <a:rPr lang="ru-RU" dirty="0"/>
                  <a:t> в заданные сообщения </a:t>
                </a:r>
                <a:r>
                  <a:rPr lang="ru-RU" b="1" dirty="0"/>
                  <a:t>не превосходит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Позволяет использовать </a:t>
                </a:r>
                <a:r>
                  <a:rPr lang="ru-RU" b="1" dirty="0"/>
                  <a:t>короткие ключи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Примеры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Одноразовый блокнот – семантически стойкий шифр</a:t>
                </a:r>
              </a:p>
              <a:p>
                <a:r>
                  <a:rPr lang="ru-RU" dirty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/>
                  <a:t>Шифр подстановки – не семантически стойкий шифр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позволяющий выиграть игру на семантическую стойкость.</a:t>
                </a:r>
              </a:p>
              <a:p>
                <a:r>
                  <a:rPr lang="ru-RU" dirty="0"/>
                  <a:t>Генерация двух</a:t>
                </a:r>
                <a:r>
                  <a:rPr lang="en-US" dirty="0"/>
                  <a:t> </a:t>
                </a:r>
                <a:r>
                  <a:rPr lang="ru-RU" dirty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/>
                  <a:t>Получение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для одного из сообщений</a:t>
                </a:r>
                <a:endParaRPr lang="en-US" dirty="0"/>
              </a:p>
              <a:p>
                <a:r>
                  <a:rPr lang="ru-RU" dirty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A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3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34" cy="425"/>
                </a:xfrm>
                <a:prstGeom prst="rect">
                  <a:avLst/>
                </a:prstGeom>
                <a:blipFill>
                  <a:blip r:embed="rId3"/>
                  <a:stretch>
                    <a:fillRect r="-296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5" y="5141858"/>
            <a:ext cx="2805116" cy="645318"/>
            <a:chOff x="3216" y="3442"/>
            <a:chExt cx="1767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  <a:blipFill rotWithShape="0">
                <a:blip r:embed="rId9"/>
                <a:stretch>
                  <a:fillRect l="-1043" t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  <a:r>
              <a:rPr lang="en-US" dirty="0"/>
              <a:t> (</a:t>
            </a:r>
            <a:r>
              <a:rPr lang="ru-RU" dirty="0"/>
              <a:t>через существующую атаку)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алгоритм позволяющий получить наименее значимый бит </a:t>
                </a:r>
                <a:r>
                  <a:rPr lang="en-US" dirty="0"/>
                  <a:t>(LSB)</a:t>
                </a:r>
                <a:r>
                  <a:rPr lang="ru-RU" dirty="0"/>
                  <a:t> открытого текста через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, позволяющий выиграть игру на семантическую стойкость.</a:t>
                </a:r>
              </a:p>
              <a:p>
                <a:r>
                  <a:rPr lang="ru-RU" dirty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с различным наименее значимым битом</a:t>
                </a:r>
                <a:endParaRPr lang="en-US" dirty="0"/>
              </a:p>
              <a:p>
                <a:r>
                  <a:rPr lang="ru-RU" dirty="0"/>
                  <a:t>Получение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для одного из сообщений</a:t>
                </a:r>
                <a:endParaRPr lang="en-US" dirty="0"/>
              </a:p>
              <a:p>
                <a:r>
                  <a:rPr lang="ru-RU" dirty="0"/>
                  <a:t>Передача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Получение наименее значимого бита отрытого текста, определение эксперимента.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16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4" y="5141858"/>
            <a:ext cx="2270127" cy="645318"/>
            <a:chOff x="3216" y="3442"/>
            <a:chExt cx="1430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алгоритм позволяющий получить наименее значимый бит </a:t>
                </a:r>
                <a:r>
                  <a:rPr lang="en-US" dirty="0"/>
                  <a:t>(LSB)</a:t>
                </a:r>
                <a:r>
                  <a:rPr lang="ru-RU" dirty="0"/>
                  <a:t> открытого текста через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  <a:blipFill>
                <a:blip r:embed="rId8"/>
                <a:stretch>
                  <a:fillRect l="-1043" t="-6944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Доказательства сведением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ru-RU" i="0" dirty="0"/>
                  <a:t>противник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/>
                  <a:t>Построим</a:t>
                </a:r>
                <a:r>
                  <a:rPr lang="en-US" dirty="0"/>
                  <a:t>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против</a:t>
                </a:r>
                <a:r>
                  <a:rPr lang="en-US" dirty="0"/>
                  <a:t> </a:t>
                </a:r>
                <a:r>
                  <a:rPr lang="ru-RU" dirty="0"/>
                  <a:t>семантической</a:t>
                </a:r>
                <a:r>
                  <a:rPr lang="en-US" dirty="0"/>
                  <a:t> </a:t>
                </a:r>
                <a:r>
                  <a:rPr lang="ru-RU" dirty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Доказательства сведением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пренебрежимо малая величина.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A</a:t>
            </a:r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99A52C-6F7C-49D6-ACE7-A8847F6A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доказательства стойкости и построения атак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04A892-E8A3-41F4-BC2A-93E7FC58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Строим атаку имея некоторые данные (примитив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ru-RU" dirty="0"/>
              <a:t> нестойкий)</a:t>
            </a:r>
          </a:p>
          <a:p>
            <a:pPr lvl="1"/>
            <a:r>
              <a:rPr lang="ru-RU" dirty="0"/>
              <a:t>Просто строим атаку в указанной модели примитива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marL="457200" lvl="1" indent="0" algn="ctr">
              <a:buNone/>
            </a:pPr>
            <a:r>
              <a:rPr lang="ru-RU" b="1" dirty="0"/>
              <a:t>или</a:t>
            </a:r>
          </a:p>
          <a:p>
            <a:r>
              <a:rPr lang="ru-RU" dirty="0"/>
              <a:t>Строим доказательство сведением (примитив </a:t>
            </a:r>
            <a:r>
              <a:rPr lang="en-US" b="1" dirty="0"/>
              <a:t>A</a:t>
            </a:r>
            <a:r>
              <a:rPr lang="ru-RU" dirty="0"/>
              <a:t> стойкий в некотором предположении стойкости другого примитива</a:t>
            </a:r>
            <a:r>
              <a:rPr lang="en-US" dirty="0"/>
              <a:t> </a:t>
            </a:r>
            <a:r>
              <a:rPr lang="en-US" b="1" dirty="0"/>
              <a:t>B;</a:t>
            </a:r>
            <a:r>
              <a:rPr lang="ru-RU" b="1" dirty="0"/>
              <a:t> стойкость </a:t>
            </a:r>
            <a:r>
              <a:rPr lang="en-US" b="1" dirty="0"/>
              <a:t>B =&gt; </a:t>
            </a:r>
            <a:r>
              <a:rPr lang="ru-RU" b="1" dirty="0"/>
              <a:t>стойкость </a:t>
            </a:r>
            <a:r>
              <a:rPr lang="en-US" b="1" dirty="0"/>
              <a:t>A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От противного. Предполагаем, что примитив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ru-RU" dirty="0"/>
              <a:t> </a:t>
            </a:r>
            <a:r>
              <a:rPr lang="ru-RU" b="1" dirty="0"/>
              <a:t>НЕ стойкий</a:t>
            </a:r>
            <a:r>
              <a:rPr lang="en-US" b="1" dirty="0"/>
              <a:t>.</a:t>
            </a:r>
          </a:p>
          <a:p>
            <a:pPr lvl="1"/>
            <a:r>
              <a:rPr lang="ru-RU" dirty="0"/>
              <a:t>Используя этот факт пытаемся построить </a:t>
            </a:r>
            <a:r>
              <a:rPr lang="ru-RU" b="1" dirty="0"/>
              <a:t>атаку</a:t>
            </a:r>
            <a:r>
              <a:rPr lang="ru-RU" dirty="0"/>
              <a:t> на примитив </a:t>
            </a:r>
            <a:r>
              <a:rPr lang="en-US" b="1" dirty="0"/>
              <a:t>B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Построили. Следовательно на </a:t>
            </a:r>
            <a:r>
              <a:rPr lang="en-US" b="1" dirty="0"/>
              <a:t>B</a:t>
            </a:r>
            <a:r>
              <a:rPr lang="ru-RU" b="1" dirty="0"/>
              <a:t> </a:t>
            </a:r>
            <a:r>
              <a:rPr lang="ru-RU" dirty="0"/>
              <a:t>есть атака и он </a:t>
            </a:r>
            <a:r>
              <a:rPr lang="ru-RU" b="1" dirty="0"/>
              <a:t>НЕ стойкий</a:t>
            </a:r>
            <a:r>
              <a:rPr lang="ru-RU" dirty="0"/>
              <a:t>. Следовательно предположение, что </a:t>
            </a:r>
            <a:r>
              <a:rPr lang="en-US" dirty="0"/>
              <a:t>A </a:t>
            </a:r>
            <a:r>
              <a:rPr lang="ru-RU" dirty="0"/>
              <a:t>НЕ стойкий было неверно, и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– </a:t>
            </a:r>
            <a:r>
              <a:rPr lang="ru-RU" b="1" dirty="0"/>
              <a:t>стойкий</a:t>
            </a:r>
            <a:r>
              <a:rPr lang="ru-RU" dirty="0"/>
              <a:t>.</a:t>
            </a:r>
          </a:p>
          <a:p>
            <a:pPr lvl="1"/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74487-F5A4-4F1A-B25F-097C8FFE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05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0525A1-9C26-45A7-BC31-4A76E2BF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модели семантической стойкости с реальными атаками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3AD449F-7607-487B-B14B-F56E84B1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ли связь между семантической стойкостью и, скажем, стойкостью к восстановлению сообщений (расшифровки ОТ по ШТ)</a:t>
            </a:r>
          </a:p>
          <a:p>
            <a:r>
              <a:rPr lang="ru-RU" dirty="0"/>
              <a:t>Можно ли описать атаку на восстановление сообщений в терминах игры?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14B8EB2-7E7E-4CC6-9F72-062A1C25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2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Атака на восстановление сообщений</a:t>
                </a:r>
                <a:r>
                  <a:rPr lang="en-US" dirty="0"/>
                  <a:t>: </a:t>
                </a:r>
                <a:r>
                  <a:rPr lang="ru-RU" dirty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сообщений 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/>
                  <a:t> называется </a:t>
                </a:r>
                <a:r>
                  <a:rPr lang="ru-RU" b="1" dirty="0"/>
                  <a:t>стойким к атаке на восстановление сообщений</a:t>
                </a:r>
                <a:r>
                  <a:rPr lang="ru-RU" b="0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-</a:t>
                </a:r>
                <a:r>
                  <a:rPr lang="ru-RU" b="0" dirty="0"/>
                  <a:t> пренебрежимо малая величина.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4284" y="1408579"/>
            <a:ext cx="5344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Одноразовый блокнот переменной длины</a:t>
            </a:r>
            <a:r>
              <a:rPr lang="ru-RU" sz="3600" dirty="0"/>
              <a:t> по модулю 7. Является ли </a:t>
            </a:r>
            <a:r>
              <a:rPr lang="ru-RU" sz="3600" b="1" dirty="0"/>
              <a:t>абсолютно стойким</a:t>
            </a:r>
            <a:r>
              <a:rPr lang="ru-RU" sz="3600" dirty="0"/>
              <a:t>, </a:t>
            </a:r>
            <a:r>
              <a:rPr lang="ru-RU" sz="3600" b="1" dirty="0"/>
              <a:t>почему?</a:t>
            </a:r>
          </a:p>
        </p:txBody>
      </p:sp>
    </p:spTree>
    <p:extLst>
      <p:ext uri="{BB962C8B-B14F-4D97-AF65-F5344CB8AC3E}">
        <p14:creationId xmlns:p14="http://schemas.microsoft.com/office/powerpoint/2010/main" val="94511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генерирует </a:t>
                </a:r>
                <a:r>
                  <a:rPr lang="ru-RU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/>
                  <a:t>шифртекстом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 (us)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A</a:t>
            </a:r>
          </a:p>
          <a:p>
            <a:pPr algn="ctr"/>
            <a:r>
              <a:rPr lang="en-US" dirty="0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079593" y="3996479"/>
            <a:ext cx="3514725" cy="476250"/>
            <a:chOff x="1002" y="2480"/>
            <a:chExt cx="2214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02" y="2480"/>
                  <a:ext cx="1846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2" y="2480"/>
                  <a:ext cx="1846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’</a:t>
                </a:r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–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ru-RU" dirty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есть </a:t>
                </a:r>
                <a:r>
                  <a:rPr lang="ru-RU" dirty="0" err="1"/>
                  <a:t>зашифрование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 вероятность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битов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/>
                  <a:t>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</a:t>
                </a:r>
                <a:r>
                  <a:rPr lang="en-US" i="1" dirty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(Например функция </a:t>
                </a:r>
                <a:r>
                  <a:rPr lang="ru-RU"/>
                  <a:t>вычисления бита </a:t>
                </a:r>
                <a:r>
                  <a:rPr lang="ru-RU" dirty="0"/>
                  <a:t>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).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битов 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битов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 </a:t>
                </a:r>
                <a:r>
                  <a:rPr lang="ru-RU" dirty="0"/>
                  <a:t>функция вычисления</a:t>
                </a:r>
                <a:r>
                  <a:rPr lang="en-US" dirty="0"/>
                  <a:t> </a:t>
                </a:r>
                <a:r>
                  <a:rPr lang="ru-RU" dirty="0"/>
                  <a:t>бита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(здесь и далее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)</a:t>
                </a:r>
                <a:r>
                  <a:rPr lang="ru-RU" i="1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стойким к восстановлению битов</a:t>
                </a:r>
                <a:r>
                  <a:rPr lang="ru-RU" dirty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индивидуальных битов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восстановление битов 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индивидуальных битов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отправляет претенденту, получая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 (us)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A</a:t>
            </a:r>
          </a:p>
          <a:p>
            <a:pPr algn="ctr"/>
            <a:r>
              <a:rPr lang="en-US" dirty="0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’</a:t>
                </a:r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индивидуальных битов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угадали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не угадали чётность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 (альтернативная формулировка)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1.10. (обобщение 1.</a:t>
                </a:r>
                <a:r>
                  <a:rPr lang="en-US" b="1" dirty="0"/>
                  <a:t>9</a:t>
                </a:r>
                <a:r>
                  <a:rPr lang="ru-RU" b="1" dirty="0"/>
                  <a:t>) </a:t>
                </a:r>
                <a:r>
                  <a:rPr lang="ru-RU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. </a:t>
                </a: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0" i="0" dirty="0"/>
                  <a:t> </a:t>
                </a:r>
                <a:r>
                  <a:rPr lang="en-US" b="0" i="0" dirty="0" err="1"/>
                  <a:t>событие</a:t>
                </a:r>
                <a:r>
                  <a:rPr lang="en-US" b="0" i="0" dirty="0"/>
                  <a:t>, </a:t>
                </a:r>
                <a:r>
                  <a:rPr lang="en-US" b="0" i="0" dirty="0" err="1"/>
                  <a:t>при</a:t>
                </a:r>
                <a:r>
                  <a:rPr lang="en-US" b="0" i="0" dirty="0"/>
                  <a:t> </a:t>
                </a:r>
                <a:r>
                  <a:rPr lang="en-US" b="0" i="0" dirty="0" err="1"/>
                  <a:t>котором</a:t>
                </a:r>
                <a:r>
                  <a:rPr lang="en-US" b="0" i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доказательство аналогично </a:t>
                </a:r>
                <a:r>
                  <a:rPr lang="ru-RU" b="1" dirty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/>
              <a:t>Требуется размер ключа равный размеру сообщения</a:t>
            </a:r>
          </a:p>
          <a:p>
            <a:pPr lvl="1"/>
            <a:r>
              <a:rPr lang="ru-RU" dirty="0"/>
              <a:t>Невозможно добиться стойкости при переменной длине сообщений</a:t>
            </a:r>
          </a:p>
          <a:p>
            <a:r>
              <a:rPr lang="ru-RU" dirty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/>
              <a:t>Стойкость к восстановлению сообщений</a:t>
            </a:r>
          </a:p>
          <a:p>
            <a:pPr lvl="1"/>
            <a:r>
              <a:rPr lang="ru-RU" dirty="0"/>
              <a:t>Стойкость к восстановлению битов сообщений</a:t>
            </a:r>
          </a:p>
          <a:p>
            <a:r>
              <a:rPr lang="ru-RU" dirty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/>
              <a:t>Доказательства стойкости методом сведения (</a:t>
            </a:r>
            <a:r>
              <a:rPr lang="en-US" dirty="0"/>
              <a:t>reduction)</a:t>
            </a:r>
            <a:endParaRPr lang="ru-RU" dirty="0"/>
          </a:p>
          <a:p>
            <a:pPr lvl="1"/>
            <a:r>
              <a:rPr lang="ru-RU" dirty="0"/>
              <a:t>Построение атак через моделирование игры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284" y="1408579"/>
                <a:ext cx="5344257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/>
                  <a:t>Определение абсолютной стойкости через вероятность (без предиката)</a:t>
                </a:r>
                <a:r>
                  <a:rPr lang="en-US" sz="3200" b="1" dirty="0"/>
                  <a:t>:</a:t>
                </a:r>
              </a:p>
              <a:p>
                <a:r>
                  <a:rPr lang="ru-RU" sz="3200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ru-RU" sz="3200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3200" b="1" dirty="0"/>
              </a:p>
              <a:p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имеем</a:t>
                </a:r>
                <a:r>
                  <a:rPr lang="en-US" sz="32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???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???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3200" dirty="0"/>
              </a:p>
              <a:p>
                <a:endParaRPr lang="ru-RU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84" y="1408579"/>
                <a:ext cx="5344257" cy="4585871"/>
              </a:xfrm>
              <a:prstGeom prst="rect">
                <a:avLst/>
              </a:prstGeom>
              <a:blipFill>
                <a:blip r:embed="rId2"/>
                <a:stretch>
                  <a:fillRect l="-2968" t="-1729" r="-3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6733" y="1408579"/>
            <a:ext cx="479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/>
          </a:p>
          <a:p>
            <a:r>
              <a:rPr lang="ru-RU" sz="3600" b="1" dirty="0"/>
              <a:t>Определение абсолютной стойкости через предикат</a:t>
            </a:r>
          </a:p>
        </p:txBody>
      </p:sp>
    </p:spTree>
    <p:extLst>
      <p:ext uri="{BB962C8B-B14F-4D97-AF65-F5344CB8AC3E}">
        <p14:creationId xmlns:p14="http://schemas.microsoft.com/office/powerpoint/2010/main" val="29902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597D3B-23D2-4C29-BED3-17E2559D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Электронное </a:t>
            </a:r>
            <a:r>
              <a:rPr lang="ru-RU" dirty="0" err="1"/>
              <a:t>дз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0799A3E-1C1F-4CFE-81BC-9F1BD092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Быстрее </a:t>
            </a:r>
          </a:p>
          <a:p>
            <a:r>
              <a:rPr lang="ru-RU" dirty="0"/>
              <a:t>Меньше</a:t>
            </a:r>
          </a:p>
          <a:p>
            <a:r>
              <a:rPr lang="ru-RU" dirty="0"/>
              <a:t>Проще</a:t>
            </a:r>
          </a:p>
          <a:p>
            <a:r>
              <a:rPr lang="ru-RU" dirty="0"/>
              <a:t>Те же задания, но их меньше и меньше доказывать</a:t>
            </a:r>
          </a:p>
          <a:p>
            <a:r>
              <a:rPr lang="ru-RU" dirty="0"/>
              <a:t>Переход возможен только в сторону электронных</a:t>
            </a:r>
          </a:p>
          <a:p>
            <a:r>
              <a:rPr lang="ru-RU" dirty="0"/>
              <a:t>Оцениваются как 75% от «физических» </a:t>
            </a:r>
            <a:r>
              <a:rPr lang="ru-RU" dirty="0" err="1"/>
              <a:t>дз</a:t>
            </a:r>
            <a:endParaRPr lang="ru-RU" dirty="0"/>
          </a:p>
          <a:p>
            <a:r>
              <a:rPr lang="ru-RU" dirty="0"/>
              <a:t>Для перехода на электронные надо написать в </a:t>
            </a:r>
            <a:r>
              <a:rPr lang="ru-RU"/>
              <a:t>личку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65D201D-FAE3-4DE4-A338-C2780E4F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0E91DD-778A-4083-B514-D5CC37FB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прошлой лекции…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0755F3-067B-4DD6-82BA-7E964443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BB6CD77-F233-4AD6-909E-D0F5809C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8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</a:t>
                </a:r>
                <a:r>
                  <a:rPr lang="en-US" dirty="0"/>
                  <a:t>: </a:t>
                </a:r>
                <a:r>
                  <a:rPr lang="ru-RU" dirty="0"/>
                  <a:t>при использовании произвольного предиката на </a:t>
                </a:r>
                <a:r>
                  <a:rPr lang="ru-RU" dirty="0" err="1"/>
                  <a:t>шифртекстах</a:t>
                </a:r>
                <a:r>
                  <a:rPr lang="ru-RU" dirty="0"/>
                  <a:t> абсолютно стойкого шифра злоумышленник не получает информации об открытом тексте.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Плохие новости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7</a:t>
                </a:r>
                <a:r>
                  <a:rPr lang="ru-RU" b="1" dirty="0"/>
                  <a:t> (Шеннона).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b="0" dirty="0"/>
                  <a:t>Иными словами, для шифрования 1 </a:t>
                </a:r>
                <a:r>
                  <a:rPr lang="en-US" b="0" dirty="0"/>
                  <a:t>Gb </a:t>
                </a:r>
                <a:r>
                  <a:rPr lang="ru-RU" b="0" dirty="0"/>
                  <a:t>данных </a:t>
                </a:r>
                <a:r>
                  <a:rPr lang="ru-RU" b="1" dirty="0"/>
                  <a:t>любым</a:t>
                </a:r>
                <a:r>
                  <a:rPr lang="ru-RU" b="0" dirty="0"/>
                  <a:t> абсолютно стойким шифром потребуется ключ размера как минимум 1 </a:t>
                </a:r>
                <a:r>
                  <a:rPr lang="en-US" b="0" dirty="0"/>
                  <a:t>Gb</a:t>
                </a:r>
                <a:r>
                  <a:rPr lang="ru-RU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Вычислимый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Вычислимый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пара </a:t>
                </a:r>
                <a:r>
                  <a:rPr lang="ru-RU" b="1" dirty="0"/>
                  <a:t>эффективных</a:t>
                </a:r>
                <a:r>
                  <a:rPr lang="ru-RU" dirty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вероятностная функция </a:t>
                </a:r>
                <a:r>
                  <a:rPr lang="ru-RU" dirty="0" err="1"/>
                  <a:t>зашифрования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– функция </a:t>
                </a:r>
                <a:r>
                  <a:rPr lang="ru-RU" dirty="0" err="1"/>
                  <a:t>расшифрования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</a:t>
                </a:r>
                <a:r>
                  <a:rPr lang="ru-RU" b="1" dirty="0"/>
                  <a:t>свойство корректности</a:t>
                </a:r>
                <a:r>
                  <a:rPr lang="ru-RU" dirty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1744</Words>
  <Application>Microsoft Office PowerPoint</Application>
  <PresentationFormat>Широкоэкранный</PresentationFormat>
  <Paragraphs>369</Paragraphs>
  <Slides>42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Тест.</vt:lpstr>
      <vt:lpstr>Тест.</vt:lpstr>
      <vt:lpstr>TIME </vt:lpstr>
      <vt:lpstr>Электронное дз</vt:lpstr>
      <vt:lpstr>На прошлой лекции…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Принципы доказательства стойкости и построения атак</vt:lpstr>
      <vt:lpstr>Связь модели семантической стойкости с реальными атаками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  <vt:lpstr>Тест.</vt:lpstr>
      <vt:lpstr>Тест.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497</cp:revision>
  <dcterms:created xsi:type="dcterms:W3CDTF">2018-08-24T12:25:18Z</dcterms:created>
  <dcterms:modified xsi:type="dcterms:W3CDTF">2025-09-11T06:02:08Z</dcterms:modified>
</cp:coreProperties>
</file>