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23" r:id="rId3"/>
    <p:sldId id="324" r:id="rId4"/>
    <p:sldId id="260" r:id="rId5"/>
    <p:sldId id="319" r:id="rId6"/>
    <p:sldId id="275" r:id="rId7"/>
    <p:sldId id="276" r:id="rId8"/>
    <p:sldId id="281" r:id="rId9"/>
    <p:sldId id="268" r:id="rId10"/>
    <p:sldId id="289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322" r:id="rId35"/>
    <p:sldId id="32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Формальное определение – посмотреть самостоятельно. Суть коротко – вероятность для фиксированного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dirty="0" smtClean="0"/>
                  <a:t> соответствовать одному из открытых текстов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одинакова при незнании ключа.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Следствия абсолютной стойкости 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290" b="-3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(где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>
                    <a:sym typeface="Symbol" pitchFamily="18" charset="2"/>
                  </a:rPr>
                  <a:t> - вычислительная неотличимость,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dirty="0" smtClean="0">
                    <a:sym typeface="Symbol" pitchFamily="18" charset="2"/>
                  </a:rPr>
                  <a:t> - выбор случайного элемента множества</a:t>
                </a:r>
                <a:r>
                  <a:rPr lang="ru-RU" dirty="0" smtClean="0">
                    <a:sym typeface="Symbol" pitchFamily="18" charset="2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Используется в качестве модели блочного шифра при анализе схем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 rotWithShape="0"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стойкого блочного шифра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вычислительно неотличим 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шифров для сообщений произвольной длины?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лабораторных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Лабораторные работы выполняются самостоятельно</a:t>
            </a:r>
          </a:p>
          <a:p>
            <a:r>
              <a:rPr lang="ru-RU" dirty="0" smtClean="0"/>
              <a:t>Запрещается использовать части кода, полученные из открытых источников, включая генеративные </a:t>
            </a:r>
            <a:r>
              <a:rPr lang="ru-RU" dirty="0" smtClean="0"/>
              <a:t>сети</a:t>
            </a:r>
            <a:endParaRPr lang="en-US" dirty="0" smtClean="0"/>
          </a:p>
          <a:p>
            <a:pPr lvl="1"/>
            <a:r>
              <a:rPr lang="ru-RU" dirty="0" smtClean="0"/>
              <a:t>Пойманные на нарушении данного правила лишаются возможности сдавать лабораторные</a:t>
            </a:r>
            <a:endParaRPr lang="ru-RU" dirty="0" smtClean="0"/>
          </a:p>
          <a:p>
            <a:r>
              <a:rPr lang="ru-RU" dirty="0" smtClean="0"/>
              <a:t>Запрещается распространение исходных кодов выполненной или части выполненной лабораторной работы</a:t>
            </a:r>
          </a:p>
          <a:p>
            <a:r>
              <a:rPr lang="ru-RU" dirty="0" smtClean="0"/>
              <a:t>На </a:t>
            </a:r>
            <a:r>
              <a:rPr lang="ru-RU" dirty="0" smtClean="0"/>
              <a:t>выполнение каждой работы 3 недели, каждые 2 недели новая лабораторная работа</a:t>
            </a:r>
          </a:p>
          <a:p>
            <a:pPr lvl="1"/>
            <a:r>
              <a:rPr lang="ru-RU" dirty="0" smtClean="0"/>
              <a:t>После истечения </a:t>
            </a:r>
            <a:r>
              <a:rPr lang="ru-RU" dirty="0" err="1" smtClean="0"/>
              <a:t>дедлайна</a:t>
            </a:r>
            <a:r>
              <a:rPr lang="ru-RU" dirty="0" smtClean="0"/>
              <a:t> сдавать лабораторную работу нельзя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 шифрования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детерминировано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шифртекст.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лабораторных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520919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Лабораторная работа должна быть загружена в соответствующий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После загрузки лабораторной работы необходимо написать мне для проверки работы</a:t>
            </a:r>
          </a:p>
          <a:p>
            <a:pPr lvl="1"/>
            <a:r>
              <a:rPr lang="ru-RU" dirty="0" smtClean="0"/>
              <a:t>Результат проверки удовлетворительный – получаете оценку</a:t>
            </a:r>
          </a:p>
          <a:p>
            <a:pPr lvl="1"/>
            <a:r>
              <a:rPr lang="ru-RU" dirty="0" smtClean="0"/>
              <a:t>Результат неудовлетворительный – получаете список исправлений для внесения, после чего загружаете изменения и вновь пишите мне для проверки</a:t>
            </a:r>
            <a:endParaRPr lang="ru-RU" dirty="0"/>
          </a:p>
          <a:p>
            <a:r>
              <a:rPr lang="ru-RU" dirty="0" smtClean="0"/>
              <a:t>Не загружать в </a:t>
            </a:r>
            <a:r>
              <a:rPr lang="ru-RU" dirty="0" err="1" smtClean="0"/>
              <a:t>репозиторий</a:t>
            </a:r>
            <a:r>
              <a:rPr lang="ru-RU" dirty="0" smtClean="0"/>
              <a:t> файлы, не относящиеся к исходным кодам </a:t>
            </a:r>
            <a:r>
              <a:rPr lang="ru-RU" dirty="0" err="1" smtClean="0"/>
              <a:t>выполенной</a:t>
            </a:r>
            <a:r>
              <a:rPr lang="ru-RU" dirty="0" smtClean="0"/>
              <a:t> работы</a:t>
            </a:r>
          </a:p>
          <a:p>
            <a:pPr lvl="1"/>
            <a:r>
              <a:rPr lang="ru-RU" dirty="0" smtClean="0"/>
              <a:t>Не загружать бинарные файлы! Только файлы с исходным кодом!</a:t>
            </a:r>
          </a:p>
          <a:p>
            <a:pPr lvl="1"/>
            <a:r>
              <a:rPr lang="ru-RU" dirty="0" smtClean="0"/>
              <a:t>Рекомендуется использование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ru-RU" dirty="0" smtClean="0"/>
              <a:t>Если вы всё же загрузили бинарный файл – написать мне, не удалять самостоятельно (ибо нужно удалить из истории)!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8897"/>
            <a:ext cx="10515600" cy="5012577"/>
          </a:xfrm>
        </p:spPr>
        <p:txBody>
          <a:bodyPr/>
          <a:lstStyle/>
          <a:p>
            <a:r>
              <a:rPr lang="ru-RU" dirty="0" smtClean="0"/>
              <a:t>Проверка входных значений (длины входов, типы, корректность)</a:t>
            </a:r>
          </a:p>
          <a:p>
            <a:pPr lvl="1"/>
            <a:r>
              <a:rPr lang="ru-RU" dirty="0" smtClean="0"/>
              <a:t>Должна производиться по возможности в начале функции</a:t>
            </a:r>
          </a:p>
          <a:p>
            <a:pPr lvl="1"/>
            <a:r>
              <a:rPr lang="ru-RU" dirty="0" err="1" smtClean="0"/>
              <a:t>Параноидальные</a:t>
            </a:r>
            <a:r>
              <a:rPr lang="ru-RU" dirty="0" smtClean="0"/>
              <a:t> проверки</a:t>
            </a:r>
          </a:p>
          <a:p>
            <a:r>
              <a:rPr lang="ru-RU" dirty="0" smtClean="0"/>
              <a:t>Криптографические методы должны быть вынесены в отдельные функции и модули</a:t>
            </a:r>
          </a:p>
          <a:p>
            <a:r>
              <a:rPr lang="ru-RU" dirty="0" smtClean="0"/>
              <a:t>Все внешние криптографические интерфейсы работают только с массивом байт</a:t>
            </a:r>
          </a:p>
          <a:p>
            <a:r>
              <a:rPr lang="ru-RU" dirty="0" smtClean="0"/>
              <a:t>Не использование «магических чисел» – все константы должны быть определены</a:t>
            </a:r>
          </a:p>
          <a:p>
            <a:r>
              <a:rPr lang="ru-RU" dirty="0" smtClean="0"/>
              <a:t>Не использовать «алгоритмы по умолчанию», т.е. явно задавать алгоритмы шифрования через параметры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decrypt(key, data, </a:t>
            </a:r>
            <a:r>
              <a:rPr lang="en-US" dirty="0" err="1" smtClean="0"/>
              <a:t>cipher_suite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len</a:t>
            </a:r>
            <a:r>
              <a:rPr lang="en-US" dirty="0" smtClean="0"/>
              <a:t>(key) != 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/>
              <a:t>invalid </a:t>
            </a:r>
            <a:r>
              <a:rPr lang="en-US" dirty="0" smtClean="0"/>
              <a:t>key size, expecting {</a:t>
            </a:r>
            <a:r>
              <a:rPr lang="en-US" dirty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}’)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 smtClean="0"/>
              <a:t>len</a:t>
            </a:r>
            <a:r>
              <a:rPr lang="en-US" dirty="0" smtClean="0"/>
              <a:t>(data) &lt; </a:t>
            </a:r>
            <a:r>
              <a:rPr lang="en-US" dirty="0" smtClean="0">
                <a:solidFill>
                  <a:srgbClr val="FF0000"/>
                </a:solidFill>
              </a:rPr>
              <a:t>NONCE_SIZE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raise Exception(‘invalid </a:t>
            </a:r>
            <a:r>
              <a:rPr lang="en-US" dirty="0" err="1" smtClean="0"/>
              <a:t>ciphertext</a:t>
            </a:r>
            <a:r>
              <a:rPr lang="en-US" dirty="0" smtClean="0"/>
              <a:t> length’)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cipher_suite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aes.cbc.decrypt</a:t>
            </a:r>
            <a:r>
              <a:rPr lang="en-US" dirty="0" smtClean="0"/>
              <a:t>(key</a:t>
            </a:r>
            <a:r>
              <a:rPr lang="en-US" dirty="0"/>
              <a:t>, </a:t>
            </a:r>
            <a:r>
              <a:rPr lang="en-US" dirty="0" smtClean="0"/>
              <a:t>data)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</a:t>
            </a:r>
            <a:r>
              <a:rPr lang="en-US" dirty="0" err="1"/>
              <a:t>cipher_suite</a:t>
            </a:r>
            <a:r>
              <a:rPr lang="en-US" dirty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AES_CTR_WITH_CBC_MAC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aes.ctr.decrypt</a:t>
            </a:r>
            <a:r>
              <a:rPr lang="en-US" dirty="0" smtClean="0"/>
              <a:t>(key, data)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 err="1"/>
              <a:t>cipher_suite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/>
              <a:t>cipher_suite</a:t>
            </a:r>
            <a:r>
              <a:rPr lang="en-US" dirty="0" smtClean="0"/>
              <a:t>} is not supported’)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Отдельные функции, работа только с массивом байт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generate</a:t>
            </a:r>
            <a:r>
              <a:rPr lang="ru-RU" dirty="0" smtClean="0"/>
              <a:t>_</a:t>
            </a:r>
            <a:r>
              <a:rPr lang="en-US" dirty="0" err="1" smtClean="0"/>
              <a:t>aes_key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Crypto.random.getBytes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encrypt_user_input</a:t>
            </a:r>
            <a:r>
              <a:rPr lang="en-US" dirty="0" smtClean="0"/>
              <a:t>(</a:t>
            </a:r>
            <a:r>
              <a:rPr lang="en-US" dirty="0" err="1" smtClean="0"/>
              <a:t>user_string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user_bytes</a:t>
            </a:r>
            <a:r>
              <a:rPr lang="en-US" dirty="0" smtClean="0"/>
              <a:t> = Encode.utf8.getBytes(</a:t>
            </a:r>
            <a:r>
              <a:rPr lang="en-US" dirty="0" err="1" smtClean="0"/>
              <a:t>user_string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 = </a:t>
            </a:r>
            <a:r>
              <a:rPr lang="en-US" dirty="0" err="1" smtClean="0"/>
              <a:t>generateAesKey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encrypted = encrypt(key</a:t>
            </a:r>
            <a:r>
              <a:rPr lang="en-US" dirty="0"/>
              <a:t>, </a:t>
            </a:r>
            <a:r>
              <a:rPr lang="en-US" dirty="0" err="1"/>
              <a:t>user_bytes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encrypted_hex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(encrypted)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key_string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key_string</a:t>
            </a:r>
            <a:r>
              <a:rPr lang="en-US" dirty="0" smtClean="0"/>
              <a:t>, </a:t>
            </a:r>
            <a:r>
              <a:rPr lang="en-US" dirty="0" err="1" smtClean="0"/>
              <a:t>encrypted_hex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smtClean="0"/>
                  <a:t>фиксированные параметры.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979</Words>
  <Application>Microsoft Office PowerPoint</Application>
  <PresentationFormat>Широкоэкранный</PresentationFormat>
  <Paragraphs>247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Выполнение лабораторных работ</vt:lpstr>
      <vt:lpstr>Выполнение лабораторных работ</vt:lpstr>
      <vt:lpstr>Историческая задача криптографической защиты информации</vt:lpstr>
      <vt:lpstr>Шифр Шеннона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</vt:lpstr>
      <vt:lpstr>Модель стойкого блочного шифра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Безопасное программирование</vt:lpstr>
      <vt:lpstr>Проверка входных данных</vt:lpstr>
      <vt:lpstr>Отдельные функции, работа только с массивом байт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408</cp:revision>
  <dcterms:created xsi:type="dcterms:W3CDTF">2018-08-24T12:25:18Z</dcterms:created>
  <dcterms:modified xsi:type="dcterms:W3CDTF">2025-02-13T10:09:33Z</dcterms:modified>
</cp:coreProperties>
</file>