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4" autoAdjust="0"/>
  </p:normalViewPr>
  <p:slideViewPr>
    <p:cSldViewPr snapToGrid="0">
      <p:cViewPr varScale="1">
        <p:scale>
          <a:sx n="109" d="100"/>
          <a:sy n="109" d="100"/>
        </p:scale>
        <p:origin x="85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22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18.03.2021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18.03.2021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18.03.2021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18.03.2021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18.03.2021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18.03.2021</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18.03.2021</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18.03.2021</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18.03.2021</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18.03.2021</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18.03.2021</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18.03.2021</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18.03.2021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Коды аутентичности сообщений</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2020</a:t>
            </a:r>
            <a:endParaRPr lang="ru-RU" dirty="0"/>
          </a:p>
        </p:txBody>
      </p:sp>
    </p:spTree>
    <p:extLst>
      <p:ext uri="{BB962C8B-B14F-4D97-AF65-F5344CB8AC3E}">
        <p14:creationId xmlns:p14="http://schemas.microsoft.com/office/powerpoint/2010/main" val="414183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стойкая </a:t>
            </a:r>
            <a:r>
              <a:rPr lang="en-US" dirty="0" smtClean="0"/>
              <a:t>PRF </a:t>
            </a:r>
            <a:r>
              <a:rPr lang="ru-RU" dirty="0" smtClean="0"/>
              <a:t>с </a:t>
            </a:r>
            <a:r>
              <a:rPr lang="ru-RU" dirty="0" err="1" smtClean="0"/>
              <a:t>суперполиномиальной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174431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2871876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50437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263265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58150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𝑃𝐹</m:t>
                    </m:r>
                  </m:oMath>
                </a14:m>
                <a:r>
                  <a:rPr lang="en-US" dirty="0" smtClean="0"/>
                  <a:t> – PRF:</a:t>
                </a:r>
                <a14:m>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𝐹</m:t>
                    </m:r>
                  </m:oMath>
                </a14:m>
                <a:r>
                  <a:rPr lang="en-US" dirty="0" smtClean="0"/>
                  <a:t> – 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ru-RU" dirty="0" smtClean="0"/>
                  <a:t>. </a:t>
                </a:r>
              </a:p>
              <a:p>
                <a:pPr marL="0" indent="0">
                  <a:buNone/>
                </a:pPr>
                <a:r>
                  <a:rPr lang="ru-RU" dirty="0" smtClean="0"/>
                  <a:t>Определим </a:t>
                </a:r>
                <a14:m>
                  <m:oMath xmlns:m="http://schemas.openxmlformats.org/officeDocument/2006/math">
                    <m:r>
                      <a:rPr lang="en-US" b="0" i="1" smtClean="0">
                        <a:latin typeface="Cambria Math" panose="02040503050406030204" pitchFamily="18" charset="0"/>
                      </a:rPr>
                      <m:t>𝐸𝐹</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pic>
        <p:nvPicPr>
          <p:cNvPr id="5" name="Рисунок 4"/>
          <p:cNvPicPr>
            <a:picLocks noChangeAspect="1"/>
          </p:cNvPicPr>
          <p:nvPr/>
        </p:nvPicPr>
        <p:blipFill>
          <a:blip r:embed="rId3"/>
          <a:stretch>
            <a:fillRect/>
          </a:stretch>
        </p:blipFill>
        <p:spPr>
          <a:xfrm>
            <a:off x="2179121" y="3241963"/>
            <a:ext cx="7485848" cy="2462450"/>
          </a:xfrm>
          <a:prstGeom prst="rect">
            <a:avLst/>
          </a:prstGeom>
        </p:spPr>
      </p:pic>
    </p:spTree>
    <p:extLst>
      <p:ext uri="{BB962C8B-B14F-4D97-AF65-F5344CB8AC3E}">
        <p14:creationId xmlns:p14="http://schemas.microsoft.com/office/powerpoint/2010/main" val="2049622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p:pic>
        <p:nvPicPr>
          <p:cNvPr id="5" name="Объект 4"/>
          <p:cNvPicPr>
            <a:picLocks noGrp="1" noChangeAspect="1"/>
          </p:cNvPicPr>
          <p:nvPr>
            <p:ph idx="1"/>
          </p:nvPr>
        </p:nvPicPr>
        <p:blipFill>
          <a:blip r:embed="rId2"/>
          <a:stretch>
            <a:fillRect/>
          </a:stretch>
        </p:blipFill>
        <p:spPr>
          <a:xfrm>
            <a:off x="2500746" y="1695893"/>
            <a:ext cx="6227618" cy="4660457"/>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318515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Беспрификсное</a:t>
            </a:r>
            <a:r>
              <a:rPr lang="ru-RU" dirty="0"/>
              <a:t> кодирование с рандомизацией</a:t>
            </a:r>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pic>
        <p:nvPicPr>
          <p:cNvPr id="5" name="Рисунок 4"/>
          <p:cNvPicPr>
            <a:picLocks noChangeAspect="1"/>
          </p:cNvPicPr>
          <p:nvPr/>
        </p:nvPicPr>
        <p:blipFill>
          <a:blip r:embed="rId2"/>
          <a:stretch>
            <a:fillRect/>
          </a:stretch>
        </p:blipFill>
        <p:spPr>
          <a:xfrm>
            <a:off x="2798617" y="1825625"/>
            <a:ext cx="6867897" cy="4904108"/>
          </a:xfrm>
          <a:prstGeom prst="rect">
            <a:avLst/>
          </a:prstGeom>
        </p:spPr>
      </p:pic>
    </p:spTree>
    <p:extLst>
      <p:ext uri="{BB962C8B-B14F-4D97-AF65-F5344CB8AC3E}">
        <p14:creationId xmlns:p14="http://schemas.microsoft.com/office/powerpoint/2010/main" val="3954279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инъективных функций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𝑖𝑛𝑗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m:t>
                        </m:r>
                        <m:r>
                          <a:rPr lang="en-US" b="0" i="1" smtClean="0">
                            <a:latin typeface="Cambria Math" panose="02040503050406030204" pitchFamily="18" charset="0"/>
                          </a:rPr>
                          <m:t>𝑛𝑙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+1 </m:t>
                        </m:r>
                      </m:sup>
                    </m:sSup>
                  </m:oMath>
                </a14:m>
                <a:endParaRPr lang="en-US" dirty="0" smtClean="0"/>
              </a:p>
              <a:p>
                <a:pPr marL="0" indent="0">
                  <a:buNone/>
                </a:pPr>
                <a14:m>
                  <m:oMath xmlns:m="http://schemas.openxmlformats.org/officeDocument/2006/math">
                    <m:r>
                      <a:rPr lang="en-US" b="0" i="1" smtClean="0">
                        <a:latin typeface="Cambria Math" panose="02040503050406030204" pitchFamily="18" charset="0"/>
                      </a:rPr>
                      <m:t>𝑖𝑛𝑗</m:t>
                    </m:r>
                  </m:oMath>
                </a14:m>
                <a:r>
                  <a:rPr lang="en-US" dirty="0" smtClean="0"/>
                  <a:t>:</a:t>
                </a:r>
              </a:p>
              <a:p>
                <a:r>
                  <a:rPr lang="ru-RU" dirty="0" smtClean="0"/>
                  <a:t>Если входное сообщение имеет длину не кратную </a:t>
                </a:r>
                <a14:m>
                  <m:oMath xmlns:m="http://schemas.openxmlformats.org/officeDocument/2006/math">
                    <m:r>
                      <a:rPr lang="en-US" b="0" i="1" smtClean="0">
                        <a:latin typeface="Cambria Math" panose="02040503050406030204" pitchFamily="18" charset="0"/>
                      </a:rPr>
                      <m:t>𝑛</m:t>
                    </m:r>
                  </m:oMath>
                </a14:m>
                <a:r>
                  <a:rPr lang="ru-RU" dirty="0" smtClean="0"/>
                  <a:t> – добавить 10…00 до длинны кратной </a:t>
                </a:r>
                <a14:m>
                  <m:oMath xmlns:m="http://schemas.openxmlformats.org/officeDocument/2006/math">
                    <m:r>
                      <a:rPr lang="en-US" b="0" i="1" smtClean="0">
                        <a:latin typeface="Cambria Math" panose="02040503050406030204" pitchFamily="18" charset="0"/>
                      </a:rPr>
                      <m:t>𝑛</m:t>
                    </m:r>
                  </m:oMath>
                </a14:m>
                <a:endParaRPr lang="en-US" dirty="0" smtClean="0"/>
              </a:p>
              <a:p>
                <a:r>
                  <a:rPr lang="ru-RU" dirty="0" smtClean="0"/>
                  <a:t>Иначе – добавить </a:t>
                </a:r>
                <a14:m>
                  <m:oMath xmlns:m="http://schemas.openxmlformats.org/officeDocument/2006/math">
                    <m:r>
                      <a:rPr lang="en-US" b="0" i="1" smtClean="0">
                        <a:latin typeface="Cambria Math" panose="02040503050406030204" pitchFamily="18" charset="0"/>
                      </a:rPr>
                      <m:t>𝑛</m:t>
                    </m:r>
                  </m:oMath>
                </a14:m>
                <a:r>
                  <a:rPr lang="en-US" dirty="0" smtClean="0"/>
                  <a:t>-</a:t>
                </a:r>
                <a:r>
                  <a:rPr lang="ru-RU" dirty="0" smtClean="0"/>
                  <a:t>блок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smtClean="0"/>
              </a:p>
              <a:p>
                <a:r>
                  <a:rPr lang="ru-RU" dirty="0" smtClean="0"/>
                  <a:t>Инъективна и обратима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r="-58"/>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pic>
        <p:nvPicPr>
          <p:cNvPr id="5" name="Рисунок 4"/>
          <p:cNvPicPr>
            <a:picLocks noChangeAspect="1"/>
          </p:cNvPicPr>
          <p:nvPr/>
        </p:nvPicPr>
        <p:blipFill>
          <a:blip r:embed="rId3"/>
          <a:stretch>
            <a:fillRect/>
          </a:stretch>
        </p:blipFill>
        <p:spPr>
          <a:xfrm>
            <a:off x="1775444" y="4899032"/>
            <a:ext cx="8021698" cy="1457318"/>
          </a:xfrm>
          <a:prstGeom prst="rect">
            <a:avLst/>
          </a:prstGeom>
        </p:spPr>
      </p:pic>
    </p:spTree>
    <p:extLst>
      <p:ext uri="{BB962C8B-B14F-4D97-AF65-F5344CB8AC3E}">
        <p14:creationId xmlns:p14="http://schemas.microsoft.com/office/powerpoint/2010/main" val="2979709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CMAC</a:t>
            </a:r>
            <a:endParaRPr lang="ru-RU" dirty="0"/>
          </a:p>
        </p:txBody>
      </p:sp>
      <p:sp>
        <p:nvSpPr>
          <p:cNvPr id="3" name="Объект 2"/>
          <p:cNvSpPr>
            <a:spLocks noGrp="1"/>
          </p:cNvSpPr>
          <p:nvPr>
            <p:ph idx="1"/>
          </p:nvPr>
        </p:nvSpPr>
        <p:spPr/>
        <p:txBody>
          <a:bodyPr/>
          <a:lstStyle/>
          <a:p>
            <a:r>
              <a:rPr lang="ru-RU" dirty="0" smtClean="0"/>
              <a:t>Стандарт </a:t>
            </a:r>
            <a:r>
              <a:rPr lang="en-US" dirty="0" smtClean="0"/>
              <a:t>NIST</a:t>
            </a:r>
            <a:endParaRPr lang="ru-RU" dirty="0" smtClean="0"/>
          </a:p>
          <a:p>
            <a:r>
              <a:rPr lang="ru-RU" dirty="0" smtClean="0"/>
              <a:t>Один из наиболее популярных алгоритмов вычисления </a:t>
            </a:r>
            <a:r>
              <a:rPr lang="en-US" dirty="0" smtClean="0"/>
              <a:t>MAC (</a:t>
            </a:r>
            <a:r>
              <a:rPr lang="ru-RU" dirty="0" smtClean="0"/>
              <a:t>самый популярных после </a:t>
            </a:r>
            <a:r>
              <a:rPr lang="en-US" dirty="0" smtClean="0"/>
              <a:t>HMAC)</a:t>
            </a:r>
            <a:endParaRPr lang="ru-RU" dirty="0" smtClean="0"/>
          </a:p>
          <a:p>
            <a:r>
              <a:rPr lang="ru-RU" dirty="0" smtClean="0"/>
              <a:t>Использует три различных ключа (могут быть выработаны на основе одного ключа)</a:t>
            </a:r>
            <a:endParaRPr lang="en-US" dirty="0" smtClean="0"/>
          </a:p>
        </p:txBody>
      </p:sp>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Tree>
    <p:extLst>
      <p:ext uri="{BB962C8B-B14F-4D97-AF65-F5344CB8AC3E}">
        <p14:creationId xmlns:p14="http://schemas.microsoft.com/office/powerpoint/2010/main" val="162976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43340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CMAC</a:t>
            </a:r>
            <a:endParaRPr lang="ru-RU" dirty="0"/>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pic>
        <p:nvPicPr>
          <p:cNvPr id="5" name="Рисунок 4"/>
          <p:cNvPicPr>
            <a:picLocks noChangeAspect="1"/>
          </p:cNvPicPr>
          <p:nvPr/>
        </p:nvPicPr>
        <p:blipFill>
          <a:blip r:embed="rId2"/>
          <a:stretch>
            <a:fillRect/>
          </a:stretch>
        </p:blipFill>
        <p:spPr>
          <a:xfrm>
            <a:off x="1359910" y="1976004"/>
            <a:ext cx="9589139" cy="4153258"/>
          </a:xfrm>
          <a:prstGeom prst="rect">
            <a:avLst/>
          </a:prstGeom>
        </p:spPr>
      </p:pic>
    </p:spTree>
    <p:extLst>
      <p:ext uri="{BB962C8B-B14F-4D97-AF65-F5344CB8AC3E}">
        <p14:creationId xmlns:p14="http://schemas.microsoft.com/office/powerpoint/2010/main" val="178545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В текущей вариации (</a:t>
                </a:r>
                <a:r>
                  <a:rPr lang="en-US" dirty="0"/>
                  <a:t>OMAC)</a:t>
                </a:r>
                <a:r>
                  <a:rPr lang="ru-RU" dirty="0"/>
                  <a:t> использует единственный ключ для генерации этих трех </a:t>
                </a:r>
                <a:r>
                  <a:rPr lang="ru-RU" dirty="0" smtClean="0"/>
                  <a:t>ключей</a:t>
                </a:r>
                <a:r>
                  <a:rPr lang="en-US" dirty="0" smtClean="0"/>
                  <a:t> </a:t>
                </a:r>
                <a:r>
                  <a:rPr lang="ru-RU" dirty="0" smtClean="0"/>
                  <a:t>для некоторой константы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oMath>
                </a14:m>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pic>
        <p:nvPicPr>
          <p:cNvPr id="6" name="Рисунок 5"/>
          <p:cNvPicPr>
            <a:picLocks noChangeAspect="1"/>
          </p:cNvPicPr>
          <p:nvPr/>
        </p:nvPicPr>
        <p:blipFill>
          <a:blip r:embed="rId3"/>
          <a:stretch>
            <a:fillRect/>
          </a:stretch>
        </p:blipFill>
        <p:spPr>
          <a:xfrm>
            <a:off x="956953" y="2876408"/>
            <a:ext cx="8688079" cy="2527969"/>
          </a:xfrm>
          <a:prstGeom prst="rect">
            <a:avLst/>
          </a:prstGeom>
        </p:spPr>
      </p:pic>
    </p:spTree>
    <p:extLst>
      <p:ext uri="{BB962C8B-B14F-4D97-AF65-F5344CB8AC3E}">
        <p14:creationId xmlns:p14="http://schemas.microsoft.com/office/powerpoint/2010/main" val="380913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Фактически</a:t>
                </a:r>
                <a:r>
                  <a:rPr lang="en-US" dirty="0" smtClean="0"/>
                  <a:t> </a:t>
                </a:r>
                <a:r>
                  <a:rPr lang="ru-RU" dirty="0" smtClean="0"/>
                  <a:t>для получения трех ключей </a:t>
                </a:r>
                <a:r>
                  <a:rPr lang="ru-RU" dirty="0"/>
                  <a:t>реализуется умножение в кольце </a:t>
                </a:r>
                <a:r>
                  <a:rPr lang="ru-RU" dirty="0" smtClean="0"/>
                  <a:t>многочленов на некоторую константу </a:t>
                </a:r>
                <a14:m>
                  <m:oMath xmlns:m="http://schemas.openxmlformats.org/officeDocument/2006/math">
                    <m:r>
                      <a:rPr lang="en-US" b="0" i="1" smtClean="0">
                        <a:latin typeface="Cambria Math" panose="02040503050406030204" pitchFamily="18" charset="0"/>
                      </a:rPr>
                      <m:t>𝑢</m:t>
                    </m:r>
                  </m:oMath>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pic>
        <p:nvPicPr>
          <p:cNvPr id="5" name="Рисунок 4"/>
          <p:cNvPicPr>
            <a:picLocks noChangeAspect="1"/>
          </p:cNvPicPr>
          <p:nvPr/>
        </p:nvPicPr>
        <p:blipFill>
          <a:blip r:embed="rId3"/>
          <a:stretch>
            <a:fillRect/>
          </a:stretch>
        </p:blipFill>
        <p:spPr>
          <a:xfrm>
            <a:off x="956954" y="3182144"/>
            <a:ext cx="8567400" cy="2066750"/>
          </a:xfrm>
          <a:prstGeom prst="rect">
            <a:avLst/>
          </a:prstGeom>
        </p:spPr>
      </p:pic>
    </p:spTree>
    <p:extLst>
      <p:ext uri="{BB962C8B-B14F-4D97-AF65-F5344CB8AC3E}">
        <p14:creationId xmlns:p14="http://schemas.microsoft.com/office/powerpoint/2010/main" val="153150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Trunkated</a:t>
            </a:r>
            <a:r>
              <a:rPr lang="en-US" dirty="0" smtClean="0"/>
              <a:t> CBC MAC</a:t>
            </a:r>
            <a:endParaRPr lang="ru-RU" dirty="0"/>
          </a:p>
        </p:txBody>
      </p:sp>
      <p:sp>
        <p:nvSpPr>
          <p:cNvPr id="3" name="Объект 2"/>
          <p:cNvSpPr>
            <a:spLocks noGrp="1"/>
          </p:cNvSpPr>
          <p:nvPr>
            <p:ph idx="1"/>
          </p:nvPr>
        </p:nvSpPr>
        <p:spPr/>
        <p:txBody>
          <a:bodyPr/>
          <a:lstStyle/>
          <a:p>
            <a:pPr marL="0" indent="0">
              <a:buNone/>
            </a:pPr>
            <a:r>
              <a:rPr lang="ru-RU" dirty="0" smtClean="0"/>
              <a:t>Основная идея – не дать противнику возможность воспользоваться </a:t>
            </a:r>
            <a:r>
              <a:rPr lang="en-US" dirty="0" smtClean="0"/>
              <a:t>MAC </a:t>
            </a:r>
            <a:r>
              <a:rPr lang="ru-RU" dirty="0" smtClean="0"/>
              <a:t>для осуществления префиксной атаки.</a:t>
            </a:r>
            <a:endParaRPr lang="ru-RU" dirty="0"/>
          </a:p>
          <a:p>
            <a:pPr marL="0" indent="0">
              <a:buNone/>
            </a:pPr>
            <a:r>
              <a:rPr lang="ru-RU" dirty="0" smtClean="0"/>
              <a:t>Использование части кода аутентичности. Используется в ГОСТ 28147-98</a:t>
            </a:r>
          </a:p>
          <a:p>
            <a:pPr marL="0" indent="0">
              <a:buNone/>
            </a:pPr>
            <a:r>
              <a:rPr lang="ru-RU" dirty="0" smtClean="0"/>
              <a:t>Оптимально использовать половину исходного </a:t>
            </a:r>
            <a:r>
              <a:rPr lang="en-US" smtClean="0"/>
              <a:t>MAC</a:t>
            </a:r>
            <a:endParaRPr lang="ru-RU" dirty="0" smtClean="0"/>
          </a:p>
          <a:p>
            <a:pPr marL="0" indent="0">
              <a:buNone/>
            </a:pPr>
            <a:r>
              <a:rPr lang="ru-RU" dirty="0" smtClean="0"/>
              <a:t>Основной недостаток – фактически понижаем параметр стойкости в 2 раза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pic>
        <p:nvPicPr>
          <p:cNvPr id="5" name="Рисунок 4"/>
          <p:cNvPicPr>
            <a:picLocks noChangeAspect="1"/>
          </p:cNvPicPr>
          <p:nvPr/>
        </p:nvPicPr>
        <p:blipFill>
          <a:blip r:embed="rId2"/>
          <a:stretch>
            <a:fillRect/>
          </a:stretch>
        </p:blipFill>
        <p:spPr>
          <a:xfrm>
            <a:off x="1418542" y="4425722"/>
            <a:ext cx="9354915" cy="2432278"/>
          </a:xfrm>
          <a:prstGeom prst="rect">
            <a:avLst/>
          </a:prstGeom>
        </p:spPr>
      </p:pic>
    </p:spTree>
    <p:extLst>
      <p:ext uri="{BB962C8B-B14F-4D97-AF65-F5344CB8AC3E}">
        <p14:creationId xmlns:p14="http://schemas.microsoft.com/office/powerpoint/2010/main" val="1103096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PMAC</a:t>
            </a:r>
            <a:endParaRPr lang="ru-RU" dirty="0"/>
          </a:p>
        </p:txBody>
      </p:sp>
      <p:pic>
        <p:nvPicPr>
          <p:cNvPr id="5" name="Объект 4"/>
          <p:cNvPicPr>
            <a:picLocks noGrp="1" noChangeAspect="1"/>
          </p:cNvPicPr>
          <p:nvPr>
            <p:ph idx="1"/>
          </p:nvPr>
        </p:nvPicPr>
        <p:blipFill>
          <a:blip r:embed="rId2"/>
          <a:stretch>
            <a:fillRect/>
          </a:stretch>
        </p:blipFill>
        <p:spPr>
          <a:xfrm>
            <a:off x="4108862" y="374759"/>
            <a:ext cx="6804561" cy="5981591"/>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1781420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a:t>Заменим </a:t>
                </a:r>
                <a14:m>
                  <m:oMath xmlns:m="http://schemas.openxmlformats.org/officeDocument/2006/math">
                    <m:r>
                      <a:rPr lang="en-US" i="1">
                        <a:latin typeface="Cambria Math" panose="02040503050406030204" pitchFamily="18" charset="0"/>
                      </a:rPr>
                      <m:t>𝐹</m:t>
                    </m:r>
                  </m:oMath>
                </a14:m>
                <a:r>
                  <a:rPr lang="en-US" dirty="0"/>
                  <a:t> </a:t>
                </a:r>
                <a:r>
                  <a:rPr lang="ru-RU" dirty="0" smtClean="0"/>
                  <a:t>на</a:t>
                </a:r>
                <a:r>
                  <a:rPr lang="en-US" dirty="0" smtClean="0"/>
                  <a:t> </a:t>
                </a:r>
                <a:r>
                  <a:rPr lang="ru-RU" smtClean="0"/>
                  <a:t>итеративную хэш-функцию. </a:t>
                </a:r>
                <a:r>
                  <a:rPr lang="ru-RU" dirty="0" smtClean="0"/>
                  <a:t>Получим</a:t>
                </a:r>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pic>
        <p:nvPicPr>
          <p:cNvPr id="5" name="Рисунок 4"/>
          <p:cNvPicPr>
            <a:picLocks noChangeAspect="1"/>
          </p:cNvPicPr>
          <p:nvPr/>
        </p:nvPicPr>
        <p:blipFill>
          <a:blip r:embed="rId3"/>
          <a:stretch>
            <a:fillRect/>
          </a:stretch>
        </p:blipFill>
        <p:spPr>
          <a:xfrm>
            <a:off x="2702626" y="2515425"/>
            <a:ext cx="5669478" cy="3661538"/>
          </a:xfrm>
          <a:prstGeom prst="rect">
            <a:avLst/>
          </a:prstGeom>
        </p:spPr>
      </p:pic>
    </p:spTree>
    <p:extLst>
      <p:ext uri="{BB962C8B-B14F-4D97-AF65-F5344CB8AC3E}">
        <p14:creationId xmlns:p14="http://schemas.microsoft.com/office/powerpoint/2010/main" val="3872460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Реализуем алгоритм получения ключей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a14:m>
                <a:r>
                  <a:rPr lang="en-US" dirty="0" smtClean="0"/>
                  <a:t> </a:t>
                </a:r>
                <a:r>
                  <a:rPr lang="ru-RU" dirty="0" smtClean="0"/>
                  <a:t>и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smtClean="0"/>
                  <a:t> </a:t>
                </a:r>
                <a:r>
                  <a:rPr lang="ru-RU" dirty="0" smtClean="0"/>
                  <a:t>с помощью </a:t>
                </a:r>
                <a:r>
                  <a:rPr lang="en-US" dirty="0" smtClean="0"/>
                  <a:t>IV</a:t>
                </a:r>
                <a:r>
                  <a:rPr lang="ru-RU" dirty="0" smtClean="0"/>
                  <a:t> 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pic>
        <p:nvPicPr>
          <p:cNvPr id="5" name="Рисунок 4"/>
          <p:cNvPicPr>
            <a:picLocks noChangeAspect="1"/>
          </p:cNvPicPr>
          <p:nvPr/>
        </p:nvPicPr>
        <p:blipFill>
          <a:blip r:embed="rId3"/>
          <a:stretch>
            <a:fillRect/>
          </a:stretch>
        </p:blipFill>
        <p:spPr>
          <a:xfrm>
            <a:off x="1563707" y="2579119"/>
            <a:ext cx="6760895" cy="3874100"/>
          </a:xfrm>
          <a:prstGeom prst="rect">
            <a:avLst/>
          </a:prstGeom>
        </p:spPr>
      </p:pic>
    </p:spTree>
    <p:extLst>
      <p:ext uri="{BB962C8B-B14F-4D97-AF65-F5344CB8AC3E}">
        <p14:creationId xmlns:p14="http://schemas.microsoft.com/office/powerpoint/2010/main" val="466609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pPr marL="0" indent="0">
                  <a:buNone/>
                </a:pPr>
                <a:r>
                  <a:rPr lang="ru-RU" dirty="0" smtClean="0"/>
                  <a:t>Уберём независимость ключей</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smtClean="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𝑖𝑝𝑎𝑑</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𝑜𝑝𝑎𝑑</m:t>
                    </m:r>
                  </m:oMath>
                </a14:m>
                <a:endParaRPr lang="en-US" dirty="0" smtClean="0"/>
              </a:p>
              <a:p>
                <a:pPr marL="0" indent="0">
                  <a:buNone/>
                </a:pPr>
                <a:r>
                  <a:rPr lang="ru-RU" dirty="0" smtClean="0"/>
                  <a:t>Где </a:t>
                </a:r>
                <a:endParaRPr lang="en-US" dirty="0" smtClean="0"/>
              </a:p>
              <a:p>
                <a14:m>
                  <m:oMath xmlns:m="http://schemas.openxmlformats.org/officeDocument/2006/math">
                    <m:r>
                      <a:rPr lang="en-US" b="0" i="1" smtClean="0">
                        <a:latin typeface="Cambria Math" panose="02040503050406030204" pitchFamily="18" charset="0"/>
                      </a:rPr>
                      <m:t>𝑖𝑝𝑎𝑑</m:t>
                    </m:r>
                    <m:r>
                      <a:rPr lang="en-US" b="0" i="1" smtClean="0">
                        <a:latin typeface="Cambria Math" panose="02040503050406030204" pitchFamily="18" charset="0"/>
                      </a:rPr>
                      <m:t>=(0</m:t>
                    </m:r>
                    <m:r>
                      <m:rPr>
                        <m:sty m:val="p"/>
                      </m:rPr>
                      <a:rPr lang="en-US" b="0" i="0" smtClean="0">
                        <a:latin typeface="Cambria Math" panose="02040503050406030204" pitchFamily="18" charset="0"/>
                      </a:rPr>
                      <m:t>x</m:t>
                    </m:r>
                    <m:r>
                      <a:rPr lang="en-US" b="0" i="1" smtClean="0">
                        <a:latin typeface="Cambria Math" panose="02040503050406030204" pitchFamily="18" charset="0"/>
                      </a:rPr>
                      <m:t>36,</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r>
                  <a:rPr lang="en-US" dirty="0"/>
                  <a:t> </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p>
              <a:p>
                <a14:m>
                  <m:oMath xmlns:m="http://schemas.openxmlformats.org/officeDocument/2006/math">
                    <m:r>
                      <a:rPr lang="en-US" b="0" i="1" smtClean="0">
                        <a:latin typeface="Cambria Math" panose="02040503050406030204" pitchFamily="18" charset="0"/>
                      </a:rPr>
                      <m:t>𝑜</m:t>
                    </m:r>
                    <m:r>
                      <a:rPr lang="en-US" i="1">
                        <a:latin typeface="Cambria Math" panose="02040503050406030204" pitchFamily="18" charset="0"/>
                      </a:rPr>
                      <m:t>𝑝𝑎𝑑</m:t>
                    </m:r>
                    <m:r>
                      <a:rPr lang="en-US" i="1">
                        <a:latin typeface="Cambria Math" panose="02040503050406030204" pitchFamily="18" charset="0"/>
                      </a:rPr>
                      <m:t>=(0</m:t>
                    </m:r>
                    <m:r>
                      <m:rPr>
                        <m:sty m:val="p"/>
                      </m:rPr>
                      <a:rPr lang="en-US">
                        <a:latin typeface="Cambria Math" panose="02040503050406030204" pitchFamily="18" charset="0"/>
                      </a:rPr>
                      <m:t>x</m:t>
                    </m:r>
                    <m:r>
                      <a:rPr lang="en-US" b="0" i="1" smtClean="0">
                        <a:latin typeface="Cambria Math" panose="02040503050406030204" pitchFamily="18" charset="0"/>
                      </a:rPr>
                      <m:t>5</m:t>
                    </m:r>
                    <m:r>
                      <m:rPr>
                        <m:sty m:val="p"/>
                      </m:rPr>
                      <a:rPr lang="en-US" b="0" i="0" smtClean="0">
                        <a:latin typeface="Cambria Math" panose="02040503050406030204" pitchFamily="18" charset="0"/>
                      </a:rPr>
                      <m:t>c</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a:t>,…,</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smtClean="0"/>
                  <a:t>)</a:t>
                </a:r>
              </a:p>
              <a:p>
                <a:pPr marL="0" indent="0">
                  <a:buNone/>
                </a:pPr>
                <a:r>
                  <a:rPr lang="ru-RU" dirty="0" smtClean="0"/>
                  <a:t>Итого</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𝐻𝑀𝐴𝐶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b="0" i="1" dirty="0" smtClean="0">
                              <a:latin typeface="Cambria Math" panose="02040503050406030204" pitchFamily="18" charset="0"/>
                            </a:rPr>
                            <m:t>𝑚</m:t>
                          </m:r>
                        </m:e>
                      </m:d>
                      <m:r>
                        <a:rPr lang="en-US" b="0" i="1" dirty="0" smtClean="0">
                          <a:latin typeface="Cambria Math" panose="02040503050406030204" pitchFamily="18" charset="0"/>
                        </a:rPr>
                        <m:t>=</m:t>
                      </m:r>
                      <m:r>
                        <a:rPr lang="en-US" b="0" i="1" dirty="0" smtClean="0">
                          <a:latin typeface="Cambria Math" panose="02040503050406030204" pitchFamily="18" charset="0"/>
                        </a:rPr>
                        <m:t>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𝑜𝑝𝑎𝑑</m:t>
                      </m:r>
                      <m:r>
                        <a:rPr lang="en-US" b="0" i="1" dirty="0" smtClean="0">
                          <a:latin typeface="Cambria Math" panose="02040503050406030204" pitchFamily="18" charset="0"/>
                        </a:rPr>
                        <m:t>||</m:t>
                      </m:r>
                      <m:r>
                        <a:rPr lang="en-US" i="1" dirty="0">
                          <a:latin typeface="Cambria Math" panose="02040503050406030204" pitchFamily="18" charset="0"/>
                        </a:rPr>
                        <m:t>𝐻</m:t>
                      </m:r>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𝑖𝑝𝑎𝑑</m:t>
                          </m:r>
                          <m:r>
                            <a:rPr lang="en-US" i="1" dirty="0">
                              <a:latin typeface="Cambria Math" panose="02040503050406030204" pitchFamily="18" charset="0"/>
                            </a:rPr>
                            <m:t>||</m:t>
                          </m:r>
                          <m:r>
                            <a:rPr lang="en-US" i="1" dirty="0">
                              <a:latin typeface="Cambria Math" panose="02040503050406030204" pitchFamily="18" charset="0"/>
                            </a:rPr>
                            <m:t>𝑚</m:t>
                          </m:r>
                        </m:e>
                      </m:d>
                      <m:r>
                        <a:rPr lang="ru-RU" b="0" i="1" dirty="0" smtClean="0">
                          <a:latin typeface="Cambria Math" panose="02040503050406030204" pitchFamily="18" charset="0"/>
                        </a:rPr>
                        <m:t>)</m:t>
                      </m:r>
                    </m:oMath>
                  </m:oMathPara>
                </a14:m>
                <a:endParaRPr lang="en-US" dirty="0" smtClean="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1075989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p:sp>
        <p:nvSpPr>
          <p:cNvPr id="3" name="Объект 2"/>
          <p:cNvSpPr>
            <a:spLocks noGrp="1"/>
          </p:cNvSpPr>
          <p:nvPr>
            <p:ph idx="1"/>
          </p:nvPr>
        </p:nvSpPr>
        <p:spPr/>
        <p:txBody>
          <a:bodyPr/>
          <a:lstStyle/>
          <a:p>
            <a:r>
              <a:rPr lang="ru-RU" dirty="0" smtClean="0"/>
              <a:t>Де-факто интернет стандарт</a:t>
            </a:r>
          </a:p>
          <a:p>
            <a:r>
              <a:rPr lang="ru-RU" dirty="0" smtClean="0"/>
              <a:t>Не требует блочного шифра для реализации, основан на хэш-функции</a:t>
            </a:r>
          </a:p>
          <a:p>
            <a:r>
              <a:rPr lang="ru-RU" dirty="0" smtClean="0"/>
              <a:t>Используется во множестве протоколов</a:t>
            </a:r>
          </a:p>
          <a:p>
            <a:r>
              <a:rPr lang="ru-RU" dirty="0" smtClean="0"/>
              <a:t>Самый распространённых </a:t>
            </a:r>
            <a:r>
              <a:rPr lang="en-US" dirty="0" smtClean="0"/>
              <a:t>MAC </a:t>
            </a:r>
            <a:endParaRPr lang="ru-RU" dirty="0" smtClean="0"/>
          </a:p>
          <a:p>
            <a:r>
              <a:rPr lang="ru-RU" dirty="0" smtClean="0"/>
              <a:t>Может быть построен с использованием произвольной хэш-функции (включая ГОСТ)</a:t>
            </a:r>
          </a:p>
          <a:p>
            <a:r>
              <a:rPr lang="ru-RU" dirty="0" smtClean="0"/>
              <a:t>В настоящий момент используется </a:t>
            </a:r>
            <a:r>
              <a:rPr lang="en-US" dirty="0" smtClean="0"/>
              <a:t>HMAC-SHA-256</a:t>
            </a:r>
          </a:p>
          <a:p>
            <a:r>
              <a:rPr lang="ru-RU" dirty="0" smtClean="0"/>
              <a:t>Лучше избегать использование </a:t>
            </a:r>
            <a:r>
              <a:rPr lang="en-US" dirty="0" smtClean="0"/>
              <a:t>HMAC-SHA-1</a:t>
            </a:r>
            <a:r>
              <a:rPr lang="ru-RU" dirty="0" smtClean="0"/>
              <a:t>, хотя в настоящий момент не известны практические атаки, существенно лучше перебора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spTree>
    <p:extLst>
      <p:ext uri="{BB962C8B-B14F-4D97-AF65-F5344CB8AC3E}">
        <p14:creationId xmlns:p14="http://schemas.microsoft.com/office/powerpoint/2010/main" val="643849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68360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9177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28195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315483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061945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2376625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623805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756</Words>
  <Application>Microsoft Office PowerPoint</Application>
  <PresentationFormat>Широкоэкранный</PresentationFormat>
  <Paragraphs>152</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Calibri Light</vt:lpstr>
      <vt:lpstr>Cambria Math</vt:lpstr>
      <vt:lpstr>Тема Office</vt:lpstr>
      <vt:lpstr>Коды аутентичности сообщений</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Построение MAC на основе PRF</vt:lpstr>
      <vt:lpstr>Беспрификсные PRF</vt:lpstr>
      <vt:lpstr>Беспрификсные PRF</vt:lpstr>
      <vt:lpstr>Атака на F^∗ MAC</vt:lpstr>
      <vt:lpstr>Атака на F_CBC MAC </vt:lpstr>
      <vt:lpstr>Зашифрование выхода беспрификсной PRF</vt:lpstr>
      <vt:lpstr>Зашифрование выхода беспрификсной PRF</vt:lpstr>
      <vt:lpstr>Беспрификсное кодирование с рандомизацией</vt:lpstr>
      <vt:lpstr>Построение инъективных функций</vt:lpstr>
      <vt:lpstr>CMAC</vt:lpstr>
      <vt:lpstr>CMAC</vt:lpstr>
      <vt:lpstr>OMAC</vt:lpstr>
      <vt:lpstr>OMAC</vt:lpstr>
      <vt:lpstr>Trunkated CBC MAC</vt:lpstr>
      <vt:lpstr>PMAC</vt:lpstr>
      <vt:lpstr>NMAC</vt:lpstr>
      <vt:lpstr>NMAC</vt:lpstr>
      <vt:lpstr>HMAC</vt:lpstr>
      <vt:lpstr>HMAC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395</cp:revision>
  <dcterms:created xsi:type="dcterms:W3CDTF">2018-08-24T12:25:18Z</dcterms:created>
  <dcterms:modified xsi:type="dcterms:W3CDTF">2021-03-18T12:51:01Z</dcterms:modified>
</cp:coreProperties>
</file>