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96" r:id="rId2"/>
    <p:sldId id="440" r:id="rId3"/>
    <p:sldId id="504" r:id="rId4"/>
    <p:sldId id="505" r:id="rId5"/>
    <p:sldId id="506" r:id="rId6"/>
    <p:sldId id="508" r:id="rId7"/>
    <p:sldId id="509" r:id="rId8"/>
    <p:sldId id="510" r:id="rId9"/>
    <p:sldId id="511" r:id="rId10"/>
    <p:sldId id="513" r:id="rId11"/>
    <p:sldId id="512" r:id="rId12"/>
    <p:sldId id="507" r:id="rId13"/>
    <p:sldId id="515" r:id="rId14"/>
    <p:sldId id="514" r:id="rId15"/>
    <p:sldId id="517" r:id="rId16"/>
    <p:sldId id="516" r:id="rId17"/>
    <p:sldId id="519" r:id="rId18"/>
    <p:sldId id="518" r:id="rId19"/>
    <p:sldId id="520" r:id="rId20"/>
    <p:sldId id="522" r:id="rId21"/>
    <p:sldId id="521" r:id="rId22"/>
    <p:sldId id="523" r:id="rId23"/>
    <p:sldId id="524" r:id="rId24"/>
    <p:sldId id="525" r:id="rId25"/>
    <p:sldId id="526" r:id="rId26"/>
    <p:sldId id="527" r:id="rId27"/>
    <p:sldId id="528" r:id="rId28"/>
    <p:sldId id="546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8" r:id="rId38"/>
    <p:sldId id="539" r:id="rId39"/>
    <p:sldId id="540" r:id="rId40"/>
    <p:sldId id="542" r:id="rId41"/>
    <p:sldId id="543" r:id="rId42"/>
    <p:sldId id="544" r:id="rId43"/>
    <p:sldId id="541" r:id="rId44"/>
    <p:sldId id="545" r:id="rId45"/>
    <p:sldId id="547" r:id="rId46"/>
    <p:sldId id="548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Определение хэш-функций" id="{166FB796-C804-494D-81E1-46F5EBC53402}">
          <p14:sldIdLst>
            <p14:sldId id="440"/>
            <p14:sldId id="504"/>
            <p14:sldId id="505"/>
            <p14:sldId id="506"/>
            <p14:sldId id="508"/>
            <p14:sldId id="509"/>
            <p14:sldId id="510"/>
          </p14:sldIdLst>
        </p14:section>
        <p14:section name="Меркл-Дамгард" id="{FF856904-F72C-4697-9260-9B814A3E9872}">
          <p14:sldIdLst>
            <p14:sldId id="511"/>
            <p14:sldId id="513"/>
            <p14:sldId id="512"/>
            <p14:sldId id="507"/>
            <p14:sldId id="515"/>
          </p14:sldIdLst>
        </p14:section>
        <p14:section name="Построение функций сжатия" id="{AB618935-531D-4DB5-929A-1FF7846D1741}">
          <p14:sldIdLst>
            <p14:sldId id="514"/>
            <p14:sldId id="517"/>
            <p14:sldId id="516"/>
          </p14:sldIdLst>
        </p14:section>
        <p14:section name="SHA256" id="{3CE4D0D8-76CB-4400-84C7-F3DAE9A86A1D}">
          <p14:sldIdLst>
            <p14:sldId id="519"/>
            <p14:sldId id="518"/>
            <p14:sldId id="520"/>
          </p14:sldIdLst>
        </p14:section>
        <p14:section name="Прочие хэш-функции" id="{1A2E404A-48FB-4F22-A10A-E1D03C264DDB}">
          <p14:sldIdLst>
            <p14:sldId id="522"/>
            <p14:sldId id="521"/>
            <p14:sldId id="523"/>
            <p14:sldId id="524"/>
            <p14:sldId id="525"/>
            <p14:sldId id="526"/>
          </p14:sldIdLst>
        </p14:section>
        <p14:section name="Модели хэш функций" id="{18788C7A-D9AB-44EB-970F-32D0872360AF}">
          <p14:sldIdLst>
            <p14:sldId id="527"/>
            <p14:sldId id="528"/>
            <p14:sldId id="546"/>
            <p14:sldId id="529"/>
          </p14:sldIdLst>
        </p14:section>
        <p14:section name="HMAC" id="{196E9944-472D-42E6-A8D8-D00525533632}">
          <p14:sldIdLst>
            <p14:sldId id="530"/>
            <p14:sldId id="531"/>
            <p14:sldId id="532"/>
            <p14:sldId id="533"/>
            <p14:sldId id="534"/>
          </p14:sldIdLst>
        </p14:section>
        <p14:section name="Раздел без заголовка" id="{16237E3E-1DAB-4058-BADF-40593502CE7C}">
          <p14:sldIdLst>
            <p14:sldId id="535"/>
            <p14:sldId id="536"/>
            <p14:sldId id="538"/>
            <p14:sldId id="539"/>
            <p14:sldId id="540"/>
            <p14:sldId id="542"/>
            <p14:sldId id="543"/>
            <p14:sldId id="544"/>
            <p14:sldId id="541"/>
            <p14:sldId id="545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71" d="100"/>
          <a:sy n="71" d="100"/>
        </p:scale>
        <p:origin x="3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25.11.2019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25.11.2019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25.11.2019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Хэш-функции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0" y="2357932"/>
            <a:ext cx="10171170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0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функцией сжатия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</a:t>
                </a:r>
                <a:r>
                  <a:rPr lang="ru-RU" b="1" dirty="0" smtClean="0"/>
                  <a:t>константа</a:t>
                </a:r>
                <a:r>
                  <a:rPr lang="ru-RU" dirty="0" smtClean="0"/>
                  <a:t>, называемая </a:t>
                </a:r>
                <a:r>
                  <a:rPr lang="ru-RU" b="1" dirty="0" smtClean="0"/>
                  <a:t>инициализирующим значением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блоки сообщений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блок дополнения</a:t>
                </a:r>
                <a:r>
                  <a:rPr lang="ru-RU" dirty="0" smtClean="0"/>
                  <a:t>. Формат блока дополнения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=100…00||{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число блоков в сообщении в двоичном представлении. Обычно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составляет 64 бита.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описания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необходимо задать</a:t>
                </a:r>
                <a:r>
                  <a:rPr lang="en-US" dirty="0" smtClean="0"/>
                  <a:t> </a:t>
                </a:r>
                <a:r>
                  <a:rPr lang="ru-RU" b="1" dirty="0" smtClean="0"/>
                  <a:t>функцию сжатия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инициализирующее значение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дополнение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37" y="1560058"/>
            <a:ext cx="9846190" cy="49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8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25625"/>
            <a:ext cx="10515600" cy="2306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схемы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 величина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к коллизиям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хэш-функция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, построенная на основе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определённая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𝑀𝐷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7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функций сжатия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метод </a:t>
                </a:r>
                <a:r>
                  <a:rPr lang="ru-RU" dirty="0" err="1" smtClean="0"/>
                  <a:t>Девиеса</a:t>
                </a:r>
                <a:r>
                  <a:rPr lang="ru-RU" dirty="0" smtClean="0"/>
                  <a:t>-Меера построения функций сжатия.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Введём функцию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99" y="4137787"/>
            <a:ext cx="7268255" cy="25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функций сжатия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лочные шифры часто оптимизируются при построении и реализации в предположении, что ключ блочного шифра будет использоваться для шифрования множества блоков. Постоянная смена ключа может значительно ухудшить производительность.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Следовательно, необходимо построить специальные блочные шифры, для которых частая смена ключа не окажет влияние на их произвольность.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5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</a:t>
            </a:r>
            <a:r>
              <a:rPr lang="ru-RU" dirty="0" err="1"/>
              <a:t>Девиеса</a:t>
            </a:r>
            <a:r>
              <a:rPr lang="ru-RU" dirty="0"/>
              <a:t>-Меера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заданная функция </a:t>
                </a:r>
                <a:r>
                  <a:rPr lang="ru-RU" dirty="0" smtClean="0"/>
                  <a:t>кодирования (некоторое преобразование).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23" y="3340698"/>
            <a:ext cx="10210553" cy="28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NIST 1993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Размер выхода – 160 бит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Построена с использованием парадигмы </a:t>
                </a:r>
                <a:r>
                  <a:rPr lang="ru-RU" dirty="0" smtClean="0"/>
                  <a:t>Меркла-</a:t>
                </a:r>
                <a:r>
                  <a:rPr lang="ru-RU" dirty="0" err="1" smtClean="0"/>
                  <a:t>Дамгарда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Являлась де-факто и де-юре стандартом (до сих пор используется во множестве </a:t>
                </a:r>
                <a:r>
                  <a:rPr lang="en-US" dirty="0" smtClean="0"/>
                  <a:t>legacy </a:t>
                </a:r>
                <a:r>
                  <a:rPr lang="ru-RU" dirty="0" smtClean="0"/>
                  <a:t>систем)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Сложность современной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ru-RU" dirty="0" smtClean="0"/>
                  <a:t>. Получена префиксная коллизия (т.е. добавление префикса к любым сообщением одинаковой длины даст одинаковый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  <a:blipFill rotWithShape="0">
                <a:blip r:embed="rId2"/>
                <a:stretch>
                  <a:fillRect l="-1524" t="-2101" r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28" y="189448"/>
            <a:ext cx="3765344" cy="395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32 </a:t>
                </a:r>
                <a:r>
                  <a:rPr lang="ru-RU" dirty="0" smtClean="0"/>
                  <a:t>бита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нелинейная функция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слово (32 бита) полученное из сообщения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константа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566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NIST 2002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Построена с использованием парадигмы Меркла-</a:t>
            </a:r>
            <a:r>
              <a:rPr lang="ru-RU" dirty="0" err="1" smtClean="0"/>
              <a:t>Дамгарда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сжатия </a:t>
            </a:r>
            <a:r>
              <a:rPr lang="ru-RU" dirty="0" err="1" smtClean="0"/>
              <a:t>Девиеса</a:t>
            </a:r>
            <a:r>
              <a:rPr lang="ru-RU" dirty="0" smtClean="0"/>
              <a:t>-Меера</a:t>
            </a:r>
          </a:p>
          <a:p>
            <a:pPr marL="0" indent="0">
              <a:buNone/>
            </a:pPr>
            <a:r>
              <a:rPr lang="ru-RU" dirty="0" smtClean="0"/>
              <a:t>Блочный шифр – </a:t>
            </a:r>
            <a:r>
              <a:rPr lang="en-US" dirty="0" smtClean="0"/>
              <a:t>SHACAL-2</a:t>
            </a:r>
          </a:p>
          <a:p>
            <a:pPr marL="0" indent="0">
              <a:buNone/>
            </a:pPr>
            <a:r>
              <a:rPr lang="ru-RU" dirty="0" smtClean="0"/>
              <a:t>Современный стандарт хэш-функции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58" y="4001294"/>
            <a:ext cx="6434261" cy="23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694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выходы 256 или 512 бит</a:t>
            </a:r>
          </a:p>
          <a:p>
            <a:pPr marL="0" indent="0">
              <a:buNone/>
            </a:pPr>
            <a:r>
              <a:rPr lang="ru-RU" dirty="0" smtClean="0"/>
              <a:t>Атаки на полную схему не известны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66" y="312197"/>
            <a:ext cx="5257800" cy="59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Рассмотрим </a:t>
                </a:r>
                <a:r>
                  <a:rPr lang="ru-RU" dirty="0" err="1" smtClean="0"/>
                  <a:t>бесключевые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хэш</a:t>
                </a:r>
                <a:r>
                  <a:rPr lang="en-US" dirty="0"/>
                  <a:t>-</a:t>
                </a:r>
                <a:r>
                  <a:rPr lang="ru-RU" dirty="0" smtClean="0"/>
                  <a:t>функции</a:t>
                </a:r>
              </a:p>
              <a:p>
                <a:r>
                  <a:rPr lang="ru-RU" dirty="0" smtClean="0"/>
                  <a:t>Задача – получить функцию, для которой нахождение коллизии является сложной задачей</a:t>
                </a:r>
              </a:p>
              <a:p>
                <a:r>
                  <a:rPr lang="ru-RU" dirty="0" smtClean="0"/>
                  <a:t>Хотим построить такую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Коллизия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RIPEMD-160</a:t>
            </a:r>
            <a:endParaRPr lang="ru-RU" dirty="0" smtClean="0"/>
          </a:p>
          <a:p>
            <a:r>
              <a:rPr lang="ru-RU" dirty="0"/>
              <a:t>ГОСТ </a:t>
            </a:r>
            <a:r>
              <a:rPr lang="ru-RU" dirty="0" smtClean="0"/>
              <a:t>34</a:t>
            </a:r>
            <a:r>
              <a:rPr lang="en-US" dirty="0" smtClean="0"/>
              <a:t>.11-94</a:t>
            </a:r>
          </a:p>
          <a:p>
            <a:r>
              <a:rPr lang="ru-RU" dirty="0" smtClean="0"/>
              <a:t>ГОСТ 34.11-2012 (</a:t>
            </a:r>
            <a:r>
              <a:rPr lang="ru-RU" dirty="0" err="1" smtClean="0"/>
              <a:t>Стрибог</a:t>
            </a:r>
            <a:r>
              <a:rPr lang="ru-RU" dirty="0" smtClean="0"/>
              <a:t>)</a:t>
            </a:r>
          </a:p>
          <a:p>
            <a:r>
              <a:rPr lang="en-US" dirty="0" smtClean="0"/>
              <a:t>MD-5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СЛОМАН! (коллизии второго рода, хотя много где используется)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4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NIST </a:t>
            </a:r>
            <a:r>
              <a:rPr lang="en-US" dirty="0" smtClean="0"/>
              <a:t>2015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Размер выхода – </a:t>
            </a:r>
            <a:r>
              <a:rPr lang="ru-RU" dirty="0" smtClean="0"/>
              <a:t>произвольный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Построена с использованием </a:t>
            </a:r>
            <a:r>
              <a:rPr lang="ru-RU" dirty="0" smtClean="0"/>
              <a:t>губчатой функции</a:t>
            </a:r>
            <a:r>
              <a:rPr lang="en-US" dirty="0"/>
              <a:t> Keccak </a:t>
            </a:r>
            <a:r>
              <a:rPr lang="en-US" dirty="0" smtClean="0"/>
              <a:t>f1600 (f800)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Атаки на полную схему не известны</a:t>
            </a:r>
          </a:p>
          <a:p>
            <a:pPr marL="0" indent="0">
              <a:buNone/>
            </a:pPr>
            <a:r>
              <a:rPr lang="ru-RU" dirty="0" smtClean="0"/>
              <a:t>Стандарт на замену </a:t>
            </a:r>
            <a:r>
              <a:rPr lang="en-US" dirty="0" smtClean="0"/>
              <a:t>sha-2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1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Губчатая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Основа губчатой конструкции </a:t>
            </a:r>
            <a:r>
              <a:rPr lang="ru-RU" dirty="0" smtClean="0"/>
              <a:t>– «волшебная» </a:t>
            </a:r>
            <a:r>
              <a:rPr lang="ru-RU" dirty="0" smtClean="0"/>
              <a:t>перестановка на некотором множестве.</a:t>
            </a:r>
          </a:p>
          <a:p>
            <a:pPr marL="0" indent="0">
              <a:buNone/>
            </a:pPr>
            <a:r>
              <a:rPr lang="ru-RU" dirty="0" smtClean="0"/>
              <a:t>Вводится понятие состояния – некоторого вектора, разделённого на 2 части – открытую и закрытую.</a:t>
            </a:r>
          </a:p>
          <a:p>
            <a:pPr marL="0" indent="0">
              <a:buNone/>
            </a:pPr>
            <a:r>
              <a:rPr lang="ru-RU" dirty="0" smtClean="0"/>
              <a:t>На каждом раунде открытая часть может изменяться входными данными или выдаваться в качестве входа, после чего вычисляется новое состояние с использованием перестановки.</a:t>
            </a:r>
          </a:p>
          <a:p>
            <a:pPr marL="0" indent="0">
              <a:buNone/>
            </a:pPr>
            <a:r>
              <a:rPr lang="ru-RU" dirty="0" smtClean="0"/>
              <a:t>Две основных операции – поглощение и «выжимание»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2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Губчатая </a:t>
            </a:r>
            <a:r>
              <a:rPr lang="ru-RU" dirty="0" smtClean="0"/>
              <a:t>конструкция (</a:t>
            </a:r>
            <a:r>
              <a:rPr lang="en-US" dirty="0" smtClean="0"/>
              <a:t>SHA-3)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56" y="1986825"/>
            <a:ext cx="8779887" cy="43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симметричной криптографии с использованием губчатой конструкции 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1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симметричной криптографии с использованием губчатой конструкции (</a:t>
            </a:r>
            <a:r>
              <a:rPr lang="en-US" dirty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1612605"/>
            <a:ext cx="10434452" cy="4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 этого мы рассматривали стойкие хэш-функции, как функции </a:t>
                </a:r>
                <a:r>
                  <a:rPr lang="ru-RU" b="1" dirty="0" smtClean="0"/>
                  <a:t>стойкие к коллизиям</a:t>
                </a:r>
                <a:r>
                  <a:rPr lang="ru-RU" dirty="0" smtClean="0"/>
                  <a:t>.</a:t>
                </a:r>
                <a:r>
                  <a:rPr lang="en-US" dirty="0" smtClean="0"/>
                  <a:t> (</a:t>
                </a:r>
                <a:r>
                  <a:rPr lang="ru-RU" b="1" dirty="0" smtClean="0"/>
                  <a:t>стойкие к коллизиям второго рода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Существуют и другие модели.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b="1" dirty="0" smtClean="0"/>
                  <a:t>односторонняя хэш-функция</a:t>
                </a:r>
                <a:r>
                  <a:rPr lang="ru-RU" dirty="0" smtClean="0"/>
                  <a:t>, если 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вычислительно 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сложно обратить)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preimage resistant)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стойкая к коллизиям первого рода</a:t>
                </a:r>
                <a:r>
                  <a:rPr lang="ru-RU" dirty="0" smtClean="0"/>
                  <a:t>, если имея случайное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b="1" dirty="0"/>
                  <a:t>2nd-preimage </a:t>
                </a:r>
                <a:r>
                  <a:rPr lang="en-US" b="1" dirty="0" smtClean="0"/>
                  <a:t>resistant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случайный оракул</a:t>
                </a:r>
                <a:r>
                  <a:rPr lang="ru-RU" dirty="0" smtClean="0"/>
                  <a:t>, если оракул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dirty="0" smtClean="0"/>
                  <a:t> реализует случайную функци</a:t>
                </a:r>
                <a:r>
                  <a:rPr lang="ru-RU" dirty="0"/>
                  <a:t>ю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75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Взаимосвязь моделей</a:t>
            </a:r>
          </a:p>
          <a:p>
            <a:pPr marL="0" indent="0">
              <a:buNone/>
            </a:pPr>
            <a:r>
              <a:rPr lang="ru-RU" dirty="0" smtClean="0"/>
              <a:t>Случайный оракул =</a:t>
            </a:r>
            <a:r>
              <a:rPr lang="en-US" dirty="0" smtClean="0"/>
              <a:t>&gt; </a:t>
            </a:r>
            <a:r>
              <a:rPr lang="ru-RU" dirty="0" smtClean="0"/>
              <a:t>стойкость к коллизиям</a:t>
            </a:r>
            <a:r>
              <a:rPr lang="en-US" dirty="0" smtClean="0"/>
              <a:t> </a:t>
            </a:r>
            <a:r>
              <a:rPr lang="ru-RU" dirty="0" smtClean="0"/>
              <a:t>второго рода =</a:t>
            </a:r>
            <a:r>
              <a:rPr lang="en-US" dirty="0" smtClean="0"/>
              <a:t>&gt;</a:t>
            </a:r>
            <a:r>
              <a:rPr lang="ru-RU" dirty="0" smtClean="0"/>
              <a:t> стойкость к коллизиям первого рода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односторонняя хэш-функция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oracle =&gt; collision resistance =&gt; </a:t>
            </a:r>
            <a:r>
              <a:rPr lang="en-US" dirty="0"/>
              <a:t>2nd-preimage </a:t>
            </a:r>
            <a:r>
              <a:rPr lang="en-US" dirty="0" smtClean="0"/>
              <a:t>resistant =&gt; one-way (preimage resistant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Обратное вообще говоря не верно. Пример – </a:t>
            </a:r>
            <a:r>
              <a:rPr lang="en-US" dirty="0" smtClean="0"/>
              <a:t>SHA-1 </a:t>
            </a:r>
            <a:r>
              <a:rPr lang="ru-RU" dirty="0" smtClean="0"/>
              <a:t>сейчас считается стойкой односторонней хэш-функцией, но не стойкость к коллизиям второго 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7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607284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/>
                <a:gridCol w="3227295"/>
                <a:gridCol w="4260476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Русская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Английская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 стойкости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Односторонняя хэш-функция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Preimage resistant, one-way</a:t>
                      </a:r>
                      <a:r>
                        <a:rPr lang="en-US" baseline="0" dirty="0" smtClean="0"/>
                        <a:t> (p</a:t>
                      </a:r>
                      <a:r>
                        <a:rPr lang="en-US" dirty="0" smtClean="0"/>
                        <a:t>reimage resistant)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прообраза)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=&gt; 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Стойкая к коллизиям первого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2nd-preimage resistant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второго прообраза, когда один уже дан)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Стойкие к коллизиям второго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 Resistant (aka </a:t>
                      </a:r>
                      <a:r>
                        <a:rPr lang="ru-RU" dirty="0" smtClean="0"/>
                        <a:t>стойкость к коллизиям)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Случайный оракул (в старой терминологии не используется)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oracle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310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Т.к. хэш</a:t>
            </a:r>
            <a:r>
              <a:rPr lang="ru-RU" dirty="0"/>
              <a:t>-</a:t>
            </a:r>
            <a:r>
              <a:rPr lang="ru-RU" dirty="0" smtClean="0"/>
              <a:t>функции широко распространены как криптографический примитив, стойкость системы часто сводится к стойкости хэш</a:t>
            </a:r>
            <a:r>
              <a:rPr lang="ru-RU" dirty="0"/>
              <a:t>-</a:t>
            </a:r>
            <a:r>
              <a:rPr lang="ru-RU" dirty="0" smtClean="0"/>
              <a:t>функции в какой либо модели. При этом стараются использовать наиболее «слабую» модель хэш</a:t>
            </a:r>
            <a:r>
              <a:rPr lang="ru-RU" dirty="0"/>
              <a:t>-</a:t>
            </a:r>
            <a:r>
              <a:rPr lang="ru-RU" dirty="0" smtClean="0"/>
              <a:t>функции, для обеспечения минимальных требований к хэш-функции и увеличения стойкости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доказательства для современных систем удалось провести только в модели случайного оракула (</a:t>
            </a:r>
            <a:r>
              <a:rPr lang="en-US" dirty="0" smtClean="0"/>
              <a:t>Random oracle model)</a:t>
            </a:r>
            <a:r>
              <a:rPr lang="ru-RU" dirty="0" smtClean="0"/>
              <a:t>, в которой хэш-функции предполагаются случайными оракулами.</a:t>
            </a:r>
          </a:p>
          <a:p>
            <a:pPr marL="0" indent="0">
              <a:buNone/>
            </a:pPr>
            <a:r>
              <a:rPr lang="ru-RU" dirty="0" smtClean="0"/>
              <a:t>Модель без случайных оракулов называется стандартной (предполагая ограничение по времени и вычислительной мощи противника).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2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Расширение множества значений криптографических примитивов, обеспечивающих аутентичность и целостность (</a:t>
                </a:r>
                <a:r>
                  <a:rPr lang="en-US" sz="2400" dirty="0" smtClean="0"/>
                  <a:t>hash-then-mac, hash-then-sign). </a:t>
                </a:r>
                <a:r>
                  <a:rPr lang="ru-RU" sz="2400" dirty="0" smtClean="0"/>
                  <a:t>Возможно вычислить </a:t>
                </a:r>
                <a:r>
                  <a:rPr lang="en-US" sz="2400" b="1" dirty="0" smtClean="0"/>
                  <a:t>MAC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:r>
                  <a:rPr lang="ru-RU" sz="2400" b="1" dirty="0" smtClean="0"/>
                  <a:t>цифровую подпись</a:t>
                </a:r>
                <a:r>
                  <a:rPr lang="ru-RU" sz="2400" dirty="0" smtClean="0"/>
                  <a:t> для сообщения (</a:t>
                </a:r>
                <a:r>
                  <a:rPr lang="ru-RU" sz="2400" b="1" dirty="0" smtClean="0"/>
                  <a:t>произвольной длины</a:t>
                </a:r>
                <a:r>
                  <a:rPr lang="ru-RU" sz="2400" dirty="0" smtClean="0"/>
                  <a:t>), подписывая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 от него, и используя только один вызов процедуры подписи на одном блоке.</a:t>
                </a:r>
              </a:p>
              <a:p>
                <a:r>
                  <a:rPr lang="ru-RU" sz="2400" dirty="0" smtClean="0"/>
                  <a:t>Обеспечение целостности файлов в файловой системе. Пусть существует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часто изменяющихся файлов. Хотим проверить их целостность (что они не были модифицированы злоумышленником или вирусом). Используем </a:t>
                </a:r>
                <a:r>
                  <a:rPr lang="en-US" sz="2400" dirty="0" smtClean="0"/>
                  <a:t>read-only </a:t>
                </a:r>
                <a:r>
                  <a:rPr lang="ru-RU" sz="2400" dirty="0" smtClean="0"/>
                  <a:t>память для хранения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-значения от этих файлов. Для проверки достаточно повторно пересчитать это значение и сверить с хранимым.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  <a:blipFill rotWithShape="0">
                <a:blip r:embed="rId2"/>
                <a:stretch>
                  <a:fillRect l="-1037" t="-1493" r="-1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30" y="1690688"/>
            <a:ext cx="3964339" cy="184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26" y="3916002"/>
            <a:ext cx="3804043" cy="2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8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2955018"/>
            <a:ext cx="10515600" cy="13794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/>
                  <a:t>fpad</a:t>
                </a:r>
                <a:r>
                  <a:rPr lang="en-US" dirty="0"/>
                  <a:t>, </a:t>
                </a:r>
                <a:r>
                  <a:rPr lang="en-US" dirty="0" err="1"/>
                  <a:t>fpad</a:t>
                </a:r>
                <a:r>
                  <a:rPr lang="en-US" dirty="0"/>
                  <a:t> – </a:t>
                </a:r>
                <a:r>
                  <a:rPr lang="ru-RU" dirty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</a:t>
                </a:r>
              </a:p>
              <a:p>
                <a:pPr marL="0" indent="0">
                  <a:buNone/>
                </a:pPr>
                <a:r>
                  <a:rPr lang="ru-RU" b="1" dirty="0"/>
                  <a:t>Теорема 10.3.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использующая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стойкая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как можно получить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 основе </a:t>
                </a:r>
                <a:r>
                  <a:rPr lang="ru-RU" dirty="0" smtClean="0"/>
                  <a:t>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</a:t>
                </a:r>
                <a:r>
                  <a:rPr lang="ru-RU" dirty="0" smtClean="0"/>
                  <a:t>, используя похожую конструкцию.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67" y="182706"/>
            <a:ext cx="7211251" cy="2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41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Заменим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итеративную хэш-функцию хэш-функцию. Получим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26" y="2515425"/>
            <a:ext cx="5669478" cy="36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9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Реализуем алгоритм получения ключей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07" y="2579119"/>
            <a:ext cx="6760895" cy="38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7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Уберём независимость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𝑜𝑝𝑎𝑑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𝑖𝑝𝑎𝑑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показана в модели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связанных ключах</a:t>
                </a:r>
                <a:r>
                  <a:rPr lang="en-US" dirty="0" smtClean="0"/>
                  <a:t> (related key attack PRF, RKA-PRF)</a:t>
                </a:r>
                <a:r>
                  <a:rPr lang="ru-RU" dirty="0" smtClean="0"/>
                  <a:t>, что в свою очередь может быть доказано в модели идеального шифра (не вводили в данном курсе).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b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1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Де-факто интернет стандарт</a:t>
            </a:r>
          </a:p>
          <a:p>
            <a:r>
              <a:rPr lang="ru-RU" dirty="0" smtClean="0"/>
              <a:t>Не требует блочного шифра для реализации, основан на хэш-функции</a:t>
            </a:r>
          </a:p>
          <a:p>
            <a:r>
              <a:rPr lang="ru-RU" dirty="0" smtClean="0"/>
              <a:t>Используется во множестве протоколов</a:t>
            </a:r>
          </a:p>
          <a:p>
            <a:r>
              <a:rPr lang="ru-RU" dirty="0" smtClean="0"/>
              <a:t>Самый распространённых </a:t>
            </a:r>
            <a:r>
              <a:rPr lang="en-US" dirty="0" smtClean="0"/>
              <a:t>MAC </a:t>
            </a:r>
            <a:endParaRPr lang="ru-RU" dirty="0" smtClean="0"/>
          </a:p>
          <a:p>
            <a:r>
              <a:rPr lang="ru-RU" dirty="0" smtClean="0"/>
              <a:t>Может быть построен с использованием произвольной хэш-функции (включая ГОСТ)</a:t>
            </a:r>
          </a:p>
          <a:p>
            <a:r>
              <a:rPr lang="ru-RU" dirty="0" smtClean="0"/>
              <a:t>В настоящий момент используется </a:t>
            </a:r>
            <a:r>
              <a:rPr lang="en-US" dirty="0" smtClean="0"/>
              <a:t>HMAC-SHA-256</a:t>
            </a:r>
          </a:p>
          <a:p>
            <a:r>
              <a:rPr lang="ru-RU" dirty="0" smtClean="0"/>
              <a:t>Лучше избегать использование </a:t>
            </a:r>
            <a:r>
              <a:rPr lang="en-US" dirty="0" smtClean="0"/>
              <a:t>HMAC-SHA-1</a:t>
            </a:r>
            <a:r>
              <a:rPr lang="ru-RU" dirty="0" smtClean="0"/>
              <a:t>, хотя в настоящий момент не известны практические атаки, существенно лучше перебора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7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ключей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имеется единственный ключ </a:t>
            </a:r>
            <a:r>
              <a:rPr lang="en-US" dirty="0" smtClean="0"/>
              <a:t>SK</a:t>
            </a:r>
            <a:r>
              <a:rPr lang="ru-RU" dirty="0" smtClean="0"/>
              <a:t>, полученный из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Аппаратного датчика случайных чисел</a:t>
            </a:r>
            <a:endParaRPr lang="en-US" dirty="0" smtClean="0"/>
          </a:p>
          <a:p>
            <a:r>
              <a:rPr lang="ru-RU" dirty="0" smtClean="0"/>
              <a:t>Протокола распределения ключей (передача или согласование ключа)</a:t>
            </a:r>
          </a:p>
          <a:p>
            <a:r>
              <a:rPr lang="ru-RU" dirty="0" smtClean="0"/>
              <a:t>Пароль пользователя</a:t>
            </a: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Хотим получить сессионные ключи из данного ключа</a:t>
            </a:r>
            <a:r>
              <a:rPr lang="en-US" dirty="0" smtClean="0"/>
              <a:t>.</a:t>
            </a:r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Используются </a:t>
            </a:r>
            <a:r>
              <a:rPr lang="en-US" dirty="0" smtClean="0"/>
              <a:t>KDF – key derivation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3199" y="5473412"/>
            <a:ext cx="7823201" cy="904229"/>
            <a:chOff x="1828799" y="2657259"/>
            <a:chExt cx="5867401" cy="678172"/>
          </a:xfrm>
        </p:grpSpPr>
        <p:sp>
          <p:nvSpPr>
            <p:cNvPr id="4" name="Rectangle 3"/>
            <p:cNvSpPr/>
            <p:nvPr/>
          </p:nvSpPr>
          <p:spPr>
            <a:xfrm>
              <a:off x="1828799" y="2878231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sz="3200" b="1" dirty="0">
                  <a:solidFill>
                    <a:srgbClr val="FF0000"/>
                  </a:solidFill>
                </a:rPr>
                <a:t>,  …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6478" y="2657259"/>
              <a:ext cx="6422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ключей имеет равномерное распределение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PRF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CTX: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контекст, строка, уникально представляющая приложение или назначению ключей (для независимой генерации различных ключей для различных приложений).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  <a:blipFill rotWithShape="0">
                <a:blip r:embed="rId2"/>
                <a:stretch>
                  <a:fillRect l="-976" t="-1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927100" y="3077464"/>
            <a:ext cx="11074400" cy="1320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696"/>
              </a:spcBef>
            </a:pPr>
            <a:r>
              <a:rPr lang="en-US" sz="3200" b="1" dirty="0">
                <a:solidFill>
                  <a:schemeClr val="tx1"/>
                </a:solidFill>
              </a:rPr>
              <a:t>KDF</a:t>
            </a:r>
            <a:r>
              <a:rPr lang="en-US" sz="2667" dirty="0">
                <a:solidFill>
                  <a:schemeClr val="tx1"/>
                </a:solidFill>
              </a:rPr>
              <a:t>( SK, CTX, L)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696"/>
              </a:spcBef>
            </a:pPr>
            <a:r>
              <a:rPr lang="en-US" sz="3200" dirty="0"/>
              <a:t>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0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200" dirty="0">
                <a:solidFill>
                  <a:srgbClr val="7F7F7F"/>
                </a:solidFill>
              </a:rPr>
              <a:t>  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1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b="1" dirty="0">
                <a:solidFill>
                  <a:srgbClr val="7F7F7F"/>
                </a:solidFill>
              </a:rPr>
              <a:t>⋯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L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2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не имеет равномерное распределение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928"/>
            <a:ext cx="8981049" cy="489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Напомним – </a:t>
            </a:r>
            <a:r>
              <a:rPr lang="en-US" dirty="0" smtClean="0"/>
              <a:t>PRF </a:t>
            </a:r>
            <a:r>
              <a:rPr lang="ru-RU" dirty="0" smtClean="0"/>
              <a:t>стойкая, только если ключи – случайные и равномерно распроданные.</a:t>
            </a:r>
          </a:p>
          <a:p>
            <a:pPr marL="0" indent="0">
              <a:buNone/>
            </a:pPr>
            <a:r>
              <a:rPr lang="en-US" dirty="0" smtClean="0"/>
              <a:t>SK </a:t>
            </a:r>
            <a:r>
              <a:rPr lang="ru-RU" dirty="0" smtClean="0"/>
              <a:t>не равномерно распределён</a:t>
            </a:r>
            <a:r>
              <a:rPr lang="en-US" dirty="0" smtClean="0"/>
              <a:t> ⇒   PRF </a:t>
            </a:r>
            <a:r>
              <a:rPr lang="ru-RU" dirty="0" smtClean="0"/>
              <a:t>может и не давать случайно выглядящий выход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Примеры неравномерного распределения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Протоколы обмена ключей</a:t>
            </a:r>
            <a:r>
              <a:rPr lang="en-US" dirty="0" smtClean="0"/>
              <a:t>:   </a:t>
            </a:r>
            <a:r>
              <a:rPr lang="ru-RU" dirty="0" smtClean="0"/>
              <a:t>ключ может быть равномерно распределён только в некотором подмножестве ключей</a:t>
            </a:r>
            <a:endParaRPr lang="en-US" dirty="0" smtClean="0"/>
          </a:p>
          <a:p>
            <a:r>
              <a:rPr lang="ru-RU" dirty="0" smtClean="0"/>
              <a:t>Аппаратный </a:t>
            </a:r>
            <a:r>
              <a:rPr lang="en-US" dirty="0" smtClean="0"/>
              <a:t>PRG:    </a:t>
            </a:r>
            <a:r>
              <a:rPr lang="ru-RU" dirty="0" smtClean="0"/>
              <a:t>возможен смещённый выход</a:t>
            </a:r>
          </a:p>
          <a:p>
            <a:r>
              <a:rPr lang="ru-RU" dirty="0" smtClean="0"/>
              <a:t>Пароли</a:t>
            </a:r>
            <a:r>
              <a:rPr lang="en-US" dirty="0" smtClean="0"/>
              <a:t>:</a:t>
            </a:r>
            <a:r>
              <a:rPr lang="ru-RU" dirty="0" smtClean="0"/>
              <a:t> …. </a:t>
            </a:r>
            <a:r>
              <a:rPr lang="ru-RU" dirty="0"/>
              <a:t>б</a:t>
            </a:r>
            <a:r>
              <a:rPr lang="ru-RU" dirty="0" smtClean="0"/>
              <a:t>ез </a:t>
            </a:r>
            <a:r>
              <a:rPr lang="ru-RU" dirty="0" smtClean="0"/>
              <a:t>комментариев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извлечения и расширения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92" y="1514129"/>
            <a:ext cx="9258105" cy="5024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</a:t>
            </a:r>
            <a:r>
              <a:rPr lang="ru-RU" b="1" dirty="0" smtClean="0"/>
              <a:t>извлечь</a:t>
            </a:r>
            <a:r>
              <a:rPr lang="en-US" b="1" dirty="0" smtClean="0"/>
              <a:t>  </a:t>
            </a:r>
            <a:r>
              <a:rPr lang="ru-RU" dirty="0" smtClean="0"/>
              <a:t>псевдослучайный ключ</a:t>
            </a:r>
            <a:r>
              <a:rPr lang="en-US" dirty="0" smtClean="0"/>
              <a:t>  k  </a:t>
            </a:r>
            <a:r>
              <a:rPr lang="ru-RU" dirty="0" smtClean="0"/>
              <a:t>из ключа</a:t>
            </a:r>
            <a:r>
              <a:rPr lang="en-US" dirty="0" smtClean="0"/>
              <a:t>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</a:t>
            </a:r>
            <a:r>
              <a:rPr lang="ru-RU" b="1" dirty="0" smtClean="0"/>
              <a:t>расширить</a:t>
            </a:r>
            <a:r>
              <a:rPr lang="en-US" b="1" dirty="0" smtClean="0"/>
              <a:t> </a:t>
            </a:r>
            <a:r>
              <a:rPr lang="en-US" dirty="0" smtClean="0"/>
              <a:t>k  </a:t>
            </a:r>
            <a:r>
              <a:rPr lang="ru-RU" dirty="0" smtClean="0"/>
              <a:t>используя в качестве ключа </a:t>
            </a:r>
            <a:r>
              <a:rPr lang="en-US" dirty="0" smtClean="0"/>
              <a:t>PRF</a:t>
            </a:r>
            <a:r>
              <a:rPr lang="ru-RU" dirty="0"/>
              <a:t> </a:t>
            </a:r>
            <a:r>
              <a:rPr lang="ru-RU" dirty="0" smtClean="0"/>
              <a:t>(как указано ранее)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47389" y="2108201"/>
            <a:ext cx="2558479" cy="1579265"/>
            <a:chOff x="316341" y="1885950"/>
            <a:chExt cx="1918859" cy="11844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99651" y="21601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3645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SK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0589" y="2108201"/>
            <a:ext cx="2541545" cy="1579265"/>
            <a:chOff x="5040741" y="1733550"/>
            <a:chExt cx="1906159" cy="11844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924051" y="20077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5181600" y="2819400"/>
            <a:ext cx="172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283201" y="2463801"/>
            <a:ext cx="131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8222" y="3204866"/>
            <a:ext cx="5549770" cy="2066442"/>
            <a:chOff x="1676400" y="2451100"/>
            <a:chExt cx="4162328" cy="1549831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58092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3534093" cy="438581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salt:   </a:t>
              </a:r>
              <a:r>
                <a:rPr lang="ru-RU" sz="3200" dirty="0" smtClean="0"/>
                <a:t>некоторая величина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0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Реализует </a:t>
            </a:r>
            <a:r>
              <a:rPr lang="ru-RU" dirty="0"/>
              <a:t>Парадигма извлечения и </a:t>
            </a:r>
            <a:r>
              <a:rPr lang="ru-RU" dirty="0" smtClean="0"/>
              <a:t>расширения с помощью </a:t>
            </a:r>
            <a:r>
              <a:rPr lang="en-US" dirty="0" smtClean="0"/>
              <a:t>HMAC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извлечение</a:t>
            </a:r>
            <a:r>
              <a:rPr lang="en-US" dirty="0" smtClean="0"/>
              <a:t>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Затем расширить используя</a:t>
            </a:r>
            <a:r>
              <a:rPr lang="en-US" dirty="0" smtClean="0"/>
              <a:t> HMAC </a:t>
            </a:r>
            <a:r>
              <a:rPr lang="ru-RU" dirty="0" smtClean="0"/>
              <a:t>в качестве</a:t>
            </a:r>
            <a:r>
              <a:rPr lang="en-US" dirty="0" smtClean="0"/>
              <a:t> PRF </a:t>
            </a:r>
            <a:r>
              <a:rPr lang="ru-RU" dirty="0" smtClean="0"/>
              <a:t>с ключом </a:t>
            </a:r>
            <a:r>
              <a:rPr lang="en-US" sz="3733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 err="1" smtClean="0"/>
              <a:t>хэш</a:t>
            </a:r>
            <a:r>
              <a:rPr lang="en-US" dirty="0"/>
              <a:t>-</a:t>
            </a:r>
            <a:r>
              <a:rPr lang="ru-RU" dirty="0" smtClean="0"/>
              <a:t>функции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Хэш-функция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эффективно вычислима.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на стойкость к коллизиям. Пусть противнику дан оракул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(доступ к ней через претендента).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Задача противника – получить пару сообщений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Обозначим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через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победил в игре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  <a:blipFill rotWithShape="0">
                <a:blip r:embed="rId2"/>
                <a:stretch>
                  <a:fillRect l="-1043" t="-1904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59473" y="4212733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4427705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50123" y="4950247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3918857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744513" y="4950781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151948" b="-30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197167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K</a:t>
            </a:r>
            <a:r>
              <a:rPr lang="en-US" dirty="0" smtClean="0"/>
              <a:t>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Более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формально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соль,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𝑆𝐾𝑀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ключевой материал,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выходы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79" y="2504367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6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– случайная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т.к. </a:t>
                </a:r>
                <a:r>
                  <a:rPr lang="en-US" dirty="0" smtClean="0"/>
                  <a:t>HMAC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), требование на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функцию – необходимые требования для стойкости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константа 0.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детерминированная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функция, на основе хэш-функции, использованной в </a:t>
                </a:r>
                <a:r>
                  <a:rPr lang="en-US" dirty="0" smtClean="0"/>
                  <a:t>HMAC</a:t>
                </a:r>
                <a:r>
                  <a:rPr lang="ru-RU" dirty="0" smtClean="0"/>
                  <a:t>. Для получения псевдослучайных выходов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необходимо использовать модель случайного оракула для хэш-функции.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Промежуточные решения – использование различных констант, счётчиков,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дают промежуточные </a:t>
                </a:r>
                <a:r>
                  <a:rPr lang="ru-RU" dirty="0" err="1" smtClean="0"/>
                  <a:t>результыты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  <a:blipFill rotWithShape="0">
                <a:blip r:embed="rId2"/>
                <a:stretch>
                  <a:fillRect l="-1044" t="-2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08" y="365125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5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извлекать энтропию из неравномерно распределённого источника для получения равномерно распределённой последовательности</a:t>
            </a:r>
          </a:p>
          <a:p>
            <a:r>
              <a:rPr lang="ru-RU" dirty="0" smtClean="0"/>
              <a:t> Контекст используется для изоляции ключей между приложениями или применениями</a:t>
            </a:r>
          </a:p>
          <a:p>
            <a:r>
              <a:rPr lang="ru-RU" dirty="0" smtClean="0"/>
              <a:t>Соль может быть константной или отсутствовать, но случайная соль даёт лучшую стойкость. Если не получается использовать случайную – лучше использовать хотя бы счётчик</a:t>
            </a:r>
          </a:p>
          <a:p>
            <a:r>
              <a:rPr lang="ru-RU" dirty="0" smtClean="0"/>
              <a:t>Де-факто интернет стандарт 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MD-5 </a:t>
            </a:r>
            <a:r>
              <a:rPr lang="ru-RU" dirty="0" smtClean="0"/>
              <a:t>и </a:t>
            </a:r>
            <a:r>
              <a:rPr lang="en-US" dirty="0" smtClean="0"/>
              <a:t>SHA-1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93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KDF </a:t>
            </a:r>
            <a:r>
              <a:rPr lang="ru-RU" dirty="0" smtClean="0"/>
              <a:t>для паролей</a:t>
            </a:r>
            <a:r>
              <a:rPr lang="en-US" dirty="0" smtClean="0"/>
              <a:t>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использовать</a:t>
            </a:r>
            <a:r>
              <a:rPr lang="en-US" dirty="0" smtClean="0"/>
              <a:t> HKDF:    </a:t>
            </a:r>
            <a:r>
              <a:rPr lang="ru-RU" dirty="0" smtClean="0"/>
              <a:t>у паролей удивительно малая энтропия</a:t>
            </a:r>
            <a:endParaRPr lang="en-US" dirty="0" smtClean="0"/>
          </a:p>
          <a:p>
            <a:r>
              <a:rPr lang="ru-RU" dirty="0" smtClean="0"/>
              <a:t>Полученные ключи могут быть уязвимы к перебору пол словарю исходного материала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PBKDF: 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</a:t>
            </a:r>
            <a:r>
              <a:rPr lang="ru-RU" dirty="0" smtClean="0"/>
              <a:t>и</a:t>
            </a:r>
            <a:r>
              <a:rPr lang="en-US" dirty="0" smtClean="0"/>
              <a:t>     </a:t>
            </a:r>
            <a:r>
              <a:rPr lang="ru-RU" b="1" dirty="0" smtClean="0">
                <a:solidFill>
                  <a:srgbClr val="0000FF"/>
                </a:solidFill>
              </a:rPr>
              <a:t>медленное  </a:t>
            </a:r>
            <a:r>
              <a:rPr lang="ru-RU" b="1" dirty="0" err="1" smtClean="0">
                <a:solidFill>
                  <a:srgbClr val="0000FF"/>
                </a:solidFill>
              </a:rPr>
              <a:t>хэширование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2400" dirty="0"/>
              <a:t>(PBKDF1)</a:t>
            </a:r>
          </a:p>
          <a:p>
            <a:r>
              <a:rPr lang="en-US" dirty="0" smtClean="0"/>
              <a:t>H</a:t>
            </a:r>
            <a:r>
              <a:rPr lang="en-US" baseline="30000" dirty="0" smtClean="0"/>
              <a:t>(c)</a:t>
            </a:r>
            <a:r>
              <a:rPr lang="en-US" dirty="0" smtClean="0"/>
              <a:t>(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salt):     </a:t>
            </a:r>
            <a:r>
              <a:rPr lang="ru-RU" dirty="0" smtClean="0"/>
              <a:t>вычисляем хэш-функцию</a:t>
            </a:r>
            <a:r>
              <a:rPr lang="en-US" dirty="0" smtClean="0"/>
              <a:t> c </a:t>
            </a:r>
            <a:r>
              <a:rPr lang="ru-RU" dirty="0" smtClean="0"/>
              <a:t>раз, подмешивая соль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PBKDF2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пароль,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– </a:t>
                </a:r>
                <a:r>
                  <a:rPr lang="en-US" dirty="0" smtClean="0">
                    <a:latin typeface="Cambria Math" panose="02040503050406030204" pitchFamily="18" charset="0"/>
                  </a:rPr>
                  <a:t>seed,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текущая итерация генерации ключа (при генерации нового ключа увеличивается на 1)</a:t>
                </a:r>
                <a:r>
                  <a:rPr lang="en-US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</a:t>
                </a:r>
                <a:r>
                  <a:rPr lang="en-US" dirty="0" smtClean="0">
                    <a:latin typeface="Cambria Math" panose="02040503050406030204" pitchFamily="18" charset="0"/>
                  </a:rPr>
                  <a:t>T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блоков для генерации одного ключа</a:t>
                </a:r>
              </a:p>
              <a:p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на картинке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746144"/>
            <a:ext cx="6350866" cy="38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1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PBKDF2</a:t>
            </a:r>
            <a:r>
              <a:rPr lang="ru-RU" dirty="0" smtClean="0"/>
              <a:t>, ещё одна картинка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65" y="1521354"/>
            <a:ext cx="7452453" cy="520012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50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</a:t>
            </a:r>
            <a:r>
              <a:rPr lang="ru-RU" dirty="0" smtClean="0"/>
              <a:t>2, </a:t>
            </a:r>
            <a:r>
              <a:rPr lang="ru-RU" smtClean="0"/>
              <a:t>порядок перебора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1" y="1825625"/>
            <a:ext cx="1026915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4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хэш</a:t>
            </a:r>
            <a:r>
              <a:rPr lang="en-US" dirty="0"/>
              <a:t>-</a:t>
            </a:r>
            <a:r>
              <a:rPr lang="ru-RU" dirty="0"/>
              <a:t>функции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стойкой к коллизиям </a:t>
                </a:r>
                <a:r>
                  <a:rPr lang="ru-RU" b="1" dirty="0" err="1" smtClean="0"/>
                  <a:t>хэш</a:t>
                </a:r>
                <a:r>
                  <a:rPr lang="en-US" b="1" dirty="0"/>
                  <a:t>-</a:t>
                </a:r>
                <a:r>
                  <a:rPr lang="ru-RU" b="1" dirty="0" smtClean="0"/>
                  <a:t>функцией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Формально говоря, хэш-функция может быть </a:t>
                </a:r>
                <a:r>
                  <a:rPr lang="ru-RU" dirty="0" err="1" smtClean="0"/>
                  <a:t>параметризована</a:t>
                </a:r>
                <a:r>
                  <a:rPr lang="ru-RU" dirty="0" smtClean="0"/>
                  <a:t> </a:t>
                </a:r>
                <a:r>
                  <a:rPr lang="ru-RU" dirty="0" smtClean="0"/>
                  <a:t>некоторым </a:t>
                </a:r>
                <a:r>
                  <a:rPr lang="ru-RU" dirty="0" smtClean="0"/>
                  <a:t>системным параметром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, определяющим выбор конкретной хэш-функции из семейства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функций. Однако, предполагается что противник тоже знает этот системный параметр.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  <a:blipFill rotWithShape="0">
                <a:blip r:embed="rId2"/>
                <a:stretch>
                  <a:fillRect l="-1619" t="-2801" r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89" y="3372593"/>
            <a:ext cx="4930825" cy="2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776352"/>
            <a:ext cx="10515600" cy="143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MAC </a:t>
            </a:r>
            <a:r>
              <a:rPr lang="ru-RU" dirty="0" smtClean="0"/>
              <a:t>для произвольных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 хэш-функция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Построим новый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11.1.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описанный выше – стойкий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к коллизиям,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ru-RU" dirty="0" smtClean="0"/>
                  <a:t>дея доказательства – если противник выдал новую пару сообщение-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то она либо сломал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либо нашёл коллизию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Атаки на основе парадокса дней рождений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хэш-функция.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Алгоритм перебора для нахождения коллизии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Выбрать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случайных сообщений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Найти коллизию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Вероятность успешного завершения алгоритма = ½ (из за парадокса дней рождений). Сложность атаки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Следовательно, чем меньше область определений хэш-функции, тем проще атаковать хэш-функцию используя алгоритм выше.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9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4" y="1793875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современных хэш-функций стоится по итеративному принципу. Сначала описывается некоторая хэш-функция для сообщений малой длины, которая затем итеративно используется для </a:t>
                </a:r>
                <a:r>
                  <a:rPr lang="ru-RU" dirty="0" err="1" smtClean="0"/>
                  <a:t>хэша</a:t>
                </a:r>
                <a:r>
                  <a:rPr lang="ru-RU" dirty="0" smtClean="0"/>
                  <a:t> для сообщений произвольной длины.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хэш-функция.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Функцией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 на основе хэш-функции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 smtClean="0"/>
                  <a:t>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следующий алгоритм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дополнение до длины,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do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928" t="-2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87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1485</Words>
  <Application>Microsoft Office PowerPoint</Application>
  <PresentationFormat>Широкоэкранный</PresentationFormat>
  <Paragraphs>316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Хэш-функции</vt:lpstr>
      <vt:lpstr>Целостность сообщений</vt:lpstr>
      <vt:lpstr>Применение хэш-функций</vt:lpstr>
      <vt:lpstr>Определение хэш-функции</vt:lpstr>
      <vt:lpstr>Определение хэш-функции</vt:lpstr>
      <vt:lpstr>Построение MAC для произвольных сообщений</vt:lpstr>
      <vt:lpstr>Атаки на основе парадокса дней рождений</vt:lpstr>
      <vt:lpstr>Презентация PowerPoint</vt:lpstr>
      <vt:lpstr>Парадигма Меркла-Дамгарда</vt:lpstr>
      <vt:lpstr>Презентация PowerPoint</vt:lpstr>
      <vt:lpstr>Парадигма Меркла-Дамгарда</vt:lpstr>
      <vt:lpstr>Парадигма Меркла-Дамгарда</vt:lpstr>
      <vt:lpstr>Стойкость схемы Меркла-Дамгарда</vt:lpstr>
      <vt:lpstr>Построение функций сжатия</vt:lpstr>
      <vt:lpstr>Построение функций сжатия</vt:lpstr>
      <vt:lpstr>Вариации Девиеса-Меера </vt:lpstr>
      <vt:lpstr>SHA-1</vt:lpstr>
      <vt:lpstr>SHA-2</vt:lpstr>
      <vt:lpstr>SHA-2</vt:lpstr>
      <vt:lpstr>А ещё</vt:lpstr>
      <vt:lpstr>SHA-3</vt:lpstr>
      <vt:lpstr>Губчатая конструкция</vt:lpstr>
      <vt:lpstr>Губчатая конструкция (SHA-3)</vt:lpstr>
      <vt:lpstr>Построение симметричной криптографии с использованием губчатой конструкции (Strobe)</vt:lpstr>
      <vt:lpstr>Построение симметричной криптографии с использованием губчатой конструкции (Strobe)</vt:lpstr>
      <vt:lpstr>Модели хэш-функций</vt:lpstr>
      <vt:lpstr>Модели хэш-функций</vt:lpstr>
      <vt:lpstr>Модели хэш-функций</vt:lpstr>
      <vt:lpstr>Модели хэш-функций</vt:lpstr>
      <vt:lpstr>NMAC</vt:lpstr>
      <vt:lpstr>NMAC</vt:lpstr>
      <vt:lpstr>NMAC</vt:lpstr>
      <vt:lpstr>HMAC</vt:lpstr>
      <vt:lpstr>HMAC</vt:lpstr>
      <vt:lpstr>Получение ключей</vt:lpstr>
      <vt:lpstr>Если источник ключей имеет равномерное распределение</vt:lpstr>
      <vt:lpstr>Если источник не имеет равномерное распределение</vt:lpstr>
      <vt:lpstr>Парадигма извлечения и расширения</vt:lpstr>
      <vt:lpstr>HKDF: KDF from HMAC</vt:lpstr>
      <vt:lpstr>HKDF</vt:lpstr>
      <vt:lpstr>HKDF</vt:lpstr>
      <vt:lpstr>HKDF</vt:lpstr>
      <vt:lpstr>KDF для паролей  (PBKDF)</vt:lpstr>
      <vt:lpstr>Пример: PBKDF2</vt:lpstr>
      <vt:lpstr>PBKDF2, ещё одна картинка</vt:lpstr>
      <vt:lpstr>PBKDF2, порядок перебора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1337</cp:revision>
  <dcterms:created xsi:type="dcterms:W3CDTF">2018-08-24T12:25:18Z</dcterms:created>
  <dcterms:modified xsi:type="dcterms:W3CDTF">2019-11-25T09:35:30Z</dcterms:modified>
</cp:coreProperties>
</file>