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75" r:id="rId4"/>
    <p:sldId id="276" r:id="rId5"/>
    <p:sldId id="281" r:id="rId6"/>
    <p:sldId id="268" r:id="rId7"/>
    <p:sldId id="289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73" d="100"/>
          <a:sy n="73" d="100"/>
        </p:scale>
        <p:origin x="9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24.03.2020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24.03.2020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24.03.2020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24.03.2020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gif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Поточные и </a:t>
            </a:r>
            <a:r>
              <a:rPr lang="ru-RU" dirty="0"/>
              <a:t>Б</a:t>
            </a:r>
            <a:r>
              <a:rPr lang="ru-RU" dirty="0" smtClean="0"/>
              <a:t>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5248"/>
            <a:ext cx="10515600" cy="1325563"/>
          </a:xfrm>
        </p:spPr>
        <p:txBody>
          <a:bodyPr/>
          <a:lstStyle/>
          <a:p>
            <a:r>
              <a:rPr lang="ru-RU" dirty="0"/>
              <a:t>Идея одноразового блокнота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8089281" y="3520252"/>
            <a:ext cx="0" cy="4506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855944" y="3503426"/>
            <a:ext cx="2813972" cy="46750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  <a:blipFill>
                <a:blip r:embed="rId9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Заменяем использование случайного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псевдослучайной последовательностью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 smtClean="0"/>
                  <a:t>. Если последовательность «неотличима» от случайной  равновероятной, то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неотличим от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в одноразовом блокноте.</a:t>
                </a:r>
                <a:endParaRPr lang="ru-RU" dirty="0"/>
              </a:p>
            </p:txBody>
          </p:sp>
        </mc:Choice>
        <mc:Fallback xmlns="">
          <p:sp>
            <p:nvSpPr>
              <p:cNvPr id="1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  <a:blipFill>
                <a:blip r:embed="rId10"/>
                <a:stretch>
                  <a:fillRect l="-1544" t="-4777" r="-3173" b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blipFill>
                <a:blip r:embed="rId1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Эффективно вычислимая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псевдослучайным генератором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b="1" dirty="0" smtClean="0"/>
                  <a:t>PRG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с параметрам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, называется </a:t>
                </a:r>
                <a:r>
                  <a:rPr lang="ru-RU" b="1" dirty="0" smtClean="0"/>
                  <a:t>поточным шифром</a:t>
                </a:r>
                <a:r>
                  <a:rPr lang="ru-RU" dirty="0" smtClean="0"/>
                  <a:t>, 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псевдослучайный генератор.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Аналогично можно ввести Поточный шифр по произвольному модулю.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поточного шифра сводится к «качеству» псевдослучайной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01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Блочный шифр </a:t>
                </a:r>
                <a:r>
                  <a:rPr lang="ru-RU" dirty="0" smtClean="0"/>
                  <a:t>– детерминированный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о</a:t>
                </a:r>
                <a:r>
                  <a:rPr lang="ru-RU" dirty="0" err="1" smtClean="0"/>
                  <a:t>пределённый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блок данных,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множество блоков,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– множество ключей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определим 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Из свойства корректности имеем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подстановки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 – тождественная подстановка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  <a:blipFill>
                <a:blip r:embed="rId2"/>
                <a:stretch>
                  <a:fillRect l="-1043" t="-2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Блочные шифры является основным криптографическим примитивом для построения симметричных криптосистем.</a:t>
            </a:r>
          </a:p>
          <a:p>
            <a:r>
              <a:rPr lang="ru-RU" dirty="0" smtClean="0"/>
              <a:t>Могут быть использованы для как схем шифрования (в схемах шифрования), так и для обеспечения аутентичности (в кодах аутентичности сообщений.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1643" y="4586050"/>
            <a:ext cx="1371600" cy="742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317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603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76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30417" y="4468733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8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744704" y="4444365"/>
            <a:ext cx="813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ru-RU" sz="2000" dirty="0" smtClean="0">
                <a:latin typeface="Tahoma" pitchFamily="34" charset="0"/>
              </a:rPr>
              <a:t>бит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60243" y="5786200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520152" y="5807631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Tahoma" pitchFamily="34" charset="0"/>
              </a:rPr>
              <a:t>k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993643" y="53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>
                    <a:sym typeface="Symbol" pitchFamily="18" charset="2"/>
                  </a:rPr>
                  <a:t>PRF </a:t>
                </a:r>
                <a:r>
                  <a:rPr lang="ru-RU" dirty="0" smtClean="0">
                    <a:sym typeface="Symbol" pitchFamily="18" charset="2"/>
                  </a:rPr>
                  <a:t>стойкая, если</a:t>
                </a:r>
                <a:r>
                  <a:rPr lang="en-US" dirty="0" smtClean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ru-RU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>
                    <a:sym typeface="Symbol" pitchFamily="18" charset="2"/>
                  </a:rPr>
                  <a:t>PRP </a:t>
                </a:r>
                <a:r>
                  <a:rPr lang="ru-RU" dirty="0">
                    <a:sym typeface="Symbol" pitchFamily="18" charset="2"/>
                  </a:rPr>
                  <a:t>стойкая, если</a:t>
                </a:r>
                <a:r>
                  <a:rPr lang="en-US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 rotWithShape="0">
                <a:blip r:embed="rId2"/>
                <a:stretch>
                  <a:fillRect l="-886" t="-999" b="-11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2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Предполагается, что стойкий блочный шифр задаёт стойкую </a:t>
            </a:r>
            <a:r>
              <a:rPr lang="en-US" dirty="0" smtClean="0"/>
              <a:t>PRP</a:t>
            </a:r>
          </a:p>
          <a:p>
            <a:r>
              <a:rPr lang="ru-RU" dirty="0" smtClean="0"/>
              <a:t>Иными словами при случайном ключе, мы ожидаем, что выход </a:t>
            </a:r>
            <a:r>
              <a:rPr lang="ru-RU" dirty="0" err="1" smtClean="0"/>
              <a:t>зашифрования</a:t>
            </a:r>
            <a:r>
              <a:rPr lang="ru-RU" dirty="0"/>
              <a:t> </a:t>
            </a:r>
            <a:r>
              <a:rPr lang="ru-RU" dirty="0" smtClean="0"/>
              <a:t>произвольного блока блочным шифром будет неотличим от случайного блока, выбранного случайно равновероятно.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5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Использование</a:t>
            </a:r>
            <a:r>
              <a:rPr lang="en-US" dirty="0" smtClean="0"/>
              <a:t> </a:t>
            </a:r>
            <a:r>
              <a:rPr lang="en-US" dirty="0" err="1" smtClean="0"/>
              <a:t>блочных</a:t>
            </a:r>
            <a:r>
              <a:rPr lang="en-US" dirty="0" smtClean="0"/>
              <a:t> </a:t>
            </a:r>
            <a:r>
              <a:rPr lang="en-US" dirty="0" err="1" smtClean="0"/>
              <a:t>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 err="1" smtClean="0"/>
                  <a:t>блочный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шифр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Можем ли мы использовать блочный шифр для построения шифров для сообщений произвольной длины?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Сможем, будем использовать режимы шифрования блочных шифров, определяющие шифрование сообщений произвольной длины, на основе блочных шифров.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7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/>
                  <a:t> </a:t>
                </a:r>
                <a:r>
                  <a:rPr lang="ru-RU" dirty="0" smtClean="0"/>
                  <a:t>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7" y="1972671"/>
            <a:ext cx="5213088" cy="298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64" y="1972669"/>
            <a:ext cx="5588607" cy="3156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7486" y="523965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Зашифрование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06842" y="523965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Расшифрование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1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Стойкость</a:t>
            </a:r>
            <a:r>
              <a:rPr lang="en-US" dirty="0"/>
              <a:t> </a:t>
            </a:r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Стойкий блочный шифр в режиме </a:t>
            </a:r>
            <a:r>
              <a:rPr lang="en-US" dirty="0" smtClean="0"/>
              <a:t>ECB </a:t>
            </a:r>
            <a:r>
              <a:rPr lang="ru-RU" dirty="0" smtClean="0"/>
              <a:t>–стойкий для</a:t>
            </a:r>
          </a:p>
          <a:p>
            <a:pPr lvl="1"/>
            <a:r>
              <a:rPr lang="ru-RU" dirty="0" smtClean="0"/>
              <a:t>Сообщений, состоящих из уникальных, </a:t>
            </a:r>
            <a:r>
              <a:rPr lang="ru-RU" b="1" dirty="0" smtClean="0"/>
              <a:t>попарно различных блоков </a:t>
            </a:r>
            <a:r>
              <a:rPr lang="ru-RU" dirty="0" smtClean="0"/>
              <a:t>(например есть открытый текст – случайных ключ), не повторяющихся во время жизни ключа шифрования</a:t>
            </a:r>
          </a:p>
          <a:p>
            <a:pPr lvl="1"/>
            <a:r>
              <a:rPr lang="ru-RU" dirty="0" smtClean="0"/>
              <a:t>Любых коротких, уникальных сообщений, длинной в один блок, не повторяющихся во время жизни ключа</a:t>
            </a:r>
          </a:p>
          <a:p>
            <a:r>
              <a:rPr lang="ru-RU" dirty="0" smtClean="0"/>
              <a:t>Что </a:t>
            </a:r>
            <a:r>
              <a:rPr lang="ru-RU" dirty="0"/>
              <a:t>для произвольных сообщений произвольной </a:t>
            </a:r>
            <a:r>
              <a:rPr lang="ru-RU" dirty="0" smtClean="0"/>
              <a:t>длины?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0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8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 smtClean="0"/>
              <a:t>Зашифрование</a:t>
            </a:r>
            <a:r>
              <a:rPr lang="ru-RU" dirty="0" smtClean="0"/>
              <a:t> в режиме </a:t>
            </a:r>
            <a:r>
              <a:rPr lang="en-US" dirty="0" smtClean="0"/>
              <a:t>ECB</a:t>
            </a:r>
            <a:r>
              <a:rPr lang="ru-RU" dirty="0" smtClean="0"/>
              <a:t> происходит </a:t>
            </a:r>
            <a:r>
              <a:rPr lang="ru-RU" dirty="0" err="1" smtClean="0"/>
              <a:t>детерминированно</a:t>
            </a:r>
            <a:r>
              <a:rPr lang="ru-RU" dirty="0" smtClean="0"/>
              <a:t> и </a:t>
            </a:r>
            <a:r>
              <a:rPr lang="ru-RU" dirty="0" err="1" smtClean="0"/>
              <a:t>поблочно</a:t>
            </a:r>
            <a:r>
              <a:rPr lang="ru-RU" dirty="0" smtClean="0"/>
              <a:t>, как следствие одинаковые блоки имеют одинаковый </a:t>
            </a:r>
            <a:r>
              <a:rPr lang="ru-RU" dirty="0" err="1" smtClean="0"/>
              <a:t>шифртекст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10510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92072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291909" y="4059705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76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44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08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010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34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678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2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01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34846" y="3820448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1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346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4682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016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21981" y="3739486"/>
            <a:ext cx="506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PT: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299846" y="4869330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424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088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090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42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09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6426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4761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0095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231369" y="4697880"/>
            <a:ext cx="518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2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21" y="1326230"/>
            <a:ext cx="8213891" cy="54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96" y="1825625"/>
            <a:ext cx="75819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достижения </a:t>
            </a:r>
            <a:r>
              <a:rPr lang="ru-RU" dirty="0" err="1" smtClean="0"/>
              <a:t>дзена</a:t>
            </a:r>
            <a:r>
              <a:rPr lang="ru-RU" dirty="0" smtClean="0"/>
              <a:t> в режимах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сколько битов, в каких блоках и каким образов влияет </a:t>
            </a:r>
          </a:p>
          <a:p>
            <a:r>
              <a:rPr lang="ru-RU" dirty="0" smtClean="0"/>
              <a:t>Изменение одного бита открытого текста на </a:t>
            </a:r>
            <a:r>
              <a:rPr lang="ru-RU" dirty="0" err="1" smtClean="0"/>
              <a:t>шифртекст</a:t>
            </a:r>
            <a:endParaRPr lang="ru-RU" dirty="0" smtClean="0"/>
          </a:p>
          <a:p>
            <a:r>
              <a:rPr lang="ru-RU" dirty="0" smtClean="0"/>
              <a:t>Изменение одного бита </a:t>
            </a:r>
            <a:r>
              <a:rPr lang="ru-RU" dirty="0" err="1" smtClean="0"/>
              <a:t>шифртекста</a:t>
            </a:r>
            <a:r>
              <a:rPr lang="ru-RU" dirty="0" smtClean="0"/>
              <a:t> на расшифрованный открытый текст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ли контролируемо изменить определённый бит расшифрованного открытого текста, изменив биты </a:t>
            </a:r>
            <a:r>
              <a:rPr lang="ru-RU" dirty="0" err="1" smtClean="0"/>
              <a:t>шифртекста</a:t>
            </a:r>
            <a:r>
              <a:rPr lang="ru-RU" dirty="0" smtClean="0"/>
              <a:t>, как?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9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0"/>
            <a:ext cx="6905345" cy="278052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3145646"/>
            <a:ext cx="7087159" cy="28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15" y="0"/>
            <a:ext cx="6612286" cy="266251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2" y="2854698"/>
            <a:ext cx="6535756" cy="26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03" y="0"/>
            <a:ext cx="7246798" cy="291801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37" y="3083299"/>
            <a:ext cx="6869708" cy="27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19" y="-2"/>
            <a:ext cx="7380382" cy="297180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47" y="3336926"/>
            <a:ext cx="7498653" cy="30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-1"/>
            <a:ext cx="7547355" cy="303903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3231962"/>
            <a:ext cx="7451131" cy="30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Абсолютная стойкость – невозможны атаки, лучше чем атаки прямым перебором ключевого множества.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Сложность атаки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одноразового блокнота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Одноразовый блокнот – сложение (побитное) случайного равновероятного вектора ключа с вектором открытого текста, для получения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Проблема (Теорема Шеннона) – длина (энтропия) ключа должна быть больше или равна длине сообщения.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Основная идея – заменить случайный длинный вектор ключа на «псевдослучайную» последовательность, называемую гаммой.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6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717</Words>
  <Application>Microsoft Office PowerPoint</Application>
  <PresentationFormat>Широкоэкранный</PresentationFormat>
  <Paragraphs>186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Symbol</vt:lpstr>
      <vt:lpstr>Tahoma</vt:lpstr>
      <vt:lpstr>Тема Office</vt:lpstr>
      <vt:lpstr>Поточные и Блочные шифры</vt:lpstr>
      <vt:lpstr>Историческая задача криптографической защиты информации</vt:lpstr>
      <vt:lpstr>Шифр Шеннона</vt:lpstr>
      <vt:lpstr>Пример: Одноразовый блокнот</vt:lpstr>
      <vt:lpstr>Пример: Аддитивный одноразовый блокнот</vt:lpstr>
      <vt:lpstr>Цель шифра Шеннона</vt:lpstr>
      <vt:lpstr>Одноразовый блокнот – абсолютно стойкий шифр</vt:lpstr>
      <vt:lpstr>Плохие новости</vt:lpstr>
      <vt:lpstr>Идея одноразового блокнота</vt:lpstr>
      <vt:lpstr>Идея одноразового блокнота</vt:lpstr>
      <vt:lpstr>Поточный шифр</vt:lpstr>
      <vt:lpstr>Блочный шифр</vt:lpstr>
      <vt:lpstr>Блочный шифр</vt:lpstr>
      <vt:lpstr>PRP и PRF</vt:lpstr>
      <vt:lpstr>Стойкий блочный шифр</vt:lpstr>
      <vt:lpstr>Использование блочных шифров</vt:lpstr>
      <vt:lpstr>ECB</vt:lpstr>
      <vt:lpstr>ECB</vt:lpstr>
      <vt:lpstr>Стойкость ECB</vt:lpstr>
      <vt:lpstr>Стойкость ECB</vt:lpstr>
      <vt:lpstr>Стойкость ECB</vt:lpstr>
      <vt:lpstr>Стойкость ECB</vt:lpstr>
      <vt:lpstr>Вопросы для достижения дзена в режимах шифрования</vt:lpstr>
      <vt:lpstr>ECB</vt:lpstr>
      <vt:lpstr>CBC</vt:lpstr>
      <vt:lpstr>CFB</vt:lpstr>
      <vt:lpstr>OFB</vt:lpstr>
      <vt:lpstr>CTR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385</cp:revision>
  <dcterms:created xsi:type="dcterms:W3CDTF">2018-08-24T12:25:18Z</dcterms:created>
  <dcterms:modified xsi:type="dcterms:W3CDTF">2020-03-24T17:34:51Z</dcterms:modified>
</cp:coreProperties>
</file>