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74" r:id="rId9"/>
    <p:sldId id="269" r:id="rId10"/>
    <p:sldId id="270" r:id="rId11"/>
    <p:sldId id="271" r:id="rId12"/>
    <p:sldId id="323" r:id="rId13"/>
    <p:sldId id="322" r:id="rId14"/>
    <p:sldId id="273" r:id="rId15"/>
    <p:sldId id="267" r:id="rId16"/>
    <p:sldId id="275" r:id="rId17"/>
    <p:sldId id="278" r:id="rId18"/>
    <p:sldId id="279" r:id="rId19"/>
    <p:sldId id="276" r:id="rId20"/>
    <p:sldId id="277" r:id="rId21"/>
    <p:sldId id="280" r:id="rId22"/>
    <p:sldId id="281" r:id="rId23"/>
    <p:sldId id="268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6" r:id="rId38"/>
    <p:sldId id="295" r:id="rId39"/>
    <p:sldId id="297" r:id="rId40"/>
    <p:sldId id="262" r:id="rId41"/>
    <p:sldId id="263" r:id="rId42"/>
    <p:sldId id="311" r:id="rId43"/>
    <p:sldId id="264" r:id="rId44"/>
    <p:sldId id="299" r:id="rId45"/>
    <p:sldId id="298" r:id="rId46"/>
    <p:sldId id="300" r:id="rId47"/>
    <p:sldId id="301" r:id="rId48"/>
    <p:sldId id="303" r:id="rId49"/>
    <p:sldId id="307" r:id="rId50"/>
    <p:sldId id="308" r:id="rId51"/>
    <p:sldId id="306" r:id="rId52"/>
    <p:sldId id="309" r:id="rId53"/>
    <p:sldId id="265" r:id="rId54"/>
    <p:sldId id="310" r:id="rId55"/>
    <p:sldId id="312" r:id="rId56"/>
    <p:sldId id="313" r:id="rId57"/>
    <p:sldId id="302" r:id="rId58"/>
    <p:sldId id="314" r:id="rId59"/>
    <p:sldId id="315" r:id="rId60"/>
    <p:sldId id="304" r:id="rId61"/>
    <p:sldId id="316" r:id="rId62"/>
    <p:sldId id="317" r:id="rId63"/>
    <p:sldId id="318" r:id="rId64"/>
    <p:sldId id="319" r:id="rId65"/>
    <p:sldId id="320" r:id="rId66"/>
    <p:sldId id="321" r:id="rId6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258"/>
            <p14:sldId id="259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269"/>
            <p14:sldId id="270"/>
            <p14:sldId id="271"/>
            <p14:sldId id="323"/>
            <p14:sldId id="322"/>
            <p14:sldId id="273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5"/>
            <p14:sldId id="297"/>
          </p14:sldIdLst>
        </p14:section>
        <p14:section name="Вычислимые шифры и семантческая стойкость" id="{F636B4C9-9F35-405A-B7EC-ED6DD80C5AFF}">
          <p14:sldIdLst>
            <p14:sldId id="262"/>
            <p14:sldId id="263"/>
            <p14:sldId id="311"/>
            <p14:sldId id="264"/>
            <p14:sldId id="299"/>
            <p14:sldId id="298"/>
            <p14:sldId id="300"/>
            <p14:sldId id="301"/>
            <p14:sldId id="303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85" d="100"/>
          <a:sy n="85" d="100"/>
        </p:scale>
        <p:origin x="50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06.09.2018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06.09.2018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06.09.2018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06.09.2018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06.09.2018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06.09.2018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gif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01.png"/><Relationship Id="rId7" Type="http://schemas.openxmlformats.org/officeDocument/2006/relationships/image" Target="../media/image4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 smtClean="0"/>
              <a:t>Современный</a:t>
            </a:r>
            <a:r>
              <a:rPr lang="ru-RU" sz="2600" b="1" dirty="0" smtClean="0"/>
              <a:t>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абстрактных моделей криптографических примитивов </a:t>
            </a:r>
          </a:p>
          <a:p>
            <a:r>
              <a:rPr lang="ru-RU" sz="2600" dirty="0" smtClean="0"/>
              <a:t>Вместо анализа частных свойств примитивов и их взаимодействия производится анализ самой контракции, вне зависимости от используемых примитивов и их </a:t>
            </a:r>
            <a:r>
              <a:rPr lang="ru-RU" dirty="0" smtClean="0"/>
              <a:t>стойкости</a:t>
            </a:r>
            <a:endParaRPr lang="ru-RU" sz="2600" dirty="0" smtClean="0"/>
          </a:p>
          <a:p>
            <a:r>
              <a:rPr lang="ru-RU" sz="2600" dirty="0" smtClean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 smtClean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Наиболее распространённый способ доказательства практической стойкости криптографического примитива является сведение атаки на него в вычислительно сложной задаче. Иными словами показывается, что произвести атаку на примитив так же сложно как вышить вычислительно сложную задачу.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Атака на криптографический примитив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Возможность решения вычислительно сложной задачи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Доказательство стойкости</a:t>
            </a:r>
            <a:r>
              <a:rPr lang="en-US" sz="2600" dirty="0" smtClean="0"/>
              <a:t> </a:t>
            </a:r>
            <a:r>
              <a:rPr lang="ru-RU" sz="2600" dirty="0" smtClean="0"/>
              <a:t>криптосистемы показывается сведением её к стойкости криптографических примитив. При современном подходе описание системы использует только абстрактные модели примитивов (</a:t>
            </a:r>
            <a:r>
              <a:rPr lang="en-US" sz="2600" dirty="0" smtClean="0"/>
              <a:t>PRF, PRP, </a:t>
            </a:r>
            <a:r>
              <a:rPr lang="ru-RU" sz="2600" dirty="0" smtClean="0"/>
              <a:t>и другие).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криптосистему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примитив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6"/>
          <p:cNvSpPr/>
          <p:nvPr/>
        </p:nvSpPr>
        <p:spPr>
          <a:xfrm>
            <a:off x="480291" y="1473068"/>
            <a:ext cx="7921696" cy="4502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846343" y="3146982"/>
            <a:ext cx="182642" cy="32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46716" y="2194058"/>
            <a:ext cx="3549113" cy="36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57280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7280" y="387844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57280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709311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AES</a:t>
            </a:r>
            <a:endParaRPr lang="ru-RU" sz="2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709311" y="383957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SHA-256</a:t>
            </a:r>
            <a:endParaRPr lang="ru-RU" sz="26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646993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HMAC</a:t>
            </a:r>
            <a:endParaRPr lang="ru-RU" sz="2600" dirty="0"/>
          </a:p>
        </p:txBody>
      </p:sp>
      <p:cxnSp>
        <p:nvCxnSpPr>
          <p:cNvPr id="30" name="Прямая со стрелкой 29"/>
          <p:cNvCxnSpPr>
            <a:stCxn id="22" idx="3"/>
            <a:endCxn id="26" idx="1"/>
          </p:cNvCxnSpPr>
          <p:nvPr/>
        </p:nvCxnSpPr>
        <p:spPr>
          <a:xfrm>
            <a:off x="4180389" y="3286776"/>
            <a:ext cx="452892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3" idx="3"/>
            <a:endCxn id="27" idx="1"/>
          </p:cNvCxnSpPr>
          <p:nvPr/>
        </p:nvCxnSpPr>
        <p:spPr>
          <a:xfrm flipV="1">
            <a:off x="4180389" y="4177434"/>
            <a:ext cx="4528922" cy="388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236572" y="5222313"/>
            <a:ext cx="42600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  <a:endCxn id="27" idx="2"/>
          </p:cNvCxnSpPr>
          <p:nvPr/>
        </p:nvCxnSpPr>
        <p:spPr>
          <a:xfrm flipV="1">
            <a:off x="7770102" y="4515294"/>
            <a:ext cx="2500764" cy="654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471568" y="1549103"/>
            <a:ext cx="64162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/>
              <a:t>Абстрактное</a:t>
            </a:r>
            <a:r>
              <a:rPr lang="en-US" sz="2600" dirty="0"/>
              <a:t> </a:t>
            </a:r>
            <a:r>
              <a:rPr lang="en-US" sz="2600" dirty="0" err="1"/>
              <a:t>описание</a:t>
            </a:r>
            <a:r>
              <a:rPr lang="en-US" sz="2600" dirty="0"/>
              <a:t> </a:t>
            </a:r>
            <a:r>
              <a:rPr lang="en-US" sz="2600" dirty="0" err="1"/>
              <a:t>криптосистемы</a:t>
            </a:r>
            <a:endParaRPr lang="ru-RU" sz="26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80291" y="6076872"/>
            <a:ext cx="7921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теоретическая стойкость, при предположении о стойкости абстрактных примитивов. </a:t>
            </a:r>
            <a:endParaRPr lang="ru-RU" sz="2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507009" y="4922710"/>
            <a:ext cx="3684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стойкость против известных атак, предполагается теоретическая стойкость.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4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криптографический примитивов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Для симметричных криптосистем стойкость сводится к задаче </a:t>
            </a:r>
            <a:r>
              <a:rPr lang="en-US" sz="2600" dirty="0" smtClean="0"/>
              <a:t>3SAT:</a:t>
            </a:r>
            <a:endParaRPr lang="ru-RU" sz="2200" dirty="0" smtClean="0"/>
          </a:p>
          <a:p>
            <a:pPr lvl="1"/>
            <a:r>
              <a:rPr lang="ru-RU" sz="2200" dirty="0" smtClean="0"/>
              <a:t>Пусть дана </a:t>
            </a:r>
            <a:r>
              <a:rPr lang="ru-RU" sz="2200" dirty="0" err="1" smtClean="0"/>
              <a:t>булевая</a:t>
            </a:r>
            <a:r>
              <a:rPr lang="ru-RU" sz="2200" dirty="0" smtClean="0"/>
              <a:t> функция от </a:t>
            </a:r>
            <a:r>
              <a:rPr lang="en-US" sz="2200" dirty="0" smtClean="0"/>
              <a:t>N </a:t>
            </a:r>
            <a:r>
              <a:rPr lang="ru-RU" sz="2200" dirty="0" smtClean="0"/>
              <a:t>переменных</a:t>
            </a:r>
          </a:p>
          <a:p>
            <a:pPr lvl="1"/>
            <a:r>
              <a:rPr lang="ru-RU" sz="2200" dirty="0" smtClean="0"/>
              <a:t>Найти вектор решений, при котором значение булевой функции равно 1.</a:t>
            </a:r>
          </a:p>
          <a:p>
            <a:pPr lvl="1"/>
            <a:r>
              <a:rPr lang="en-US" sz="2200" dirty="0" smtClean="0"/>
              <a:t>NP </a:t>
            </a:r>
            <a:r>
              <a:rPr lang="ru-RU" sz="2200" dirty="0" smtClean="0"/>
              <a:t>полная задача</a:t>
            </a:r>
          </a:p>
          <a:p>
            <a:pPr lvl="1"/>
            <a:endParaRPr lang="ru-RU" sz="2200" dirty="0"/>
          </a:p>
          <a:p>
            <a:r>
              <a:rPr lang="ru-RU" sz="2600" dirty="0"/>
              <a:t>Для </a:t>
            </a:r>
            <a:r>
              <a:rPr lang="ru-RU" sz="2600" dirty="0" smtClean="0"/>
              <a:t>асимметричных </a:t>
            </a:r>
            <a:r>
              <a:rPr lang="ru-RU" sz="2600" dirty="0"/>
              <a:t>криптосистем стойкость </a:t>
            </a:r>
            <a:r>
              <a:rPr lang="ru-RU" sz="2600" dirty="0" smtClean="0"/>
              <a:t>может сводится</a:t>
            </a:r>
            <a:r>
              <a:rPr lang="en-US" sz="2600" dirty="0" smtClean="0"/>
              <a:t>:</a:t>
            </a:r>
            <a:endParaRPr lang="ru-RU" sz="2200" dirty="0"/>
          </a:p>
          <a:p>
            <a:pPr lvl="1"/>
            <a:r>
              <a:rPr lang="ru-RU" sz="2200" dirty="0" smtClean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 smtClean="0"/>
              <a:t>Задача факторизации больших целых чисел</a:t>
            </a:r>
          </a:p>
          <a:p>
            <a:pPr lvl="1"/>
            <a:r>
              <a:rPr lang="ru-RU" sz="2200" dirty="0" smtClean="0"/>
              <a:t>Задача нахождения кратчайшего вектора решётки</a:t>
            </a:r>
          </a:p>
          <a:p>
            <a:pPr lvl="1"/>
            <a:r>
              <a:rPr lang="ru-RU" sz="2200" dirty="0" smtClean="0"/>
              <a:t>Задача декодирования линейных кодов</a:t>
            </a:r>
          </a:p>
          <a:p>
            <a:pPr lvl="1"/>
            <a:r>
              <a:rPr lang="ru-RU" sz="2200" dirty="0" smtClean="0"/>
              <a:t>Задача решения многомерных квадратичных многочленов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:(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 smtClean="0"/>
                  <a:t>- </a:t>
                </a:r>
                <a:r>
                  <a:rPr lang="ru-RU" b="0" dirty="0" err="1" smtClean="0"/>
                  <a:t>подвектор</a:t>
                </a:r>
                <a:r>
                  <a:rPr lang="ru-RU" b="0" dirty="0" smtClean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Лекции</a:t>
            </a:r>
            <a:r>
              <a:rPr lang="en-US" dirty="0" smtClean="0"/>
              <a:t>:</a:t>
            </a:r>
            <a:r>
              <a:rPr lang="ru-RU" dirty="0" smtClean="0"/>
              <a:t> 16 недель</a:t>
            </a:r>
          </a:p>
          <a:p>
            <a:endParaRPr lang="ru-RU" dirty="0"/>
          </a:p>
          <a:p>
            <a:r>
              <a:rPr lang="ru-RU" dirty="0" smtClean="0"/>
              <a:t>Сдача разделов</a:t>
            </a:r>
            <a:r>
              <a:rPr lang="en-US" dirty="0" smtClean="0"/>
              <a:t>:</a:t>
            </a:r>
            <a:r>
              <a:rPr lang="ru-RU" dirty="0" smtClean="0"/>
              <a:t> 4 блока</a:t>
            </a:r>
          </a:p>
          <a:p>
            <a:pPr lvl="1"/>
            <a:r>
              <a:rPr lang="ru-RU" dirty="0" smtClean="0"/>
              <a:t>Для каждого блока жёсткий </a:t>
            </a:r>
            <a:r>
              <a:rPr lang="ru-RU" dirty="0" err="1" smtClean="0"/>
              <a:t>дедлайн</a:t>
            </a:r>
            <a:r>
              <a:rPr lang="ru-RU" dirty="0" smtClean="0"/>
              <a:t> (без переносов)</a:t>
            </a:r>
          </a:p>
          <a:p>
            <a:pPr lvl="1"/>
            <a:r>
              <a:rPr lang="en-US" dirty="0" smtClean="0">
                <a:hlinkClick r:id="rId2"/>
              </a:rPr>
              <a:t>https://github.com/CryptoCourse/CryptoLabs/wiki/</a:t>
            </a:r>
            <a:r>
              <a:rPr lang="ru-RU" dirty="0" smtClean="0">
                <a:hlinkClick r:id="rId2"/>
              </a:rPr>
              <a:t>список-лабораторных-работ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Для сдачи каждого блока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Сдача лабораторных работ для данного блока</a:t>
            </a:r>
          </a:p>
          <a:p>
            <a:pPr lvl="1"/>
            <a:r>
              <a:rPr lang="ru-RU" dirty="0" smtClean="0"/>
              <a:t>Сдача лабораторной работы + теория</a:t>
            </a:r>
          </a:p>
          <a:p>
            <a:pPr lvl="1"/>
            <a:r>
              <a:rPr lang="ru-RU" dirty="0" smtClean="0"/>
              <a:t>Сдача домашней работы + теория</a:t>
            </a:r>
          </a:p>
          <a:p>
            <a:pPr lvl="1"/>
            <a:r>
              <a:rPr lang="ru-RU" dirty="0" smtClean="0"/>
              <a:t>Сдача теории по лекциям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r>
              <a:rPr lang="en-US" dirty="0" smtClean="0"/>
              <a:t> </a:t>
            </a:r>
            <a:r>
              <a:rPr lang="ru-RU" dirty="0" smtClean="0"/>
              <a:t>переменной длины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Шифр подстановки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всех 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</a:t>
                </a:r>
                <a:r>
                  <a:rPr lang="ru-RU" dirty="0" smtClean="0"/>
                  <a:t>ун</a:t>
                </a:r>
                <a:r>
                  <a:rPr lang="ru-RU" b="0" dirty="0" smtClean="0"/>
                  <a:t>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[0]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),…,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−1])=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2614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– метрика качества шифра.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Попытка 1</a:t>
                </a:r>
                <a:r>
                  <a:rPr lang="en-US" dirty="0" smtClean="0"/>
                  <a:t>: </a:t>
                </a:r>
                <a:r>
                  <a:rPr lang="ru-RU" dirty="0" smtClean="0"/>
                  <a:t>размер ключа </a:t>
                </a:r>
              </a:p>
              <a:p>
                <a:pPr lvl="1"/>
                <a:r>
                  <a:rPr lang="ru-RU" dirty="0" smtClean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 smtClean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 smtClean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 smtClean="0"/>
                  <a:t>, но возможна полиномиальная частотная атака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Попытка 2</a:t>
            </a:r>
            <a:r>
              <a:rPr lang="en-US" dirty="0" smtClean="0"/>
              <a:t>: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расшифрования</a:t>
            </a:r>
            <a:endParaRPr lang="ru-RU" dirty="0" smtClean="0"/>
          </a:p>
          <a:p>
            <a:pPr lvl="1"/>
            <a:r>
              <a:rPr lang="ru-RU" dirty="0" smtClean="0"/>
              <a:t>Чем меньше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для злоумышленника, тем более стойкий шифр.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как параметр стойкости.</a:t>
            </a:r>
          </a:p>
          <a:p>
            <a:pPr lvl="1"/>
            <a:r>
              <a:rPr lang="ru-RU" dirty="0" smtClean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 smtClean="0"/>
              <a:t>Иными словами, невозможно обеспечить стойкость при </a:t>
            </a:r>
            <a:r>
              <a:rPr lang="ru-RU" dirty="0" err="1" smtClean="0"/>
              <a:t>шфировании</a:t>
            </a:r>
            <a:r>
              <a:rPr lang="ru-RU" dirty="0" smtClean="0"/>
              <a:t>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Попытка 3</a:t>
                </a:r>
                <a:r>
                  <a:rPr lang="en-US" dirty="0" smtClean="0"/>
                  <a:t>: </a:t>
                </a:r>
                <a:r>
                  <a:rPr lang="ru-RU" b="1" dirty="0" smtClean="0"/>
                  <a:t>равная</a:t>
                </a:r>
                <a:r>
                  <a:rPr lang="ru-RU" dirty="0" smtClean="0"/>
                  <a:t> вероятность </a:t>
                </a:r>
                <a:r>
                  <a:rPr lang="ru-RU" dirty="0" err="1" smtClean="0"/>
                  <a:t>расшифрования</a:t>
                </a:r>
                <a:endParaRPr lang="ru-RU" dirty="0" smtClean="0"/>
              </a:p>
              <a:p>
                <a:pPr lvl="1"/>
                <a:r>
                  <a:rPr lang="ru-RU" sz="2600" dirty="0" smtClean="0"/>
                  <a:t>При данном </a:t>
                </a:r>
                <a:r>
                  <a:rPr lang="ru-RU" sz="2600" dirty="0" err="1" smtClean="0"/>
                  <a:t>шифртексте</a:t>
                </a:r>
                <a:r>
                  <a:rPr lang="ru-RU" sz="2600" dirty="0" smtClean="0"/>
                  <a:t> вероятность расшифрованы его в любой открытый текст </a:t>
                </a:r>
                <a:r>
                  <a:rPr lang="ru-RU" sz="2600" b="1" dirty="0" smtClean="0"/>
                  <a:t>одинакова</a:t>
                </a:r>
                <a:endParaRPr lang="ru-RU" sz="2600" b="1" dirty="0"/>
              </a:p>
              <a:p>
                <a:pPr lvl="1"/>
                <a:r>
                  <a:rPr lang="ru-RU" sz="2600" dirty="0" smtClean="0"/>
                  <a:t>Пример нестойкого шифра</a:t>
                </a:r>
                <a:r>
                  <a:rPr lang="en-US" sz="2600" dirty="0" smtClean="0"/>
                  <a:t>:</a:t>
                </a:r>
                <a:r>
                  <a:rPr lang="ru-RU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</a:t>
                </a:r>
                <a:r>
                  <a:rPr lang="en-US" sz="2600" dirty="0" smtClean="0"/>
                  <a:t>– </a:t>
                </a:r>
                <a:r>
                  <a:rPr lang="ru-RU" sz="2600" dirty="0" smtClean="0"/>
                  <a:t>шифр </a:t>
                </a:r>
                <a:r>
                  <a:rPr lang="ru-RU" sz="2600" dirty="0"/>
                  <a:t>Ш</a:t>
                </a:r>
                <a:r>
                  <a:rPr lang="ru-RU" sz="2600" dirty="0" smtClean="0"/>
                  <a:t>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 smtClean="0"/>
              </a:p>
              <a:p>
                <a:pPr marL="457200" lvl="1" indent="0" algn="ctr">
                  <a:buNone/>
                </a:pP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dirty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 </a:t>
                </a:r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600" b="0" dirty="0" smtClean="0"/>
              </a:p>
              <a:p>
                <a:pPr marL="457200" lvl="1" indent="258763">
                  <a:buNone/>
                </a:pPr>
                <a:r>
                  <a:rPr lang="en-US" sz="2600" dirty="0"/>
                  <a:t> </a:t>
                </a:r>
                <a:r>
                  <a:rPr lang="ru-RU" sz="2600" dirty="0" smtClean="0"/>
                  <a:t>Вероятность угадывания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при выборе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lvl="1"/>
                <a:endParaRPr lang="en-US" sz="2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Определение 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 smtClean="0"/>
                  <a:t> </a:t>
                </a:r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абсолютно стойким шифр</a:t>
                </a:r>
                <a:r>
                  <a:rPr lang="ru-RU" b="1" dirty="0"/>
                  <a:t>о</a:t>
                </a:r>
                <a:r>
                  <a:rPr lang="ru-RU" b="1" dirty="0" smtClean="0"/>
                  <a:t>м Шеннона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защищает против </a:t>
                </a:r>
                <a:r>
                  <a:rPr lang="ru-RU" b="1" dirty="0" smtClean="0"/>
                  <a:t>любых</a:t>
                </a:r>
                <a:r>
                  <a:rPr lang="ru-RU" dirty="0" smtClean="0"/>
                  <a:t> (не только эффективных) противников.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>
                <a:blip r:embed="rId2"/>
                <a:stretch>
                  <a:fillRect l="-1043" t="-2639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r>
              <a:rPr lang="en-US" dirty="0" smtClean="0"/>
              <a:t> </a:t>
            </a:r>
            <a:r>
              <a:rPr lang="ru-RU" dirty="0" smtClean="0"/>
              <a:t>абсолютной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Переформулируем (2)</a:t>
                </a:r>
                <a:r>
                  <a:rPr lang="en-US" dirty="0" smtClean="0"/>
                  <a:t>: </a:t>
                </a:r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 smtClean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Лабораторные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Образ </a:t>
            </a:r>
            <a:r>
              <a:rPr lang="en-US" sz="2600" dirty="0" smtClean="0"/>
              <a:t>Linux </a:t>
            </a:r>
            <a:r>
              <a:rPr lang="ru-RU" sz="2600" dirty="0" smtClean="0"/>
              <a:t>машины с развёрнутой </a:t>
            </a:r>
            <a:r>
              <a:rPr lang="en-US" sz="2600" dirty="0" smtClean="0"/>
              <a:t>REST API </a:t>
            </a:r>
            <a:r>
              <a:rPr lang="ru-RU" sz="2600" dirty="0" smtClean="0"/>
              <a:t>службой.</a:t>
            </a:r>
          </a:p>
          <a:p>
            <a:endParaRPr lang="ru-RU" sz="2600" dirty="0" smtClean="0"/>
          </a:p>
          <a:p>
            <a:r>
              <a:rPr lang="ru-RU" sz="2600" dirty="0" smtClean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 smtClean="0"/>
          </a:p>
          <a:p>
            <a:r>
              <a:rPr lang="ru-RU" sz="2600" dirty="0" smtClean="0"/>
              <a:t>Допустимые языки программирования</a:t>
            </a:r>
            <a:r>
              <a:rPr lang="en-US" sz="2600" dirty="0" smtClean="0"/>
              <a:t>: C++, C#, Python, Java, </a:t>
            </a:r>
            <a:r>
              <a:rPr lang="ru-RU" sz="2600" dirty="0" smtClean="0"/>
              <a:t>другие?</a:t>
            </a:r>
          </a:p>
          <a:p>
            <a:endParaRPr lang="ru-RU" sz="2600" dirty="0"/>
          </a:p>
          <a:p>
            <a:r>
              <a:rPr lang="ru-RU" sz="2600" dirty="0" smtClean="0"/>
              <a:t>Подробнее</a:t>
            </a:r>
            <a:r>
              <a:rPr lang="en-US" sz="2600" dirty="0" smtClean="0"/>
              <a:t> </a:t>
            </a:r>
            <a:r>
              <a:rPr lang="ru-RU" sz="2600" dirty="0" smtClean="0"/>
              <a:t>на лабораторной работе.</a:t>
            </a:r>
            <a:endParaRPr lang="en-US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уникального для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имеем определение (2) из </a:t>
                </a:r>
                <a:r>
                  <a:rPr lang="ru-RU" b="1" dirty="0" smtClean="0"/>
                  <a:t>Теоремы 1</a:t>
                </a:r>
                <a:r>
                  <a:rPr lang="en-US" b="1" dirty="0" smtClean="0"/>
                  <a:t>.1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69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переменной длины – не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одноразовый блокнот </a:t>
                </a:r>
                <a:r>
                  <a:rPr lang="ru-RU" dirty="0" smtClean="0"/>
                  <a:t>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</a:t>
                </a:r>
                <a:r>
                  <a:rPr lang="ru-RU" dirty="0"/>
                  <a:t>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 smtClean="0"/>
                  <a:t>не</a:t>
                </a:r>
                <a:r>
                  <a:rPr lang="ru-RU" dirty="0" smtClean="0"/>
                  <a:t> абсолютно </a:t>
                </a:r>
                <a:r>
                  <a:rPr lang="ru-RU" dirty="0"/>
                  <a:t>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не выполняется </a:t>
                </a:r>
                <a:r>
                  <a:rPr lang="ru-RU" b="1" dirty="0" smtClean="0"/>
                  <a:t>Определение 1.1</a:t>
                </a:r>
                <a:r>
                  <a:rPr lang="ru-RU" dirty="0" smtClean="0"/>
                  <a:t>. (Абсолютная стойкость).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 имеем 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абсолютно стойкий. То есть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Фиксируем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.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 b="-99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17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5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Тогда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ru-RU" dirty="0"/>
                  <a:t>Е</a:t>
                </a:r>
                <a:r>
                  <a:rPr lang="ru-RU" dirty="0" smtClean="0"/>
                  <a:t>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стойкий.</a:t>
                </a:r>
                <a:endParaRPr lang="ru-RU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для абсолютно стойкого шифра верно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есть наличие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не даёт злоумышленнику никаких преимуществ.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распределённая</a:t>
                </a:r>
                <a:endParaRPr lang="ru-RU" b="1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 smtClean="0"/>
                  <a:t>независимы.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1043" t="-2241" b="-5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6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даёт никакой информации об открытом тексте.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получения равномерно распределённого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Сдача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Сдаётся в формате вопрос – ответ</a:t>
            </a:r>
          </a:p>
          <a:p>
            <a:pPr lvl="1"/>
            <a:r>
              <a:rPr lang="ru-RU" dirty="0" smtClean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 smtClean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 smtClean="0"/>
              <a:t>Количество попыток – не ограничено внутри блока</a:t>
            </a:r>
          </a:p>
          <a:p>
            <a:pPr lvl="1"/>
            <a:endParaRPr lang="ru-RU" dirty="0" smtClean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 smtClean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 smtClean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 smtClean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защифрования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равномерно распределённого ключа 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3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955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угадать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угадать эксперимент)</a:t>
                </a:r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smtClean="0"/>
                  <a:t>Experiment 1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Experiment </a:t>
                </a:r>
                <a:r>
                  <a:rPr lang="ru-RU" dirty="0" smtClean="0"/>
                  <a:t>2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>
                <a:blip r:embed="rId2"/>
                <a:stretch>
                  <a:fillRect l="-1061" t="-2101" r="-3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выбирает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, 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атакующему</a:t>
                </a:r>
              </a:p>
              <a:p>
                <a:r>
                  <a:rPr lang="ru-RU" dirty="0" smtClean="0"/>
                  <a:t>Противник выставляет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2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семантической игре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</a:t>
                </a:r>
                <a:r>
                  <a:rPr lang="ru-RU" dirty="0" err="1" smtClean="0"/>
                  <a:t>шифррексты</a:t>
                </a:r>
                <a:r>
                  <a:rPr lang="ru-RU" dirty="0" smtClean="0"/>
                  <a:t>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эффективные противники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Передача полученного наименее значимого бита как результата игры.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и пожелания по курсу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50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18" y="5141858"/>
            <a:ext cx="2209800" cy="645318"/>
            <a:chOff x="3216" y="3442"/>
            <a:chExt cx="1392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8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противник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семантической игры против шифра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52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4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)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454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9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99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179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06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два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06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</a:t>
                </a:r>
                <a:r>
                  <a:rPr lang="ru-RU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58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8" y="5151447"/>
            <a:ext cx="1237559" cy="815513"/>
            <a:chOff x="3216" y="3483"/>
            <a:chExt cx="1392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blipFill>
                  <a:blip r:embed="rId7"/>
                  <a:stretch>
                    <a:fillRect r="-2661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879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сообщений)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восстановление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75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63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209080" y="5950838"/>
                <a:ext cx="1512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080" y="5950838"/>
                <a:ext cx="1512638" cy="369332"/>
              </a:xfrm>
              <a:prstGeom prst="rect">
                <a:avLst/>
              </a:prstGeom>
              <a:blipFill>
                <a:blip r:embed="rId9"/>
                <a:stretch>
                  <a:fillRect r="-806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(неверная чётность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).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−событие, при кот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ором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 smtClean="0"/>
              <a:t>Досистемный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подход</a:t>
            </a:r>
            <a:r>
              <a:rPr lang="ru-RU" dirty="0" smtClean="0"/>
              <a:t>– </a:t>
            </a:r>
            <a:r>
              <a:rPr lang="ru-RU" dirty="0"/>
              <a:t>построение и анализ криптосистем, которые выглядят «сложными» для </a:t>
            </a:r>
            <a:r>
              <a:rPr lang="ru-RU" dirty="0" smtClean="0"/>
              <a:t>создателя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 smtClean="0"/>
              <a:t>Примеры – шифр Цезаря, шифр простой замены, шифр </a:t>
            </a:r>
            <a:r>
              <a:rPr lang="ru-RU" dirty="0" err="1" smtClean="0"/>
              <a:t>Вижинера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Современная </a:t>
            </a:r>
            <a:r>
              <a:rPr lang="ru-RU" dirty="0"/>
              <a:t>задача криптографической </a:t>
            </a:r>
            <a:r>
              <a:rPr lang="ru-RU" dirty="0" smtClean="0"/>
              <a:t>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сообщения по открытому каналу</a:t>
            </a:r>
          </a:p>
          <a:p>
            <a:r>
              <a:rPr lang="ru-RU" sz="2600" dirty="0" smtClean="0"/>
              <a:t>Возможен активный злоумышленник</a:t>
            </a:r>
          </a:p>
          <a:p>
            <a:r>
              <a:rPr lang="ru-RU" sz="2600" dirty="0" smtClean="0"/>
              <a:t>Обеспечение конфиденциальности, аутентичности, целостности, </a:t>
            </a:r>
            <a:r>
              <a:rPr lang="ru-RU" sz="2600" dirty="0" err="1" smtClean="0"/>
              <a:t>неотказуемости</a:t>
            </a:r>
            <a:r>
              <a:rPr lang="ru-RU" sz="2600" dirty="0" smtClean="0"/>
              <a:t> и др.</a:t>
            </a:r>
            <a:endParaRPr lang="en-US" sz="2600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Системный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криптографических примитивов</a:t>
            </a:r>
          </a:p>
          <a:p>
            <a:r>
              <a:rPr lang="ru-RU" sz="2600" dirty="0" smtClean="0"/>
              <a:t>Возможно наличие не только средств обеспечения секретности, но и  аутентичности, целостности и других</a:t>
            </a:r>
          </a:p>
          <a:p>
            <a:r>
              <a:rPr lang="ru-RU" sz="2600" dirty="0" smtClean="0"/>
              <a:t>Предположении о стойкости исходит из анализа системы в целом, через сведение стойкости в сложности вычислительно сложной задачи</a:t>
            </a:r>
          </a:p>
          <a:p>
            <a:r>
              <a:rPr lang="ru-RU" sz="2600" dirty="0" smtClean="0"/>
              <a:t>При замене части системы 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Хэш</a:t>
            </a:r>
            <a:r>
              <a:rPr lang="ru-RU" sz="2600" dirty="0"/>
              <a:t>-</a:t>
            </a:r>
            <a:r>
              <a:rPr lang="ru-RU" sz="2600" dirty="0" smtClean="0"/>
              <a:t>функция</a:t>
            </a:r>
            <a:endParaRPr lang="ru-RU" sz="2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Код аутентичности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2345</Words>
  <Application>Microsoft Office PowerPoint</Application>
  <PresentationFormat>Широкоэкранный</PresentationFormat>
  <Paragraphs>592</Paragraphs>
  <Slides>66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Courier New</vt:lpstr>
      <vt:lpstr>Symbol</vt:lpstr>
      <vt:lpstr>Тема Office</vt:lpstr>
      <vt:lpstr>Прикладная Криптография: Симметричные криптосистемы</vt:lpstr>
      <vt:lpstr>Структура курса</vt:lpstr>
      <vt:lpstr>Лабораторные работы</vt:lpstr>
      <vt:lpstr>Сдача теории</vt:lpstr>
      <vt:lpstr>Обратная связь и пожелания по курсу</vt:lpstr>
      <vt:lpstr>Историческая задача криптографической защиты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Способы построения и анализа криптосистем</vt:lpstr>
      <vt:lpstr>Способы построения и анализа криптосистем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криптографический примитивов</vt:lpstr>
      <vt:lpstr>Шифр Шеннона</vt:lpstr>
      <vt:lpstr>Шифр Шеннона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Эквивалентные определения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298</cp:revision>
  <dcterms:created xsi:type="dcterms:W3CDTF">2018-08-24T12:25:18Z</dcterms:created>
  <dcterms:modified xsi:type="dcterms:W3CDTF">2018-09-06T13:05:36Z</dcterms:modified>
</cp:coreProperties>
</file>