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96" r:id="rId2"/>
    <p:sldId id="297" r:id="rId3"/>
    <p:sldId id="340" r:id="rId4"/>
    <p:sldId id="331" r:id="rId5"/>
    <p:sldId id="334" r:id="rId6"/>
    <p:sldId id="332" r:id="rId7"/>
    <p:sldId id="333" r:id="rId8"/>
    <p:sldId id="342" r:id="rId9"/>
    <p:sldId id="336" r:id="rId10"/>
    <p:sldId id="341" r:id="rId11"/>
    <p:sldId id="338" r:id="rId12"/>
    <p:sldId id="337" r:id="rId13"/>
    <p:sldId id="343" r:id="rId14"/>
    <p:sldId id="339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4" r:id="rId31"/>
    <p:sldId id="358" r:id="rId32"/>
    <p:sldId id="360" r:id="rId33"/>
    <p:sldId id="361" r:id="rId34"/>
    <p:sldId id="362" r:id="rId35"/>
    <p:sldId id="363" r:id="rId36"/>
    <p:sldId id="365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297"/>
            <p14:sldId id="340"/>
            <p14:sldId id="331"/>
            <p14:sldId id="334"/>
            <p14:sldId id="332"/>
            <p14:sldId id="333"/>
            <p14:sldId id="342"/>
            <p14:sldId id="336"/>
            <p14:sldId id="341"/>
            <p14:sldId id="338"/>
            <p14:sldId id="337"/>
            <p14:sldId id="343"/>
            <p14:sldId id="339"/>
          </p14:sldIdLst>
        </p14:section>
        <p14:section name="Свойтва стойкости блочных шифров" id="{2C77A2BA-BD35-45BF-901F-8D54177E878C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Реальные конструкции поточных шифров" id="{C4CD0A65-B822-46E5-B632-31A9388536BE}">
          <p14:sldIdLst>
            <p14:sldId id="353"/>
            <p14:sldId id="354"/>
            <p14:sldId id="355"/>
            <p14:sldId id="356"/>
            <p14:sldId id="357"/>
            <p14:sldId id="359"/>
            <p14:sldId id="364"/>
            <p14:sldId id="358"/>
          </p14:sldIdLst>
        </p14:section>
        <p14:section name="Построение блочных шифров" id="{59469AD1-2B57-4335-8612-62B992E44F08}">
          <p14:sldIdLst>
            <p14:sldId id="360"/>
            <p14:sldId id="361"/>
            <p14:sldId id="362"/>
            <p14:sldId id="363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97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17.10.2018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17.10.2018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17.10.2018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Является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ли стойкой </a:t>
                </a:r>
                <a:r>
                  <a:rPr lang="en-US" dirty="0" smtClean="0"/>
                  <a:t>PRF?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Нет, не является.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передаёт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возвращает 0,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ответ претендента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иначе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Строится аналогично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но для подстановок.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</a:t>
            </a:r>
            <a:r>
              <a:rPr lang="en-US" dirty="0"/>
              <a:t>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PRP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</a:t>
                </a:r>
                <a:r>
                  <a:rPr lang="ru-RU" dirty="0"/>
                  <a:t>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псевдослучайная перестановка.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противник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Непредсказуемость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 Противник выбирает произвольные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 smtClean="0"/>
                  <a:t> и получает </a:t>
                </a:r>
                <a:r>
                  <a:rPr lang="ru-RU" dirty="0" err="1" smtClean="0"/>
                  <a:t>шифтексты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Задача противника получить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  <a:blipFill>
                <a:blip r:embed="rId2"/>
                <a:stretch>
                  <a:fillRect l="-1043" t="-4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непредсказуемым 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𝑃𝑟𝑒𝑑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 – пренебрежимо малая величина.</a:t>
                </a:r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633421" y="1324301"/>
            <a:ext cx="10542006" cy="881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предсказуемый. Тогда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не пренебрежимо малая. 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следующим образом.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угадать результат случайной функции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пренебрежимо малая, для </a:t>
                </a:r>
                <a:r>
                  <a:rPr lang="ru-RU" dirty="0" err="1" smtClean="0"/>
                  <a:t>суперполиномиального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7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пренебрежимо малая величина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построили атаку на блочный шифр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предсказуемый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теорема доказана.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против восстановления ключа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 Противник выбирает произвольные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/>
                  <a:t> и получает </a:t>
                </a:r>
                <a:r>
                  <a:rPr lang="ru-RU" dirty="0" err="1"/>
                  <a:t>шифтексты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Задача противника получить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  <a:blipFill>
                <a:blip r:embed="rId2"/>
                <a:stretch>
                  <a:fillRect l="-1043" t="-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к восстановлению ключа </a:t>
                </a:r>
                <a:r>
                  <a:rPr lang="ru-RU" dirty="0"/>
                  <a:t>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 – пренебрежимо малая величина.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5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4.2.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непредсказуемый,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 к восстановлению ключа.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теореме 4.1. Основная идея – если противник может восстановить ключ блочного шифра – то он может получить пару открытый текст 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, просто используя ключ.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5847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он должен быть стойким к восстановлению ключа.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к восстановлению ключа,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супер полиномиальная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Противник всегда может выиграть игру на восстановлению ключа с преимуществом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просто угадав ключ. Следовательно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должна быть пренебрежимо малой,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супер </a:t>
                </a:r>
                <a:r>
                  <a:rPr lang="ru-RU" dirty="0" smtClean="0"/>
                  <a:t>полиномиальной.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Описанная выше атака на восстановление ключа называется </a:t>
                </a:r>
                <a:r>
                  <a:rPr lang="en-US" dirty="0" smtClean="0"/>
                  <a:t>exhaustive-search (</a:t>
                </a:r>
                <a:r>
                  <a:rPr lang="ru-RU" dirty="0" smtClean="0"/>
                  <a:t>полный перебор ключа, исчерпывающий поиск ключа, полная апробация). Если противник проверяет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ключей за время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ограниченное от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 вероятность совершить атаку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  <a:blipFill>
                <a:blip r:embed="rId2"/>
                <a:stretch>
                  <a:fillRect l="-1043" t="-2608" b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семантически стойких шифров для сообщений произвольной длины?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2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58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Стойкость</a:t>
            </a:r>
            <a:r>
              <a:rPr lang="en-US" dirty="0" smtClean="0"/>
              <a:t> </a:t>
            </a:r>
            <a:r>
              <a:rPr lang="ru-RU" dirty="0" smtClean="0"/>
              <a:t> 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ECB</a:t>
                </a:r>
                <a:r>
                  <a:rPr lang="ru-RU" dirty="0" smtClean="0"/>
                  <a:t> </a:t>
                </a: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 - сообщения, длины не более  чем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попарно различных блоков. 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семантически стойкий. В частности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против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блочного шифра,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доказательства, основная идея – для псевдослучайной подстановки противник не может отличить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уникальных блоков от случайных блоков, а значит не может отличить 2 различных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/>
              <a:t> ECB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 семантически стойкий для</a:t>
            </a:r>
          </a:p>
          <a:p>
            <a:pPr lvl="1"/>
            <a:r>
              <a:rPr lang="ru-RU" dirty="0" smtClean="0"/>
              <a:t>Сообщений, состоящих из уникальных, попарно различных блоков (например есть открытый текст – случайных ключ), не повторяющихся во время жизни ключа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4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блочных шифр в режиме </a:t>
                </a:r>
                <a:r>
                  <a:rPr lang="en-US" dirty="0" smtClean="0"/>
                  <a:t>ECB </a:t>
                </a:r>
                <a:r>
                  <a:rPr lang="ru-RU" dirty="0" smtClean="0"/>
                  <a:t>для произвольных сообщений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блоков,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генерирует 2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От претендента он получает </a:t>
                </a:r>
                <a:r>
                  <a:rPr lang="ru-RU" b="0" i="0" dirty="0" err="1" smtClean="0">
                    <a:ea typeface="Cambria Math" panose="02040503050406030204" pitchFamily="18" charset="0"/>
                  </a:rPr>
                  <a:t>шифртекст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противник возвращает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иначе 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 противника равно 1, т.к. одинаковые блоки открытого текста переходят в одинаковые блоки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Обычно блочные шифры строятся с использованием итеративных конструкций – несколько раз подряд используется некоторая функция (наз. итеративной или раундовой).</a:t>
                </a:r>
              </a:p>
              <a:p>
                <a:r>
                  <a:rPr lang="ru-RU" dirty="0" smtClean="0"/>
                  <a:t>В качестве итеративной функции выбирается простой (с точки зрения реализации) блочны</a:t>
                </a:r>
                <a:r>
                  <a:rPr lang="ru-RU" dirty="0"/>
                  <a:t>й</a:t>
                </a:r>
                <a:r>
                  <a:rPr lang="ru-RU" dirty="0" smtClean="0"/>
                  <a:t>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в общем случае может быть не стойкой.</a:t>
                </a:r>
              </a:p>
              <a:p>
                <a:r>
                  <a:rPr lang="ru-RU" dirty="0" smtClean="0"/>
                  <a:t>Выбирается простой (с точки зрения реализации)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используемый для расширения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раундовых ключей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функцией выработки раундовых ключей или функцией расширения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Используя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получить раундовые ключи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2" y="3343701"/>
            <a:ext cx="7714201" cy="31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</p:spPr>
            <p:txBody>
              <a:bodyPr/>
              <a:lstStyle/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происходит аналогично </a:t>
                </a:r>
                <a:r>
                  <a:rPr lang="ru-RU" dirty="0" err="1" smtClean="0"/>
                  <a:t>зашифрованию</a:t>
                </a:r>
                <a:r>
                  <a:rPr lang="ru-RU" dirty="0" smtClean="0"/>
                  <a:t>, но с использованием обратной раундовой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и обратным порядком следования ключей.</a:t>
                </a:r>
              </a:p>
              <a:p>
                <a:r>
                  <a:rPr lang="ru-RU" dirty="0" smtClean="0"/>
                  <a:t>Иногда также могут использоваться входные и выходные преобразования 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перед шифрованием используется некоторое входное преобразование над открытым текстов, после процедуры шифрования – некоторое выходное преобразование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раундовых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 строить хорошие раундовые функции? Как определить стойкость раундовой функции? Никто не знает.</a:t>
                </a:r>
              </a:p>
              <a:p>
                <a:r>
                  <a:rPr lang="ru-RU" dirty="0" smtClean="0"/>
                  <a:t>Раундовая функция должна быть сильно нелинейной от ключа, т.к. использование линейной функции (или близкой к линейной) даёт линейный блочный шифр. Пример плохой раундовой функции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Качество раундовой функции определяется возможностью практических атак на полученный шифр.</a:t>
                </a:r>
              </a:p>
              <a:p>
                <a:r>
                  <a:rPr lang="ru-RU" dirty="0" smtClean="0"/>
                  <a:t>Сколько нужно использовать раундов для фиксированной раундовой функции? Никто не знает.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блочных шифров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Никогда не строить собственных блочных шифров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AES, </a:t>
            </a:r>
            <a:r>
              <a:rPr lang="ru-RU" dirty="0" smtClean="0"/>
              <a:t>ГОСТ</a:t>
            </a:r>
            <a:r>
              <a:rPr lang="en-US" dirty="0" smtClean="0"/>
              <a:t> </a:t>
            </a:r>
            <a:r>
              <a:rPr lang="ru-RU" dirty="0" smtClean="0"/>
              <a:t>Р 34</a:t>
            </a:r>
            <a:r>
              <a:rPr lang="en-US" dirty="0" smtClean="0"/>
              <a:t>.12-2015</a:t>
            </a:r>
            <a:r>
              <a:rPr lang="ru-RU" dirty="0" smtClean="0"/>
              <a:t> (Магма (</a:t>
            </a:r>
            <a:r>
              <a:rPr lang="en-US" dirty="0" smtClean="0"/>
              <a:t>ex </a:t>
            </a:r>
            <a:r>
              <a:rPr lang="ru-RU" dirty="0" smtClean="0"/>
              <a:t>ГОСТ 28147-89)</a:t>
            </a:r>
            <a:r>
              <a:rPr lang="en-US" dirty="0" smtClean="0"/>
              <a:t>, </a:t>
            </a:r>
            <a:r>
              <a:rPr lang="ru-RU" dirty="0" smtClean="0"/>
              <a:t>Кузнечик)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 блочного шифры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блочных шифров требуют более строгое требование, чем семантическая стойкость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для случайно выбранного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перестановка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должна быть псевдослучайной, т.е. выглядеть вычислительно неотличимой от случайной подстановки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Идея игры – противник эффективный противник имеет доступ к оракулу, который выбирает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либо случайно, либо использует псевдослучайную функцию на случайном ключе. Противник может получить произвольное число образов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на указанных им входах. Задача – различить эксперименты описанной игры.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pPr/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Вычислительная неразличимость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эффективный Противник не может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имея доступ к оракулу отличить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Funs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ru-RU" i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 r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Funs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1311</Words>
  <Application>Microsoft Office PowerPoint</Application>
  <PresentationFormat>Широкоэкранный</PresentationFormat>
  <Paragraphs>352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Прикладная Криптография: Симметричные криптосистемы Блочные шифры</vt:lpstr>
      <vt:lpstr>Блочный шифр</vt:lpstr>
      <vt:lpstr>Блочный шифр</vt:lpstr>
      <vt:lpstr>Понятие стойкости блочного шифры</vt:lpstr>
      <vt:lpstr>PRP и PRF</vt:lpstr>
      <vt:lpstr>Игра на стойкость PRF</vt:lpstr>
      <vt:lpstr>Стойкая PRF</vt:lpstr>
      <vt:lpstr>Игра на стойкость PRF</vt:lpstr>
      <vt:lpstr>Вычислительная неразличимость</vt:lpstr>
      <vt:lpstr>Пример</vt:lpstr>
      <vt:lpstr>Игра на стойкость PRP</vt:lpstr>
      <vt:lpstr>Стойкая PRP</vt:lpstr>
      <vt:lpstr>Игра на стойкость PRP</vt:lpstr>
      <vt:lpstr>Стойкий блочный шифр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Стойкость против восстановления ключа</vt:lpstr>
      <vt:lpstr>Стойкость против восстановления ключа</vt:lpstr>
      <vt:lpstr>Стойкость против восстановления ключа</vt:lpstr>
      <vt:lpstr>Следствия стойкости</vt:lpstr>
      <vt:lpstr>Использование блочных шифров</vt:lpstr>
      <vt:lpstr>ECB</vt:lpstr>
      <vt:lpstr>ECB</vt:lpstr>
      <vt:lpstr>Стойкость  ECB</vt:lpstr>
      <vt:lpstr>Стойкость  ECB</vt:lpstr>
      <vt:lpstr>Стойкость ECB</vt:lpstr>
      <vt:lpstr>Стойкость ECB</vt:lpstr>
      <vt:lpstr>Стойкость ECB</vt:lpstr>
      <vt:lpstr>Построение блочных шифров</vt:lpstr>
      <vt:lpstr>Построение блочных шифров</vt:lpstr>
      <vt:lpstr>Построение блочных шифров</vt:lpstr>
      <vt:lpstr>Построение раундовых функций</vt:lpstr>
      <vt:lpstr>Использование блочных шифров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653</cp:revision>
  <dcterms:created xsi:type="dcterms:W3CDTF">2018-08-24T12:25:18Z</dcterms:created>
  <dcterms:modified xsi:type="dcterms:W3CDTF">2018-10-17T17:34:53Z</dcterms:modified>
</cp:coreProperties>
</file>