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96" r:id="rId2"/>
    <p:sldId id="545" r:id="rId3"/>
    <p:sldId id="546" r:id="rId4"/>
    <p:sldId id="547" r:id="rId5"/>
    <p:sldId id="548" r:id="rId6"/>
    <p:sldId id="549" r:id="rId7"/>
    <p:sldId id="550" r:id="rId8"/>
    <p:sldId id="553" r:id="rId9"/>
    <p:sldId id="588" r:id="rId10"/>
    <p:sldId id="587" r:id="rId11"/>
    <p:sldId id="555" r:id="rId12"/>
    <p:sldId id="566" r:id="rId13"/>
    <p:sldId id="572" r:id="rId14"/>
    <p:sldId id="567" r:id="rId15"/>
    <p:sldId id="568" r:id="rId16"/>
    <p:sldId id="569" r:id="rId17"/>
    <p:sldId id="571" r:id="rId18"/>
    <p:sldId id="570" r:id="rId19"/>
    <p:sldId id="573" r:id="rId20"/>
    <p:sldId id="574" r:id="rId21"/>
    <p:sldId id="576" r:id="rId22"/>
    <p:sldId id="579" r:id="rId23"/>
    <p:sldId id="577" r:id="rId24"/>
    <p:sldId id="578" r:id="rId25"/>
    <p:sldId id="580" r:id="rId26"/>
    <p:sldId id="581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Введение" id="{A1F0E3F0-4189-4C84-9419-D9D631A1680D}">
          <p14:sldIdLst>
            <p14:sldId id="545"/>
            <p14:sldId id="546"/>
            <p14:sldId id="547"/>
            <p14:sldId id="548"/>
            <p14:sldId id="549"/>
            <p14:sldId id="550"/>
          </p14:sldIdLst>
        </p14:section>
        <p14:section name="Определения" id="{E32D4CF3-96D2-43FB-8B36-52EF6166F43F}">
          <p14:sldIdLst>
            <p14:sldId id="553"/>
            <p14:sldId id="588"/>
            <p14:sldId id="587"/>
            <p14:sldId id="555"/>
          </p14:sldIdLst>
        </p14:section>
        <p14:section name="CCA" id="{D824828A-FD6C-44A8-A4FC-66860C9240C5}">
          <p14:sldIdLst/>
        </p14:section>
        <p14:section name="CCA и AE" id="{5070B96E-F8CA-483A-921F-FAE502A76B81}">
          <p14:sldIdLst>
            <p14:sldId id="566"/>
          </p14:sldIdLst>
        </p14:section>
        <p14:section name="Конструкции" id="{FFDC31B8-2C17-411D-9475-61339938CB6D}">
          <p14:sldIdLst>
            <p14:sldId id="572"/>
            <p14:sldId id="567"/>
            <p14:sldId id="568"/>
            <p14:sldId id="569"/>
            <p14:sldId id="571"/>
            <p14:sldId id="570"/>
            <p14:sldId id="573"/>
          </p14:sldIdLst>
        </p14:section>
        <p14:section name="Стандарты" id="{02F6E49B-9E5A-4A22-91A2-6F45ABD52C8E}">
          <p14:sldIdLst>
            <p14:sldId id="574"/>
            <p14:sldId id="576"/>
            <p14:sldId id="579"/>
            <p14:sldId id="577"/>
            <p14:sldId id="578"/>
            <p14:sldId id="580"/>
            <p14:sldId id="5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4746" autoAdjust="0"/>
  </p:normalViewPr>
  <p:slideViewPr>
    <p:cSldViewPr snapToGrid="0">
      <p:cViewPr varScale="1">
        <p:scale>
          <a:sx n="108" d="100"/>
          <a:sy n="108" d="100"/>
        </p:scale>
        <p:origin x="60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16.04.2025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integrity,</a:t>
            </a:r>
            <a:r>
              <a:rPr lang="en-US" baseline="0" dirty="0"/>
              <a:t> one cannot ensure confidentiality.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16.04.2025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16.04.2025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16.04.2025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16.04.2025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16.04.2025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16.04.2025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 </a:t>
            </a:r>
            <a:r>
              <a:rPr lang="ru-RU" dirty="0"/>
              <a:t>Аутентифицированное шифрование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/>
              <a:t>Макаров Артём </a:t>
            </a:r>
          </a:p>
          <a:p>
            <a:r>
              <a:rPr lang="ru-RU" dirty="0"/>
              <a:t>МИФИ </a:t>
            </a:r>
            <a:r>
              <a:rPr lang="en-US" dirty="0"/>
              <a:t>202</a:t>
            </a:r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Аутентифицированное шифрование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Стойкость</a:t>
            </a:r>
            <a:r>
              <a:rPr lang="en-US" dirty="0"/>
              <a:t>:</a:t>
            </a:r>
            <a:endParaRPr lang="ru-RU" dirty="0"/>
          </a:p>
          <a:p>
            <a:r>
              <a:rPr lang="ru-RU" b="1" dirty="0"/>
              <a:t>Стойкое шифрование</a:t>
            </a:r>
            <a:r>
              <a:rPr lang="ru-RU" b="1"/>
              <a:t>, против </a:t>
            </a:r>
            <a:r>
              <a:rPr lang="ru-RU" b="1" dirty="0"/>
              <a:t>пассивных противников</a:t>
            </a:r>
          </a:p>
          <a:p>
            <a:r>
              <a:rPr lang="ru-RU" b="1" dirty="0"/>
              <a:t>Целостность </a:t>
            </a:r>
            <a:r>
              <a:rPr lang="ru-RU" b="1" dirty="0" err="1"/>
              <a:t>шифртекстов</a:t>
            </a:r>
            <a:r>
              <a:rPr lang="ru-RU" b="1" dirty="0"/>
              <a:t> </a:t>
            </a:r>
            <a:r>
              <a:rPr lang="ru-RU" dirty="0"/>
              <a:t>(</a:t>
            </a:r>
            <a:r>
              <a:rPr lang="en-US" dirty="0"/>
              <a:t>CI)</a:t>
            </a:r>
            <a:r>
              <a:rPr lang="ru-RU" dirty="0"/>
              <a:t> (противник не может получить корректный </a:t>
            </a:r>
            <a:r>
              <a:rPr lang="ru-RU" dirty="0" err="1"/>
              <a:t>шифртекст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16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Следствия аутентифицированного шифрования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64325"/>
            <a:ext cx="10515600" cy="1484422"/>
          </a:xfrm>
        </p:spPr>
        <p:txBody>
          <a:bodyPr>
            <a:normAutofit fontScale="92500"/>
          </a:bodyPr>
          <a:lstStyle/>
          <a:p>
            <a:r>
              <a:rPr lang="ru-RU" dirty="0"/>
              <a:t>Пассивный противник не может расшифровать сообщения</a:t>
            </a:r>
          </a:p>
          <a:p>
            <a:r>
              <a:rPr lang="ru-RU" dirty="0"/>
              <a:t>Активный противник не может вставлять или изменять сообщения в канале</a:t>
            </a:r>
            <a:endParaRPr lang="en-US" dirty="0"/>
          </a:p>
          <a:p>
            <a:r>
              <a:rPr lang="ru-RU" dirty="0"/>
              <a:t>Целостность </a:t>
            </a:r>
            <a:r>
              <a:rPr lang="ru-RU" dirty="0" err="1"/>
              <a:t>шифртекстов</a:t>
            </a:r>
            <a:r>
              <a:rPr lang="ru-RU" dirty="0"/>
              <a:t> обеспечивает целостность открытых текстов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414657" y="5665896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642" y="3598584"/>
            <a:ext cx="685800" cy="718868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>
          <a:xfrm>
            <a:off x="1346642" y="3522384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Alice</a:t>
            </a:r>
          </a:p>
        </p:txBody>
      </p:sp>
      <p:sp>
        <p:nvSpPr>
          <p:cNvPr id="7" name="Rectangle 5"/>
          <p:cNvSpPr/>
          <p:nvPr/>
        </p:nvSpPr>
        <p:spPr>
          <a:xfrm>
            <a:off x="8585642" y="3446184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Bob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1442" y="4436784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00696" y="4346093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k</a:t>
            </a:r>
          </a:p>
        </p:txBody>
      </p:sp>
      <p:cxnSp>
        <p:nvCxnSpPr>
          <p:cNvPr id="11" name="Straight Arrow Connector 9"/>
          <p:cNvCxnSpPr/>
          <p:nvPr/>
        </p:nvCxnSpPr>
        <p:spPr>
          <a:xfrm flipH="1">
            <a:off x="2718242" y="3750984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2"/>
          <p:cNvCxnSpPr/>
          <p:nvPr/>
        </p:nvCxnSpPr>
        <p:spPr>
          <a:xfrm>
            <a:off x="2718242" y="4208184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24"/>
          <p:cNvGrpSpPr/>
          <p:nvPr/>
        </p:nvGrpSpPr>
        <p:grpSpPr>
          <a:xfrm>
            <a:off x="5994842" y="3446184"/>
            <a:ext cx="2362200" cy="461665"/>
            <a:chOff x="4953000" y="2419350"/>
            <a:chExt cx="2362200" cy="461665"/>
          </a:xfrm>
        </p:grpSpPr>
        <p:cxnSp>
          <p:nvCxnSpPr>
            <p:cNvPr id="17" name="Straight Arrow Connector 15"/>
            <p:cNvCxnSpPr/>
            <p:nvPr/>
          </p:nvCxnSpPr>
          <p:spPr>
            <a:xfrm>
              <a:off x="4953000" y="2876550"/>
              <a:ext cx="2362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867400" y="2419350"/>
              <a:ext cx="314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/>
                <a:t>c</a:t>
              </a:r>
            </a:p>
          </p:txBody>
        </p:sp>
      </p:grpSp>
      <p:grpSp>
        <p:nvGrpSpPr>
          <p:cNvPr id="19" name="Group 25"/>
          <p:cNvGrpSpPr/>
          <p:nvPr/>
        </p:nvGrpSpPr>
        <p:grpSpPr>
          <a:xfrm>
            <a:off x="5064676" y="3907849"/>
            <a:ext cx="4126964" cy="2913459"/>
            <a:chOff x="4022834" y="2881015"/>
            <a:chExt cx="4126964" cy="2913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022834" y="3486150"/>
                  <a:ext cx="4126964" cy="2308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ru-RU" sz="2400" dirty="0"/>
                    <a:t>Не может создать</a:t>
                  </a:r>
                  <a:r>
                    <a:rPr lang="en-US" sz="2400" dirty="0"/>
                    <a:t> </a:t>
                  </a:r>
                  <a:r>
                    <a:rPr lang="ru-RU" sz="2400" dirty="0"/>
                    <a:t>корректный</a:t>
                  </a:r>
                  <a:br>
                    <a:rPr lang="en-US" sz="2400" dirty="0"/>
                  </a:br>
                  <a:r>
                    <a:rPr lang="en-US" sz="2400" i="1" dirty="0"/>
                    <a:t>c</a:t>
                  </a:r>
                  <a:r>
                    <a:rPr lang="en-US" sz="2400" dirty="0"/>
                    <a:t> ∉ { </a:t>
                  </a:r>
                  <a:r>
                    <a:rPr lang="en-US" sz="2400" i="1" dirty="0"/>
                    <a:t>c</a:t>
                  </a:r>
                  <a:r>
                    <a:rPr lang="en-US" sz="2400" baseline="-25000" dirty="0"/>
                    <a:t>1</a:t>
                  </a:r>
                  <a:r>
                    <a:rPr lang="en-US" sz="2400" dirty="0"/>
                    <a:t>, …, </a:t>
                  </a:r>
                  <a:r>
                    <a:rPr lang="en-US" sz="2400" i="1" dirty="0" err="1"/>
                    <a:t>c</a:t>
                  </a:r>
                  <a:r>
                    <a:rPr lang="en-US" sz="2400" i="1" baseline="-25000" dirty="0" err="1"/>
                    <a:t>q</a:t>
                  </a:r>
                  <a:r>
                    <a:rPr lang="en-US" sz="2400" dirty="0"/>
                    <a:t>}</a:t>
                  </a:r>
                </a:p>
                <a:p>
                  <a:pPr algn="ctr"/>
                  <a:r>
                    <a:rPr lang="ru-RU" sz="2400" dirty="0"/>
                    <a:t>Не может различить</a:t>
                  </a:r>
                </a:p>
                <a:p>
                  <a:pPr algn="ctr"/>
                  <a:r>
                    <a:rPr lang="ru-RU" sz="2400" dirty="0"/>
                    <a:t> </a:t>
                  </a:r>
                  <a:r>
                    <a:rPr lang="ru-RU" sz="2400" dirty="0" err="1"/>
                    <a:t>зашифрования</a:t>
                  </a:r>
                  <a:r>
                    <a:rPr lang="ru-RU" sz="24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400" dirty="0"/>
                </a:p>
                <a:p>
                  <a:pPr algn="ctr"/>
                  <a:r>
                    <a:rPr lang="ru-RU" sz="2400" dirty="0"/>
                    <a:t>Не может расшифровать</a:t>
                  </a:r>
                  <a:endParaRPr lang="en-US" sz="2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ru-RU" sz="2400" dirty="0"/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2834" y="3486150"/>
                  <a:ext cx="4126964" cy="230832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216" t="-2111" r="-192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urved Connector 20"/>
            <p:cNvCxnSpPr>
              <a:stCxn id="20" idx="0"/>
              <a:endCxn id="18" idx="2"/>
            </p:cNvCxnSpPr>
            <p:nvPr/>
          </p:nvCxnSpPr>
          <p:spPr>
            <a:xfrm rot="16200000" flipV="1">
              <a:off x="5752994" y="3152827"/>
              <a:ext cx="605135" cy="61511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402051" y="3215351"/>
                <a:ext cx="28421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51" y="3215351"/>
                <a:ext cx="2842181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02050" y="4216640"/>
                <a:ext cx="28421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50" y="4216640"/>
                <a:ext cx="2842181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051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Аутентифицированное шифрование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 модель стойкого шифрования</a:t>
            </a:r>
            <a:r>
              <a:rPr lang="en-US" dirty="0"/>
              <a:t> + CI</a:t>
            </a:r>
            <a:endParaRPr lang="ru-RU" dirty="0"/>
          </a:p>
          <a:p>
            <a:r>
              <a:rPr lang="ru-RU" dirty="0"/>
              <a:t>Обеспечивает целостность сообщений и </a:t>
            </a:r>
            <a:r>
              <a:rPr lang="ru-RU" dirty="0" err="1"/>
              <a:t>шифртекстов</a:t>
            </a:r>
            <a:endParaRPr lang="ru-RU" dirty="0"/>
          </a:p>
          <a:p>
            <a:r>
              <a:rPr lang="ru-RU" dirty="0"/>
              <a:t>Обеспечивает конфиденциальность</a:t>
            </a:r>
          </a:p>
          <a:p>
            <a:r>
              <a:rPr lang="ru-RU" dirty="0"/>
              <a:t>Защита от активных противников</a:t>
            </a:r>
          </a:p>
          <a:p>
            <a:r>
              <a:rPr lang="ru-RU" dirty="0"/>
              <a:t>В общем случае не защищает от атак повтором (повторная пересылка пакетов)</a:t>
            </a:r>
          </a:p>
          <a:p>
            <a:pPr lvl="1"/>
            <a:r>
              <a:rPr lang="ru-RU" dirty="0"/>
              <a:t>Можно решить введя специальный формат сообщений, включающих счётчики или идентификаторы</a:t>
            </a:r>
            <a:endParaRPr lang="en-US" dirty="0"/>
          </a:p>
          <a:p>
            <a:pPr lvl="1"/>
            <a:r>
              <a:rPr lang="ru-RU" dirty="0"/>
              <a:t>Вообще говоря это задача протоколов, а не конструкций (примитивов)</a:t>
            </a:r>
          </a:p>
          <a:p>
            <a:r>
              <a:rPr lang="ru-RU" dirty="0"/>
              <a:t>Возможны атаки по побочным каналам (например, атаки по времени)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489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48" name="Rectangle 32"/>
          <p:cNvSpPr>
            <a:spLocks noChangeArrowheads="1"/>
          </p:cNvSpPr>
          <p:nvPr/>
        </p:nvSpPr>
        <p:spPr bwMode="auto">
          <a:xfrm>
            <a:off x="203200" y="3327400"/>
            <a:ext cx="11988800" cy="15240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762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dirty="0"/>
              <a:t>Combining MAC and ENC</a:t>
            </a:r>
          </a:p>
        </p:txBody>
      </p:sp>
      <p:sp>
        <p:nvSpPr>
          <p:cNvPr id="3379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016000"/>
            <a:ext cx="10905067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latin typeface="Tahoma"/>
                <a:cs typeface="Tahoma"/>
              </a:rPr>
              <a:t>		Encryption key  </a:t>
            </a:r>
            <a:r>
              <a:rPr lang="en-US" sz="2667" dirty="0" err="1">
                <a:latin typeface="Tahoma"/>
                <a:cs typeface="Tahoma"/>
              </a:rPr>
              <a:t>k</a:t>
            </a:r>
            <a:r>
              <a:rPr lang="en-US" sz="2667" baseline="-25000" dirty="0" err="1">
                <a:latin typeface="Tahoma"/>
                <a:cs typeface="Tahoma"/>
              </a:rPr>
              <a:t>E</a:t>
            </a:r>
            <a:r>
              <a:rPr lang="en-US" sz="2667" dirty="0">
                <a:latin typeface="Tahoma"/>
                <a:cs typeface="Tahoma"/>
              </a:rPr>
              <a:t>.      MAC key = </a:t>
            </a:r>
            <a:r>
              <a:rPr lang="en-US" sz="2667" dirty="0" err="1">
                <a:latin typeface="Tahoma"/>
                <a:cs typeface="Tahoma"/>
              </a:rPr>
              <a:t>k</a:t>
            </a:r>
            <a:r>
              <a:rPr lang="en-US" sz="2667" baseline="-25000" dirty="0" err="1">
                <a:latin typeface="Tahoma"/>
                <a:cs typeface="Tahoma"/>
              </a:rPr>
              <a:t>I</a:t>
            </a:r>
            <a:endParaRPr lang="en-US" sz="2667" baseline="-25000" dirty="0">
              <a:latin typeface="Tahoma"/>
              <a:cs typeface="Tahoma"/>
            </a:endParaRPr>
          </a:p>
          <a:p>
            <a:pPr marL="0" indent="0">
              <a:spcBef>
                <a:spcPct val="90000"/>
              </a:spcBef>
              <a:buNone/>
            </a:pPr>
            <a:r>
              <a:rPr lang="en-US" sz="2667" u="sng" dirty="0"/>
              <a:t>Option 1</a:t>
            </a:r>
            <a:r>
              <a:rPr lang="en-US" sz="2667" dirty="0"/>
              <a:t>:   (SSL)</a:t>
            </a:r>
          </a:p>
          <a:p>
            <a:pPr marL="615935" indent="-615935"/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spcBef>
                <a:spcPct val="60000"/>
              </a:spcBef>
              <a:buNone/>
            </a:pPr>
            <a:r>
              <a:rPr lang="en-US" sz="2667" u="sng" dirty="0"/>
              <a:t>Option 2</a:t>
            </a:r>
            <a:r>
              <a:rPr lang="en-US" sz="2667" dirty="0"/>
              <a:t>:   (</a:t>
            </a:r>
            <a:r>
              <a:rPr lang="en-US" sz="2667" dirty="0" err="1"/>
              <a:t>IPsec</a:t>
            </a:r>
            <a:r>
              <a:rPr lang="en-US" sz="2667" dirty="0"/>
              <a:t>)</a:t>
            </a:r>
          </a:p>
          <a:p>
            <a:pPr marL="615935" indent="-615935"/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spcBef>
                <a:spcPts val="4000"/>
              </a:spcBef>
              <a:buNone/>
            </a:pPr>
            <a:r>
              <a:rPr lang="en-US" sz="2667" u="sng" dirty="0"/>
              <a:t>Option 3</a:t>
            </a:r>
            <a:r>
              <a:rPr lang="en-US" sz="2667" dirty="0"/>
              <a:t>:   (SSH)</a:t>
            </a:r>
          </a:p>
        </p:txBody>
      </p:sp>
      <p:sp>
        <p:nvSpPr>
          <p:cNvPr id="33799" name="Rectangle 5"/>
          <p:cNvSpPr>
            <a:spLocks noChangeArrowheads="1"/>
          </p:cNvSpPr>
          <p:nvPr/>
        </p:nvSpPr>
        <p:spPr bwMode="auto">
          <a:xfrm>
            <a:off x="2571751" y="2487613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33800" name="AutoShape 6"/>
          <p:cNvSpPr>
            <a:spLocks noChangeArrowheads="1"/>
          </p:cNvSpPr>
          <p:nvPr/>
        </p:nvSpPr>
        <p:spPr bwMode="auto">
          <a:xfrm>
            <a:off x="4603751" y="2563813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1" name="Rectangle 7"/>
          <p:cNvSpPr>
            <a:spLocks noChangeArrowheads="1"/>
          </p:cNvSpPr>
          <p:nvPr/>
        </p:nvSpPr>
        <p:spPr bwMode="auto">
          <a:xfrm>
            <a:off x="5314951" y="2487613"/>
            <a:ext cx="172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7143751" y="2487613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</a:p>
        </p:txBody>
      </p:sp>
      <p:sp>
        <p:nvSpPr>
          <p:cNvPr id="33803" name="AutoShape 9"/>
          <p:cNvSpPr>
            <a:spLocks noChangeArrowheads="1"/>
          </p:cNvSpPr>
          <p:nvPr/>
        </p:nvSpPr>
        <p:spPr bwMode="auto">
          <a:xfrm>
            <a:off x="8464551" y="2563813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4" name="Rectangle 10" descr="Horizontal brick"/>
          <p:cNvSpPr>
            <a:spLocks noChangeArrowheads="1"/>
          </p:cNvSpPr>
          <p:nvPr/>
        </p:nvSpPr>
        <p:spPr bwMode="auto">
          <a:xfrm>
            <a:off x="9175751" y="2487613"/>
            <a:ext cx="2336800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5" name="Text Box 11"/>
          <p:cNvSpPr txBox="1">
            <a:spLocks noChangeArrowheads="1"/>
          </p:cNvSpPr>
          <p:nvPr/>
        </p:nvSpPr>
        <p:spPr bwMode="auto">
          <a:xfrm>
            <a:off x="9483239" y="1905001"/>
            <a:ext cx="18015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 , </a:t>
            </a:r>
            <a:r>
              <a:rPr kumimoji="1" lang="en-US" sz="2400" dirty="0" err="1"/>
              <a:t>m</a:t>
            </a:r>
            <a:r>
              <a:rPr kumimoji="1" lang="en-US" sz="3200" dirty="0" err="1"/>
              <a:t>ll</a:t>
            </a:r>
            <a:r>
              <a:rPr kumimoji="1" lang="en-US" sz="2400" dirty="0" err="1"/>
              <a:t>tag</a:t>
            </a:r>
            <a:r>
              <a:rPr kumimoji="1" lang="en-US" sz="2400" dirty="0"/>
              <a:t>)</a:t>
            </a:r>
            <a:endParaRPr kumimoji="1" lang="en-US" sz="3733" baseline="-25000" dirty="0"/>
          </a:p>
        </p:txBody>
      </p:sp>
      <p:sp>
        <p:nvSpPr>
          <p:cNvPr id="33806" name="Text Box 12"/>
          <p:cNvSpPr txBox="1">
            <a:spLocks noChangeArrowheads="1"/>
          </p:cNvSpPr>
          <p:nvPr/>
        </p:nvSpPr>
        <p:spPr bwMode="auto">
          <a:xfrm>
            <a:off x="7083289" y="1920558"/>
            <a:ext cx="11544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S(</a:t>
            </a:r>
            <a:r>
              <a:rPr lang="en-US" sz="2400" dirty="0" err="1"/>
              <a:t>k</a:t>
            </a:r>
            <a:r>
              <a:rPr kumimoji="1" lang="en-US" sz="2400" baseline="-25000" dirty="0" err="1">
                <a:latin typeface="Comic Sans MS" pitchFamily="66" charset="0"/>
                <a:cs typeface="Arial" pitchFamily="34" charset="0"/>
              </a:rPr>
              <a:t>I</a:t>
            </a:r>
            <a:r>
              <a:rPr kumimoji="1" lang="en-US" sz="2400" dirty="0"/>
              <a:t>, m)</a:t>
            </a:r>
            <a:endParaRPr kumimoji="1" lang="en-US" sz="3733" baseline="-25000" dirty="0"/>
          </a:p>
        </p:txBody>
      </p:sp>
      <p:sp>
        <p:nvSpPr>
          <p:cNvPr id="33807" name="Rectangle 13"/>
          <p:cNvSpPr>
            <a:spLocks noChangeArrowheads="1"/>
          </p:cNvSpPr>
          <p:nvPr/>
        </p:nvSpPr>
        <p:spPr bwMode="auto">
          <a:xfrm>
            <a:off x="2571751" y="4165600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33808" name="AutoShape 14"/>
          <p:cNvSpPr>
            <a:spLocks noChangeArrowheads="1"/>
          </p:cNvSpPr>
          <p:nvPr/>
        </p:nvSpPr>
        <p:spPr bwMode="auto">
          <a:xfrm>
            <a:off x="4603751" y="42418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9" name="AutoShape 15"/>
          <p:cNvSpPr>
            <a:spLocks noChangeArrowheads="1"/>
          </p:cNvSpPr>
          <p:nvPr/>
        </p:nvSpPr>
        <p:spPr bwMode="auto">
          <a:xfrm>
            <a:off x="7550151" y="42418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0" name="Rectangle 16" descr="Horizontal brick"/>
          <p:cNvSpPr>
            <a:spLocks noChangeArrowheads="1"/>
          </p:cNvSpPr>
          <p:nvPr/>
        </p:nvSpPr>
        <p:spPr bwMode="auto">
          <a:xfrm>
            <a:off x="5317069" y="4165600"/>
            <a:ext cx="1826684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1" name="Text Box 17"/>
          <p:cNvSpPr txBox="1">
            <a:spLocks noChangeArrowheads="1"/>
          </p:cNvSpPr>
          <p:nvPr/>
        </p:nvSpPr>
        <p:spPr bwMode="auto">
          <a:xfrm>
            <a:off x="5755572" y="3647758"/>
            <a:ext cx="11528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, m)</a:t>
            </a:r>
            <a:endParaRPr kumimoji="1" lang="en-US" sz="3733" baseline="-25000" dirty="0"/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 flipH="1">
            <a:off x="10293351" y="4151313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</a:p>
        </p:txBody>
      </p:sp>
      <p:sp>
        <p:nvSpPr>
          <p:cNvPr id="33813" name="Text Box 19"/>
          <p:cNvSpPr txBox="1">
            <a:spLocks noChangeArrowheads="1"/>
          </p:cNvSpPr>
          <p:nvPr/>
        </p:nvSpPr>
        <p:spPr bwMode="auto">
          <a:xfrm flipH="1">
            <a:off x="10214659" y="3580025"/>
            <a:ext cx="1188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S(</a:t>
            </a:r>
            <a:r>
              <a:rPr lang="en-US" sz="2400" dirty="0" err="1">
                <a:latin typeface="Tahoma" pitchFamily="34" charset="0"/>
              </a:rPr>
              <a:t>k</a:t>
            </a:r>
            <a:r>
              <a:rPr kumimoji="1" lang="en-US" sz="2400" baseline="-25000" dirty="0" err="1">
                <a:latin typeface="Comic Sans MS" pitchFamily="66" charset="0"/>
              </a:rPr>
              <a:t>I</a:t>
            </a:r>
            <a:r>
              <a:rPr kumimoji="1" lang="en-US" sz="2400" dirty="0">
                <a:latin typeface="Comic Sans MS" pitchFamily="66" charset="0"/>
              </a:rPr>
              <a:t>, c)</a:t>
            </a:r>
            <a:endParaRPr kumimoji="1" lang="en-US" sz="3733" baseline="-25000" dirty="0">
              <a:latin typeface="Comic Sans MS" pitchFamily="66" charset="0"/>
            </a:endParaRPr>
          </a:p>
        </p:txBody>
      </p:sp>
      <p:sp>
        <p:nvSpPr>
          <p:cNvPr id="33814" name="Rectangle 20" descr="Horizontal brick"/>
          <p:cNvSpPr>
            <a:spLocks noChangeArrowheads="1"/>
          </p:cNvSpPr>
          <p:nvPr/>
        </p:nvSpPr>
        <p:spPr bwMode="auto">
          <a:xfrm>
            <a:off x="8362951" y="4152900"/>
            <a:ext cx="1826683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5" name="Rectangle 21"/>
          <p:cNvSpPr>
            <a:spLocks noChangeArrowheads="1"/>
          </p:cNvSpPr>
          <p:nvPr/>
        </p:nvSpPr>
        <p:spPr bwMode="auto">
          <a:xfrm>
            <a:off x="2571751" y="5994400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33816" name="AutoShape 22"/>
          <p:cNvSpPr>
            <a:spLocks noChangeArrowheads="1"/>
          </p:cNvSpPr>
          <p:nvPr/>
        </p:nvSpPr>
        <p:spPr bwMode="auto">
          <a:xfrm>
            <a:off x="4603751" y="60706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7" name="AutoShape 23"/>
          <p:cNvSpPr>
            <a:spLocks noChangeArrowheads="1"/>
          </p:cNvSpPr>
          <p:nvPr/>
        </p:nvSpPr>
        <p:spPr bwMode="auto">
          <a:xfrm>
            <a:off x="7550151" y="60706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8" name="Rectangle 24" descr="Horizontal brick"/>
          <p:cNvSpPr>
            <a:spLocks noChangeArrowheads="1"/>
          </p:cNvSpPr>
          <p:nvPr/>
        </p:nvSpPr>
        <p:spPr bwMode="auto">
          <a:xfrm>
            <a:off x="5317069" y="5994400"/>
            <a:ext cx="1826684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9" name="Text Box 25"/>
          <p:cNvSpPr txBox="1">
            <a:spLocks noChangeArrowheads="1"/>
          </p:cNvSpPr>
          <p:nvPr/>
        </p:nvSpPr>
        <p:spPr bwMode="auto">
          <a:xfrm>
            <a:off x="5595049" y="5469468"/>
            <a:ext cx="12218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 , m)</a:t>
            </a:r>
            <a:endParaRPr kumimoji="1" lang="en-US" sz="3733" baseline="-25000" dirty="0"/>
          </a:p>
        </p:txBody>
      </p:sp>
      <p:sp>
        <p:nvSpPr>
          <p:cNvPr id="60442" name="Rectangle 26"/>
          <p:cNvSpPr>
            <a:spLocks noChangeArrowheads="1"/>
          </p:cNvSpPr>
          <p:nvPr/>
        </p:nvSpPr>
        <p:spPr bwMode="auto">
          <a:xfrm flipH="1">
            <a:off x="10293351" y="5980113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</a:p>
        </p:txBody>
      </p:sp>
      <p:sp>
        <p:nvSpPr>
          <p:cNvPr id="33821" name="Text Box 27"/>
          <p:cNvSpPr txBox="1">
            <a:spLocks noChangeArrowheads="1"/>
          </p:cNvSpPr>
          <p:nvPr/>
        </p:nvSpPr>
        <p:spPr bwMode="auto">
          <a:xfrm flipH="1">
            <a:off x="10157678" y="5410201"/>
            <a:ext cx="12682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S(</a:t>
            </a:r>
            <a:r>
              <a:rPr lang="en-US" sz="2400" dirty="0" err="1">
                <a:latin typeface="Tahoma" pitchFamily="34" charset="0"/>
              </a:rPr>
              <a:t>k</a:t>
            </a:r>
            <a:r>
              <a:rPr kumimoji="1" lang="en-US" sz="2400" baseline="-25000" dirty="0" err="1">
                <a:latin typeface="Comic Sans MS" pitchFamily="66" charset="0"/>
              </a:rPr>
              <a:t>I</a:t>
            </a:r>
            <a:r>
              <a:rPr kumimoji="1" lang="en-US" sz="2400" dirty="0">
                <a:latin typeface="Comic Sans MS" pitchFamily="66" charset="0"/>
              </a:rPr>
              <a:t>, m)</a:t>
            </a:r>
            <a:endParaRPr kumimoji="1" lang="en-US" sz="3733" baseline="-25000" dirty="0">
              <a:latin typeface="Comic Sans MS" pitchFamily="66" charset="0"/>
            </a:endParaRPr>
          </a:p>
        </p:txBody>
      </p:sp>
      <p:sp>
        <p:nvSpPr>
          <p:cNvPr id="33822" name="Rectangle 28" descr="Horizontal brick"/>
          <p:cNvSpPr>
            <a:spLocks noChangeArrowheads="1"/>
          </p:cNvSpPr>
          <p:nvPr/>
        </p:nvSpPr>
        <p:spPr bwMode="auto">
          <a:xfrm>
            <a:off x="8362951" y="5981700"/>
            <a:ext cx="1826683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609600" y="3845004"/>
            <a:ext cx="13835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</a:rPr>
              <a:t>always</a:t>
            </a:r>
            <a:br>
              <a:rPr lang="en-US" sz="3200" b="1" dirty="0">
                <a:solidFill>
                  <a:srgbClr val="008000"/>
                </a:solidFill>
              </a:rPr>
            </a:br>
            <a:r>
              <a:rPr lang="en-US" sz="3200" b="1" dirty="0">
                <a:solidFill>
                  <a:srgbClr val="008000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380775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8" grpId="0" animBg="1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Encrypt-then-MAC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MAC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𝐸𝑡𝑀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90884"/>
            <a:ext cx="10101446" cy="145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49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Encrypt-then-MAC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917089"/>
          </a:xfrm>
        </p:spPr>
        <p:txBody>
          <a:bodyPr>
            <a:normAutofit/>
          </a:bodyPr>
          <a:lstStyle/>
          <a:p>
            <a:endParaRPr lang="ru-RU" dirty="0"/>
          </a:p>
          <a:p>
            <a:r>
              <a:rPr lang="ru-RU" dirty="0"/>
              <a:t>Необходимо использование </a:t>
            </a:r>
            <a:r>
              <a:rPr lang="ru-RU" b="1" dirty="0"/>
              <a:t>различных, независимых ключей</a:t>
            </a:r>
            <a:r>
              <a:rPr lang="ru-RU" dirty="0"/>
              <a:t> для </a:t>
            </a:r>
            <a:r>
              <a:rPr lang="en-US" dirty="0"/>
              <a:t>MAC </a:t>
            </a:r>
            <a:r>
              <a:rPr lang="ru-RU" dirty="0"/>
              <a:t>и шифрования (использование одинаковых ключей может вести к реальным атакам, например при использовании </a:t>
            </a:r>
            <a:r>
              <a:rPr lang="en-US" dirty="0"/>
              <a:t>CBC </a:t>
            </a:r>
            <a:r>
              <a:rPr lang="ru-RU" dirty="0"/>
              <a:t>шифрования и </a:t>
            </a:r>
            <a:r>
              <a:rPr lang="en-US" dirty="0"/>
              <a:t>CBC MAC)</a:t>
            </a:r>
            <a:endParaRPr lang="ru-RU" dirty="0"/>
          </a:p>
          <a:p>
            <a:r>
              <a:rPr lang="en-US" dirty="0"/>
              <a:t>MAC </a:t>
            </a:r>
            <a:r>
              <a:rPr lang="ru-RU" dirty="0"/>
              <a:t>должны вычисляться для </a:t>
            </a:r>
            <a:r>
              <a:rPr lang="ru-RU" b="1" dirty="0"/>
              <a:t>всего</a:t>
            </a:r>
            <a:r>
              <a:rPr lang="ru-RU" dirty="0"/>
              <a:t> </a:t>
            </a:r>
            <a:r>
              <a:rPr lang="ru-RU" dirty="0" err="1"/>
              <a:t>шифртекста</a:t>
            </a:r>
            <a:r>
              <a:rPr lang="ru-RU" dirty="0"/>
              <a:t> (</a:t>
            </a:r>
            <a:r>
              <a:rPr lang="ru-RU" b="1" dirty="0"/>
              <a:t>включая</a:t>
            </a:r>
            <a:r>
              <a:rPr lang="ru-RU" dirty="0"/>
              <a:t> </a:t>
            </a:r>
            <a:r>
              <a:rPr lang="en-US" dirty="0"/>
              <a:t>IV)</a:t>
            </a:r>
          </a:p>
          <a:p>
            <a:r>
              <a:rPr lang="ru-RU" dirty="0"/>
              <a:t>Проверка целостности осуществляется </a:t>
            </a:r>
            <a:r>
              <a:rPr lang="ru-RU" b="1" dirty="0"/>
              <a:t>строго до</a:t>
            </a:r>
            <a:r>
              <a:rPr lang="ru-RU" dirty="0"/>
              <a:t> </a:t>
            </a:r>
            <a:r>
              <a:rPr lang="ru-RU" dirty="0" err="1"/>
              <a:t>расшифрования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285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MAC-then-encrypt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шифр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MAC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𝐸𝑡𝑀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=0: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return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else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55145"/>
            <a:ext cx="10222666" cy="133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752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MAC-then-encrypt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Необходимо использование </a:t>
            </a:r>
            <a:r>
              <a:rPr lang="ru-RU" b="1" dirty="0"/>
              <a:t>различных, независимых ключей</a:t>
            </a:r>
            <a:r>
              <a:rPr lang="ru-RU" dirty="0"/>
              <a:t> для </a:t>
            </a:r>
            <a:r>
              <a:rPr lang="en-US" dirty="0"/>
              <a:t>MAC </a:t>
            </a:r>
            <a:r>
              <a:rPr lang="ru-RU" dirty="0"/>
              <a:t>и шифрования</a:t>
            </a:r>
          </a:p>
          <a:p>
            <a:r>
              <a:rPr lang="ru-RU" b="1" dirty="0"/>
              <a:t>Не является </a:t>
            </a:r>
            <a:r>
              <a:rPr lang="en-US" b="1" dirty="0"/>
              <a:t>AE </a:t>
            </a:r>
            <a:r>
              <a:rPr lang="ru-RU" b="1" dirty="0"/>
              <a:t>стойким</a:t>
            </a:r>
            <a:r>
              <a:rPr lang="en-US" b="1" dirty="0"/>
              <a:t> </a:t>
            </a:r>
            <a:r>
              <a:rPr lang="ru-RU" b="1" dirty="0"/>
              <a:t>в общем случае</a:t>
            </a:r>
            <a:r>
              <a:rPr lang="ru-RU" dirty="0"/>
              <a:t>, возможны атаки (сл. </a:t>
            </a:r>
            <a:r>
              <a:rPr lang="en-US" dirty="0"/>
              <a:t>padding oracle</a:t>
            </a:r>
            <a:r>
              <a:rPr lang="ru-RU" dirty="0"/>
              <a:t>) </a:t>
            </a:r>
          </a:p>
          <a:p>
            <a:r>
              <a:rPr lang="ru-RU" dirty="0"/>
              <a:t>Является </a:t>
            </a:r>
            <a:r>
              <a:rPr lang="en-US" dirty="0"/>
              <a:t>AE </a:t>
            </a:r>
            <a:r>
              <a:rPr lang="ru-RU" dirty="0"/>
              <a:t>стойким для </a:t>
            </a:r>
            <a:r>
              <a:rPr lang="ru-RU" b="1" dirty="0"/>
              <a:t>некоторых стойких шифров </a:t>
            </a:r>
            <a:r>
              <a:rPr lang="ru-RU" dirty="0"/>
              <a:t>(</a:t>
            </a:r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/>
              <a:t>CTR, CBC</a:t>
            </a:r>
            <a:r>
              <a:rPr lang="ru-RU" dirty="0"/>
              <a:t> без дополнения сообщений).</a:t>
            </a:r>
          </a:p>
          <a:p>
            <a:r>
              <a:rPr lang="ru-RU" dirty="0"/>
              <a:t>Проверка аутентичности происходит после </a:t>
            </a:r>
            <a:r>
              <a:rPr lang="ru-RU" dirty="0" err="1"/>
              <a:t>расширования</a:t>
            </a:r>
            <a:r>
              <a:rPr lang="ru-RU" dirty="0"/>
              <a:t> (что и ведёт к ряду атак, в том числе по времени)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731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Encrypt-and-MAC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шифр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MAC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𝐸𝑡𝑀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=0: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970" y="4096795"/>
            <a:ext cx="9199101" cy="126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17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Encrypt-and-MAC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Необходимо использование </a:t>
            </a:r>
            <a:r>
              <a:rPr lang="ru-RU" b="1" dirty="0"/>
              <a:t>различных, независимых ключей</a:t>
            </a:r>
            <a:r>
              <a:rPr lang="ru-RU" dirty="0"/>
              <a:t> для </a:t>
            </a:r>
            <a:r>
              <a:rPr lang="en-US" dirty="0"/>
              <a:t>MAC </a:t>
            </a:r>
            <a:r>
              <a:rPr lang="ru-RU" dirty="0"/>
              <a:t>и шифрования</a:t>
            </a:r>
          </a:p>
          <a:p>
            <a:endParaRPr lang="ru-RU" dirty="0"/>
          </a:p>
          <a:p>
            <a:r>
              <a:rPr lang="ru-RU" dirty="0"/>
              <a:t>Не является </a:t>
            </a:r>
            <a:r>
              <a:rPr lang="en-US" dirty="0"/>
              <a:t>AE </a:t>
            </a:r>
            <a:r>
              <a:rPr lang="ru-RU" dirty="0"/>
              <a:t>стойким</a:t>
            </a:r>
            <a:r>
              <a:rPr lang="en-US" dirty="0"/>
              <a:t> </a:t>
            </a:r>
            <a:r>
              <a:rPr lang="ru-RU" dirty="0"/>
              <a:t>в общем случае</a:t>
            </a:r>
          </a:p>
          <a:p>
            <a:endParaRPr lang="ru-RU" dirty="0"/>
          </a:p>
          <a:p>
            <a:r>
              <a:rPr lang="ru-RU" dirty="0"/>
              <a:t>Вообще говоря, из </a:t>
            </a:r>
            <a:r>
              <a:rPr lang="en-US" dirty="0"/>
              <a:t>MAC </a:t>
            </a:r>
            <a:r>
              <a:rPr lang="ru-RU" dirty="0"/>
              <a:t>можно восстановить часть сообщения (на стойкий </a:t>
            </a:r>
            <a:r>
              <a:rPr lang="en-US" dirty="0"/>
              <a:t>MAC </a:t>
            </a:r>
            <a:r>
              <a:rPr lang="ru-RU" dirty="0"/>
              <a:t>не накладывается требования не раскрывать биты сообщения)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236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Криптографическая защита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Обеспечение конфиденциальности</a:t>
            </a:r>
          </a:p>
          <a:p>
            <a:r>
              <a:rPr lang="ru-RU" dirty="0"/>
              <a:t>Защита только против пассивных противников (не вносящих изменения в канал связи)</a:t>
            </a:r>
          </a:p>
          <a:p>
            <a:r>
              <a:rPr lang="ru-RU" dirty="0"/>
              <a:t>Поточные и блочные шифры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Обеспечение целостности</a:t>
            </a:r>
          </a:p>
          <a:p>
            <a:r>
              <a:rPr lang="ru-RU" dirty="0"/>
              <a:t>Защита от подделки при атаке по выбранным сообщениям</a:t>
            </a:r>
          </a:p>
          <a:p>
            <a:r>
              <a:rPr lang="en-US" dirty="0"/>
              <a:t>CBC-MAC, HMAC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864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Режимы аутентифицированного шифрования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Можем ли мы построить режимы, при которых будет обеспечивать </a:t>
            </a:r>
            <a:r>
              <a:rPr lang="en-US" dirty="0"/>
              <a:t>AE </a:t>
            </a:r>
            <a:r>
              <a:rPr lang="ru-RU" dirty="0"/>
              <a:t>стойкость изначально?</a:t>
            </a:r>
          </a:p>
          <a:p>
            <a:pPr marL="0" indent="0">
              <a:buNone/>
            </a:pPr>
            <a:r>
              <a:rPr lang="ru-RU" dirty="0"/>
              <a:t>Можем – </a:t>
            </a:r>
            <a:r>
              <a:rPr lang="en-US" dirty="0"/>
              <a:t>GCM, CCM, EAX, OCB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/>
              <a:t>Описанные режимы являются не только </a:t>
            </a:r>
            <a:r>
              <a:rPr lang="en-US" dirty="0"/>
              <a:t>AE </a:t>
            </a:r>
            <a:r>
              <a:rPr lang="ru-RU" dirty="0"/>
              <a:t>шифрованием, но и </a:t>
            </a:r>
            <a:r>
              <a:rPr lang="en-US" dirty="0"/>
              <a:t>AEAD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b="1" dirty="0"/>
              <a:t>authenticated encryption with associated data)</a:t>
            </a:r>
            <a:r>
              <a:rPr lang="ru-RU" dirty="0"/>
              <a:t>, когда часть данных шифруется и аутентифицируется, а часть только аутентифицируется (</a:t>
            </a:r>
            <a:r>
              <a:rPr lang="en-US" b="1" dirty="0"/>
              <a:t>associated data</a:t>
            </a:r>
            <a:r>
              <a:rPr lang="ru-RU" b="1" dirty="0"/>
              <a:t>)</a:t>
            </a:r>
            <a:r>
              <a:rPr lang="ru-RU" dirty="0"/>
              <a:t>. Все режимы используют </a:t>
            </a:r>
            <a:r>
              <a:rPr lang="en-US" dirty="0"/>
              <a:t>nonce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222" y="5161079"/>
            <a:ext cx="5864684" cy="139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61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>
          <a:xfrm>
            <a:off x="812800" y="152400"/>
            <a:ext cx="109728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OCB</a:t>
            </a:r>
          </a:p>
        </p:txBody>
      </p:sp>
      <p:sp>
        <p:nvSpPr>
          <p:cNvPr id="34821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9600" y="1320800"/>
            <a:ext cx="10972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2667" dirty="0">
                <a:latin typeface="Arial" charset="0"/>
              </a:rPr>
              <a:t>One E() op. per block. </a:t>
            </a: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865717" y="2335212"/>
            <a:ext cx="2032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m[0]</a:t>
            </a: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2897717" y="2335212"/>
            <a:ext cx="22352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m[1]</a:t>
            </a:r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5132917" y="2335212"/>
            <a:ext cx="2133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m[2]</a:t>
            </a: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7266517" y="2335212"/>
            <a:ext cx="2032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m[3]</a:t>
            </a:r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1524001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8079319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8" name="Text Box 11"/>
          <p:cNvSpPr txBox="1">
            <a:spLocks noChangeArrowheads="1"/>
          </p:cNvSpPr>
          <p:nvPr/>
        </p:nvSpPr>
        <p:spPr bwMode="auto">
          <a:xfrm>
            <a:off x="3812119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9" name="Line 12"/>
          <p:cNvSpPr>
            <a:spLocks noChangeShapeType="1"/>
          </p:cNvSpPr>
          <p:nvPr/>
        </p:nvSpPr>
        <p:spPr bwMode="auto">
          <a:xfrm>
            <a:off x="1839384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0" name="Line 13"/>
          <p:cNvSpPr>
            <a:spLocks noChangeShapeType="1"/>
          </p:cNvSpPr>
          <p:nvPr/>
        </p:nvSpPr>
        <p:spPr bwMode="auto">
          <a:xfrm>
            <a:off x="4116917" y="27495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1" name="Line 14"/>
          <p:cNvSpPr>
            <a:spLocks noChangeShapeType="1"/>
          </p:cNvSpPr>
          <p:nvPr/>
        </p:nvSpPr>
        <p:spPr bwMode="auto">
          <a:xfrm>
            <a:off x="8384117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2" name="Text Box 15"/>
          <p:cNvSpPr txBox="1">
            <a:spLocks noChangeArrowheads="1"/>
          </p:cNvSpPr>
          <p:nvPr/>
        </p:nvSpPr>
        <p:spPr bwMode="auto">
          <a:xfrm>
            <a:off x="6096001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33" name="Line 16"/>
          <p:cNvSpPr>
            <a:spLocks noChangeShapeType="1"/>
          </p:cNvSpPr>
          <p:nvPr/>
        </p:nvSpPr>
        <p:spPr bwMode="auto">
          <a:xfrm>
            <a:off x="6400800" y="27495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4" name="Rectangle 17"/>
          <p:cNvSpPr>
            <a:spLocks noChangeArrowheads="1"/>
          </p:cNvSpPr>
          <p:nvPr/>
        </p:nvSpPr>
        <p:spPr bwMode="auto">
          <a:xfrm>
            <a:off x="13102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5" name="Rectangle 18"/>
          <p:cNvSpPr>
            <a:spLocks noChangeArrowheads="1"/>
          </p:cNvSpPr>
          <p:nvPr/>
        </p:nvSpPr>
        <p:spPr bwMode="auto">
          <a:xfrm>
            <a:off x="35454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6" name="Rectangle 19"/>
          <p:cNvSpPr>
            <a:spLocks noChangeArrowheads="1"/>
          </p:cNvSpPr>
          <p:nvPr/>
        </p:nvSpPr>
        <p:spPr bwMode="auto">
          <a:xfrm>
            <a:off x="78126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7" name="Line 20"/>
          <p:cNvSpPr>
            <a:spLocks noChangeShapeType="1"/>
          </p:cNvSpPr>
          <p:nvPr/>
        </p:nvSpPr>
        <p:spPr bwMode="auto">
          <a:xfrm>
            <a:off x="415501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8" name="Line 21"/>
          <p:cNvSpPr>
            <a:spLocks noChangeShapeType="1"/>
          </p:cNvSpPr>
          <p:nvPr/>
        </p:nvSpPr>
        <p:spPr bwMode="auto">
          <a:xfrm>
            <a:off x="842221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9" name="Line 22"/>
          <p:cNvSpPr>
            <a:spLocks noChangeShapeType="1"/>
          </p:cNvSpPr>
          <p:nvPr/>
        </p:nvSpPr>
        <p:spPr bwMode="auto">
          <a:xfrm>
            <a:off x="181821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40" name="Rectangle 23"/>
          <p:cNvSpPr>
            <a:spLocks noChangeArrowheads="1"/>
          </p:cNvSpPr>
          <p:nvPr/>
        </p:nvSpPr>
        <p:spPr bwMode="auto">
          <a:xfrm>
            <a:off x="57806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41" name="Line 24"/>
          <p:cNvSpPr>
            <a:spLocks noChangeShapeType="1"/>
          </p:cNvSpPr>
          <p:nvPr/>
        </p:nvSpPr>
        <p:spPr bwMode="auto">
          <a:xfrm>
            <a:off x="6438900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grpSp>
        <p:nvGrpSpPr>
          <p:cNvPr id="34842" name="Group 25"/>
          <p:cNvGrpSpPr>
            <a:grpSpLocks/>
          </p:cNvGrpSpPr>
          <p:nvPr/>
        </p:nvGrpSpPr>
        <p:grpSpPr bwMode="auto">
          <a:xfrm>
            <a:off x="-50799" y="2944816"/>
            <a:ext cx="1670051" cy="461964"/>
            <a:chOff x="411" y="1777"/>
            <a:chExt cx="789" cy="291"/>
          </a:xfrm>
        </p:grpSpPr>
        <p:sp>
          <p:nvSpPr>
            <p:cNvPr id="34895" name="Line 26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6" name="Text Box 27"/>
            <p:cNvSpPr txBox="1">
              <a:spLocks noChangeArrowheads="1"/>
            </p:cNvSpPr>
            <p:nvPr/>
          </p:nvSpPr>
          <p:spPr bwMode="auto">
            <a:xfrm>
              <a:off x="411" y="1777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43" name="Group 28"/>
          <p:cNvGrpSpPr>
            <a:grpSpLocks/>
          </p:cNvGrpSpPr>
          <p:nvPr/>
        </p:nvGrpSpPr>
        <p:grpSpPr bwMode="auto">
          <a:xfrm>
            <a:off x="2254253" y="2944816"/>
            <a:ext cx="1619249" cy="461964"/>
            <a:chOff x="435" y="1777"/>
            <a:chExt cx="765" cy="291"/>
          </a:xfrm>
        </p:grpSpPr>
        <p:sp>
          <p:nvSpPr>
            <p:cNvPr id="34893" name="Line 29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4" name="Text Box 30"/>
            <p:cNvSpPr txBox="1">
              <a:spLocks noChangeArrowheads="1"/>
            </p:cNvSpPr>
            <p:nvPr/>
          </p:nvSpPr>
          <p:spPr bwMode="auto">
            <a:xfrm>
              <a:off x="435" y="1777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P(N,k,1)</a:t>
              </a:r>
            </a:p>
          </p:txBody>
        </p:sp>
      </p:grpSp>
      <p:grpSp>
        <p:nvGrpSpPr>
          <p:cNvPr id="34844" name="Group 31"/>
          <p:cNvGrpSpPr>
            <a:grpSpLocks/>
          </p:cNvGrpSpPr>
          <p:nvPr/>
        </p:nvGrpSpPr>
        <p:grpSpPr bwMode="auto">
          <a:xfrm>
            <a:off x="4591053" y="2944816"/>
            <a:ext cx="1619249" cy="461964"/>
            <a:chOff x="435" y="1783"/>
            <a:chExt cx="765" cy="291"/>
          </a:xfrm>
        </p:grpSpPr>
        <p:sp>
          <p:nvSpPr>
            <p:cNvPr id="34891" name="Line 32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2" name="Text Box 33"/>
            <p:cNvSpPr txBox="1">
              <a:spLocks noChangeArrowheads="1"/>
            </p:cNvSpPr>
            <p:nvPr/>
          </p:nvSpPr>
          <p:spPr bwMode="auto">
            <a:xfrm>
              <a:off x="435" y="1783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P(N,k,2)</a:t>
              </a:r>
            </a:p>
          </p:txBody>
        </p:sp>
      </p:grpSp>
      <p:grpSp>
        <p:nvGrpSpPr>
          <p:cNvPr id="34845" name="Group 34"/>
          <p:cNvGrpSpPr>
            <a:grpSpLocks/>
          </p:cNvGrpSpPr>
          <p:nvPr/>
        </p:nvGrpSpPr>
        <p:grpSpPr bwMode="auto">
          <a:xfrm>
            <a:off x="6642101" y="2944818"/>
            <a:ext cx="1587501" cy="461962"/>
            <a:chOff x="450" y="1768"/>
            <a:chExt cx="750" cy="291"/>
          </a:xfrm>
        </p:grpSpPr>
        <p:sp>
          <p:nvSpPr>
            <p:cNvPr id="34889" name="Line 3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0" name="Text Box 36"/>
            <p:cNvSpPr txBox="1">
              <a:spLocks noChangeArrowheads="1"/>
            </p:cNvSpPr>
            <p:nvPr/>
          </p:nvSpPr>
          <p:spPr bwMode="auto">
            <a:xfrm>
              <a:off x="450" y="1768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P(N,k,3)</a:t>
              </a:r>
            </a:p>
          </p:txBody>
        </p:sp>
      </p:grpSp>
      <p:sp>
        <p:nvSpPr>
          <p:cNvPr id="34846" name="Text Box 37"/>
          <p:cNvSpPr txBox="1">
            <a:spLocks noChangeArrowheads="1"/>
          </p:cNvSpPr>
          <p:nvPr/>
        </p:nvSpPr>
        <p:spPr bwMode="auto">
          <a:xfrm>
            <a:off x="1528234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7" name="Text Box 38"/>
          <p:cNvSpPr txBox="1">
            <a:spLocks noChangeArrowheads="1"/>
          </p:cNvSpPr>
          <p:nvPr/>
        </p:nvSpPr>
        <p:spPr bwMode="auto">
          <a:xfrm>
            <a:off x="8083553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8" name="Text Box 39"/>
          <p:cNvSpPr txBox="1">
            <a:spLocks noChangeArrowheads="1"/>
          </p:cNvSpPr>
          <p:nvPr/>
        </p:nvSpPr>
        <p:spPr bwMode="auto">
          <a:xfrm>
            <a:off x="3816353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9" name="Line 40"/>
          <p:cNvSpPr>
            <a:spLocks noChangeShapeType="1"/>
          </p:cNvSpPr>
          <p:nvPr/>
        </p:nvSpPr>
        <p:spPr bwMode="auto">
          <a:xfrm>
            <a:off x="1843617" y="4654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0" name="Line 41"/>
          <p:cNvSpPr>
            <a:spLocks noChangeShapeType="1"/>
          </p:cNvSpPr>
          <p:nvPr/>
        </p:nvSpPr>
        <p:spPr bwMode="auto">
          <a:xfrm>
            <a:off x="4121151" y="468630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1" name="Line 42"/>
          <p:cNvSpPr>
            <a:spLocks noChangeShapeType="1"/>
          </p:cNvSpPr>
          <p:nvPr/>
        </p:nvSpPr>
        <p:spPr bwMode="auto">
          <a:xfrm>
            <a:off x="8388351" y="4654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2" name="Text Box 43"/>
          <p:cNvSpPr txBox="1">
            <a:spLocks noChangeArrowheads="1"/>
          </p:cNvSpPr>
          <p:nvPr/>
        </p:nvSpPr>
        <p:spPr bwMode="auto">
          <a:xfrm>
            <a:off x="6100234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53" name="Line 44"/>
          <p:cNvSpPr>
            <a:spLocks noChangeShapeType="1"/>
          </p:cNvSpPr>
          <p:nvPr/>
        </p:nvSpPr>
        <p:spPr bwMode="auto">
          <a:xfrm>
            <a:off x="6405033" y="468630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4" name="Line 45"/>
          <p:cNvSpPr>
            <a:spLocks noChangeShapeType="1"/>
          </p:cNvSpPr>
          <p:nvPr/>
        </p:nvSpPr>
        <p:spPr bwMode="auto">
          <a:xfrm>
            <a:off x="41592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5" name="Line 46"/>
          <p:cNvSpPr>
            <a:spLocks noChangeShapeType="1"/>
          </p:cNvSpPr>
          <p:nvPr/>
        </p:nvSpPr>
        <p:spPr bwMode="auto">
          <a:xfrm>
            <a:off x="84264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6" name="Line 47"/>
          <p:cNvSpPr>
            <a:spLocks noChangeShapeType="1"/>
          </p:cNvSpPr>
          <p:nvPr/>
        </p:nvSpPr>
        <p:spPr bwMode="auto">
          <a:xfrm>
            <a:off x="18224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7" name="Line 48"/>
          <p:cNvSpPr>
            <a:spLocks noChangeShapeType="1"/>
          </p:cNvSpPr>
          <p:nvPr/>
        </p:nvSpPr>
        <p:spPr bwMode="auto">
          <a:xfrm>
            <a:off x="6443133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grpSp>
        <p:nvGrpSpPr>
          <p:cNvPr id="34858" name="Group 49"/>
          <p:cNvGrpSpPr>
            <a:grpSpLocks/>
          </p:cNvGrpSpPr>
          <p:nvPr/>
        </p:nvGrpSpPr>
        <p:grpSpPr bwMode="auto">
          <a:xfrm>
            <a:off x="63500" y="4909083"/>
            <a:ext cx="1619251" cy="461964"/>
            <a:chOff x="435" y="1769"/>
            <a:chExt cx="765" cy="291"/>
          </a:xfrm>
        </p:grpSpPr>
        <p:sp>
          <p:nvSpPr>
            <p:cNvPr id="34887" name="Line 50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8" name="Text Box 51"/>
            <p:cNvSpPr txBox="1">
              <a:spLocks noChangeArrowheads="1"/>
            </p:cNvSpPr>
            <p:nvPr/>
          </p:nvSpPr>
          <p:spPr bwMode="auto">
            <a:xfrm>
              <a:off x="435" y="1769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59" name="Group 52"/>
          <p:cNvGrpSpPr>
            <a:grpSpLocks/>
          </p:cNvGrpSpPr>
          <p:nvPr/>
        </p:nvGrpSpPr>
        <p:grpSpPr bwMode="auto">
          <a:xfrm>
            <a:off x="2317753" y="4909083"/>
            <a:ext cx="1619249" cy="461964"/>
            <a:chOff x="435" y="1769"/>
            <a:chExt cx="765" cy="291"/>
          </a:xfrm>
        </p:grpSpPr>
        <p:sp>
          <p:nvSpPr>
            <p:cNvPr id="34885" name="Line 53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6" name="Text Box 54"/>
            <p:cNvSpPr txBox="1">
              <a:spLocks noChangeArrowheads="1"/>
            </p:cNvSpPr>
            <p:nvPr/>
          </p:nvSpPr>
          <p:spPr bwMode="auto">
            <a:xfrm>
              <a:off x="435" y="1769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P(N,k,1)</a:t>
              </a:r>
            </a:p>
          </p:txBody>
        </p:sp>
      </p:grpSp>
      <p:grpSp>
        <p:nvGrpSpPr>
          <p:cNvPr id="34860" name="Group 55"/>
          <p:cNvGrpSpPr>
            <a:grpSpLocks/>
          </p:cNvGrpSpPr>
          <p:nvPr/>
        </p:nvGrpSpPr>
        <p:grpSpPr bwMode="auto">
          <a:xfrm>
            <a:off x="4654553" y="4909079"/>
            <a:ext cx="1619249" cy="461964"/>
            <a:chOff x="435" y="1775"/>
            <a:chExt cx="765" cy="291"/>
          </a:xfrm>
        </p:grpSpPr>
        <p:sp>
          <p:nvSpPr>
            <p:cNvPr id="34883" name="Line 56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4" name="Text Box 57"/>
            <p:cNvSpPr txBox="1">
              <a:spLocks noChangeArrowheads="1"/>
            </p:cNvSpPr>
            <p:nvPr/>
          </p:nvSpPr>
          <p:spPr bwMode="auto">
            <a:xfrm>
              <a:off x="435" y="1775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P(N,k,2)</a:t>
              </a:r>
            </a:p>
          </p:txBody>
        </p:sp>
      </p:grpSp>
      <p:grpSp>
        <p:nvGrpSpPr>
          <p:cNvPr id="34861" name="Group 58"/>
          <p:cNvGrpSpPr>
            <a:grpSpLocks/>
          </p:cNvGrpSpPr>
          <p:nvPr/>
        </p:nvGrpSpPr>
        <p:grpSpPr bwMode="auto">
          <a:xfrm>
            <a:off x="6648453" y="4875218"/>
            <a:ext cx="1619249" cy="461962"/>
            <a:chOff x="435" y="1760"/>
            <a:chExt cx="765" cy="291"/>
          </a:xfrm>
        </p:grpSpPr>
        <p:sp>
          <p:nvSpPr>
            <p:cNvPr id="34881" name="Line 59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2" name="Text Box 60"/>
            <p:cNvSpPr txBox="1">
              <a:spLocks noChangeArrowheads="1"/>
            </p:cNvSpPr>
            <p:nvPr/>
          </p:nvSpPr>
          <p:spPr bwMode="auto">
            <a:xfrm>
              <a:off x="435" y="1760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P(N,k,3)</a:t>
              </a:r>
            </a:p>
          </p:txBody>
        </p:sp>
      </p:grpSp>
      <p:sp>
        <p:nvSpPr>
          <p:cNvPr id="34862" name="Rectangle 61"/>
          <p:cNvSpPr>
            <a:spLocks noChangeArrowheads="1"/>
          </p:cNvSpPr>
          <p:nvPr/>
        </p:nvSpPr>
        <p:spPr bwMode="auto">
          <a:xfrm>
            <a:off x="821267" y="57912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c[0]</a:t>
            </a:r>
          </a:p>
        </p:txBody>
      </p:sp>
      <p:sp>
        <p:nvSpPr>
          <p:cNvPr id="34863" name="Rectangle 62"/>
          <p:cNvSpPr>
            <a:spLocks noChangeArrowheads="1"/>
          </p:cNvSpPr>
          <p:nvPr/>
        </p:nvSpPr>
        <p:spPr bwMode="auto">
          <a:xfrm>
            <a:off x="2853267" y="5791200"/>
            <a:ext cx="2235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c[1]</a:t>
            </a:r>
          </a:p>
        </p:txBody>
      </p:sp>
      <p:sp>
        <p:nvSpPr>
          <p:cNvPr id="34864" name="Rectangle 63"/>
          <p:cNvSpPr>
            <a:spLocks noChangeArrowheads="1"/>
          </p:cNvSpPr>
          <p:nvPr/>
        </p:nvSpPr>
        <p:spPr bwMode="auto">
          <a:xfrm>
            <a:off x="5088467" y="5791200"/>
            <a:ext cx="2133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c[2]</a:t>
            </a:r>
          </a:p>
        </p:txBody>
      </p:sp>
      <p:sp>
        <p:nvSpPr>
          <p:cNvPr id="34865" name="Rectangle 64"/>
          <p:cNvSpPr>
            <a:spLocks noChangeArrowheads="1"/>
          </p:cNvSpPr>
          <p:nvPr/>
        </p:nvSpPr>
        <p:spPr bwMode="auto">
          <a:xfrm>
            <a:off x="7222067" y="57912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c[3]</a:t>
            </a:r>
          </a:p>
        </p:txBody>
      </p:sp>
      <p:sp>
        <p:nvSpPr>
          <p:cNvPr id="34866" name="Rectangle 65"/>
          <p:cNvSpPr>
            <a:spLocks noChangeArrowheads="1"/>
          </p:cNvSpPr>
          <p:nvPr/>
        </p:nvSpPr>
        <p:spPr bwMode="auto">
          <a:xfrm>
            <a:off x="9660467" y="2335213"/>
            <a:ext cx="1524000" cy="377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checksum</a:t>
            </a:r>
          </a:p>
        </p:txBody>
      </p:sp>
      <p:sp>
        <p:nvSpPr>
          <p:cNvPr id="34867" name="Rectangle 66"/>
          <p:cNvSpPr>
            <a:spLocks noChangeArrowheads="1"/>
          </p:cNvSpPr>
          <p:nvPr/>
        </p:nvSpPr>
        <p:spPr bwMode="auto">
          <a:xfrm>
            <a:off x="1006686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68" name="Text Box 67"/>
          <p:cNvSpPr txBox="1">
            <a:spLocks noChangeArrowheads="1"/>
          </p:cNvSpPr>
          <p:nvPr/>
        </p:nvSpPr>
        <p:spPr bwMode="auto">
          <a:xfrm>
            <a:off x="10270067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69" name="Line 68"/>
          <p:cNvSpPr>
            <a:spLocks noChangeShapeType="1"/>
          </p:cNvSpPr>
          <p:nvPr/>
        </p:nvSpPr>
        <p:spPr bwMode="auto">
          <a:xfrm>
            <a:off x="10574867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0" name="Line 69"/>
          <p:cNvSpPr>
            <a:spLocks noChangeShapeType="1"/>
          </p:cNvSpPr>
          <p:nvPr/>
        </p:nvSpPr>
        <p:spPr bwMode="auto">
          <a:xfrm>
            <a:off x="1061296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1" name="Text Box 70"/>
          <p:cNvSpPr txBox="1">
            <a:spLocks noChangeArrowheads="1"/>
          </p:cNvSpPr>
          <p:nvPr/>
        </p:nvSpPr>
        <p:spPr bwMode="auto">
          <a:xfrm>
            <a:off x="10318753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72" name="Line 71"/>
          <p:cNvSpPr>
            <a:spLocks noChangeShapeType="1"/>
          </p:cNvSpPr>
          <p:nvPr/>
        </p:nvSpPr>
        <p:spPr bwMode="auto">
          <a:xfrm>
            <a:off x="10623551" y="467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3" name="Line 72"/>
          <p:cNvSpPr>
            <a:spLocks noChangeShapeType="1"/>
          </p:cNvSpPr>
          <p:nvPr/>
        </p:nvSpPr>
        <p:spPr bwMode="auto">
          <a:xfrm>
            <a:off x="106616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4" name="Rectangle 73"/>
          <p:cNvSpPr>
            <a:spLocks noChangeArrowheads="1"/>
          </p:cNvSpPr>
          <p:nvPr/>
        </p:nvSpPr>
        <p:spPr bwMode="auto">
          <a:xfrm>
            <a:off x="9457267" y="57912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c[4]</a:t>
            </a:r>
          </a:p>
        </p:txBody>
      </p:sp>
      <p:grpSp>
        <p:nvGrpSpPr>
          <p:cNvPr id="34875" name="Group 74"/>
          <p:cNvGrpSpPr>
            <a:grpSpLocks/>
          </p:cNvGrpSpPr>
          <p:nvPr/>
        </p:nvGrpSpPr>
        <p:grpSpPr bwMode="auto">
          <a:xfrm>
            <a:off x="8743953" y="2944817"/>
            <a:ext cx="1619249" cy="461962"/>
            <a:chOff x="435" y="1778"/>
            <a:chExt cx="765" cy="291"/>
          </a:xfrm>
        </p:grpSpPr>
        <p:sp>
          <p:nvSpPr>
            <p:cNvPr id="34879" name="Line 7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0" name="Text Box 76"/>
            <p:cNvSpPr txBox="1">
              <a:spLocks noChangeArrowheads="1"/>
            </p:cNvSpPr>
            <p:nvPr/>
          </p:nvSpPr>
          <p:spPr bwMode="auto">
            <a:xfrm>
              <a:off x="435" y="1778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76" name="Group 77"/>
          <p:cNvGrpSpPr>
            <a:grpSpLocks/>
          </p:cNvGrpSpPr>
          <p:nvPr/>
        </p:nvGrpSpPr>
        <p:grpSpPr bwMode="auto">
          <a:xfrm>
            <a:off x="9383185" y="4891085"/>
            <a:ext cx="1090082" cy="461964"/>
            <a:chOff x="685" y="1761"/>
            <a:chExt cx="515" cy="291"/>
          </a:xfrm>
        </p:grpSpPr>
        <p:sp>
          <p:nvSpPr>
            <p:cNvPr id="34877" name="Line 78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78" name="Text Box 79"/>
            <p:cNvSpPr txBox="1">
              <a:spLocks noChangeArrowheads="1"/>
            </p:cNvSpPr>
            <p:nvPr/>
          </p:nvSpPr>
          <p:spPr bwMode="auto">
            <a:xfrm>
              <a:off x="685" y="1761"/>
              <a:ext cx="3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 err="1">
                  <a:latin typeface="Arial" charset="0"/>
                </a:rPr>
                <a:t>auth</a:t>
              </a:r>
              <a:endParaRPr lang="en-US" sz="2400" dirty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0946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74" y="236169"/>
            <a:ext cx="9577039" cy="4967386"/>
          </a:xfrm>
          <a:prstGeom prst="rect">
            <a:avLst/>
          </a:prstGeom>
        </p:spPr>
      </p:pic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5040351"/>
            <a:ext cx="10515600" cy="1136612"/>
          </a:xfrm>
        </p:spPr>
        <p:txBody>
          <a:bodyPr/>
          <a:lstStyle/>
          <a:p>
            <a:r>
              <a:rPr lang="ru-RU" dirty="0"/>
              <a:t>Полностью </a:t>
            </a:r>
            <a:r>
              <a:rPr lang="ru-RU" dirty="0" err="1"/>
              <a:t>параллелизуется</a:t>
            </a:r>
            <a:endParaRPr lang="ru-RU" dirty="0"/>
          </a:p>
          <a:p>
            <a:r>
              <a:rPr lang="ru-RU" dirty="0"/>
              <a:t>Патентовано</a:t>
            </a:r>
            <a:r>
              <a:rPr lang="en-US" dirty="0"/>
              <a:t> (</a:t>
            </a:r>
            <a:r>
              <a:rPr lang="ru-RU" dirty="0"/>
              <a:t>спасибо </a:t>
            </a:r>
            <a:r>
              <a:rPr lang="en-US" dirty="0" err="1"/>
              <a:t>Rogaway</a:t>
            </a:r>
            <a:r>
              <a:rPr lang="en-US" dirty="0"/>
              <a:t>!)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3932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729868" cy="4351338"/>
          </a:xfrm>
        </p:spPr>
        <p:txBody>
          <a:bodyPr/>
          <a:lstStyle/>
          <a:p>
            <a:r>
              <a:rPr lang="en-US" dirty="0"/>
              <a:t>CTR-mode-then-CW-MAC</a:t>
            </a:r>
            <a:endParaRPr lang="ru-RU" dirty="0"/>
          </a:p>
          <a:p>
            <a:r>
              <a:rPr lang="ru-RU" dirty="0" err="1"/>
              <a:t>Параллелизуется</a:t>
            </a:r>
            <a:r>
              <a:rPr lang="ru-RU" dirty="0"/>
              <a:t> только шифрование</a:t>
            </a:r>
          </a:p>
          <a:p>
            <a:r>
              <a:rPr lang="en-US" dirty="0"/>
              <a:t>MAC </a:t>
            </a:r>
            <a:r>
              <a:rPr lang="ru-RU" dirty="0"/>
              <a:t>последовательный, не требует вычисления </a:t>
            </a:r>
            <a:r>
              <a:rPr lang="en-US" dirty="0"/>
              <a:t>PRP</a:t>
            </a:r>
          </a:p>
          <a:p>
            <a:r>
              <a:rPr lang="ru-RU" dirty="0" err="1"/>
              <a:t>Стандрат</a:t>
            </a:r>
            <a:r>
              <a:rPr lang="ru-RU" dirty="0"/>
              <a:t> </a:t>
            </a:r>
            <a:r>
              <a:rPr lang="en-US"/>
              <a:t>NIST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258" y="1233487"/>
            <a:ext cx="49053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643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0187"/>
            <a:ext cx="10515600" cy="4351338"/>
          </a:xfrm>
        </p:spPr>
        <p:txBody>
          <a:bodyPr/>
          <a:lstStyle/>
          <a:p>
            <a:r>
              <a:rPr lang="en-US" dirty="0"/>
              <a:t>CTR-mode-and-CBC-MAC</a:t>
            </a:r>
          </a:p>
          <a:p>
            <a:r>
              <a:rPr lang="ru-RU" dirty="0" err="1"/>
              <a:t>Параллелизуется</a:t>
            </a:r>
            <a:r>
              <a:rPr lang="ru-RU"/>
              <a:t> только шифрование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99" y="2700338"/>
            <a:ext cx="8949001" cy="402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85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233513" cy="4351338"/>
          </a:xfrm>
        </p:spPr>
        <p:txBody>
          <a:bodyPr/>
          <a:lstStyle/>
          <a:p>
            <a:r>
              <a:rPr lang="ru-RU" dirty="0" err="1"/>
              <a:t>Параллелизуется</a:t>
            </a:r>
            <a:r>
              <a:rPr lang="ru-RU" dirty="0"/>
              <a:t> только шифрование</a:t>
            </a:r>
          </a:p>
          <a:p>
            <a:r>
              <a:rPr lang="en-US" dirty="0"/>
              <a:t>MAC </a:t>
            </a:r>
            <a:r>
              <a:rPr lang="ru-RU" dirty="0"/>
              <a:t>последовательный, требует вычисления </a:t>
            </a:r>
            <a:r>
              <a:rPr lang="en-US" dirty="0"/>
              <a:t>PRP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713" y="1567656"/>
            <a:ext cx="73342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94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построения защищенных каналов необходимо использовать </a:t>
            </a:r>
            <a:r>
              <a:rPr lang="en-US" dirty="0"/>
              <a:t>AE </a:t>
            </a:r>
            <a:r>
              <a:rPr lang="ru-RU" dirty="0"/>
              <a:t>шифрование</a:t>
            </a:r>
          </a:p>
          <a:p>
            <a:r>
              <a:rPr lang="ru-RU" dirty="0"/>
              <a:t>Лучше использовать </a:t>
            </a:r>
            <a:r>
              <a:rPr lang="en-US" dirty="0"/>
              <a:t>Encrypt-Then-MAC </a:t>
            </a:r>
            <a:r>
              <a:rPr lang="ru-RU" dirty="0"/>
              <a:t>или один из стандартов </a:t>
            </a:r>
            <a:r>
              <a:rPr lang="en-US" dirty="0"/>
              <a:t>AEAD </a:t>
            </a:r>
            <a:r>
              <a:rPr lang="ru-RU" dirty="0"/>
              <a:t>шифрования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276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Криптографическая защита информации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Аутентифицированное шифрование</a:t>
            </a:r>
          </a:p>
          <a:p>
            <a:r>
              <a:rPr lang="ru-RU" dirty="0"/>
              <a:t>Шифрование с защитой от подделки </a:t>
            </a:r>
            <a:r>
              <a:rPr lang="ru-RU" dirty="0" err="1"/>
              <a:t>шифртекстов</a:t>
            </a:r>
            <a:r>
              <a:rPr lang="ru-RU" dirty="0"/>
              <a:t> (т.е. обеспечение аутентичности и конфиденциальности)</a:t>
            </a:r>
          </a:p>
          <a:p>
            <a:r>
              <a:rPr lang="ru-RU" dirty="0"/>
              <a:t>Защита от активных и пассивных противников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28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перехвата сообщений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8600"/>
            <a:ext cx="10972800" cy="1117600"/>
          </a:xfrm>
        </p:spPr>
        <p:txBody>
          <a:bodyPr/>
          <a:lstStyle/>
          <a:p>
            <a:pPr marL="76198" indent="0">
              <a:buNone/>
            </a:pPr>
            <a:r>
              <a:rPr lang="en-US" dirty="0"/>
              <a:t>TCP/IP:   (highly abstracted)</a:t>
            </a:r>
          </a:p>
          <a:p>
            <a:pPr marL="609585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61" y="4445000"/>
            <a:ext cx="9144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1" y="3429000"/>
            <a:ext cx="1302657" cy="170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56800" y="2311400"/>
            <a:ext cx="1422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WWW</a:t>
            </a:r>
            <a:br>
              <a:rPr lang="en-US" sz="2400" dirty="0"/>
            </a:br>
            <a:r>
              <a:rPr lang="en-US" sz="2400" dirty="0"/>
              <a:t>port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70083" y="5359401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  <a:p>
            <a:pPr algn="ctr"/>
            <a:r>
              <a:rPr lang="en-US" sz="2400" dirty="0"/>
              <a:t>port = 25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38400" y="4038600"/>
            <a:ext cx="3657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43200" y="3429000"/>
            <a:ext cx="2946400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dest</a:t>
            </a:r>
            <a:r>
              <a:rPr lang="en-US" sz="2400" dirty="0"/>
              <a:t> = 80      data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470400" y="3429000"/>
            <a:ext cx="0" cy="50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92743" y="2921001"/>
            <a:ext cx="100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packet</a:t>
            </a:r>
          </a:p>
        </p:txBody>
      </p: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7518400" y="2768600"/>
            <a:ext cx="2438400" cy="1066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4" idx="1"/>
          </p:cNvCxnSpPr>
          <p:nvPr/>
        </p:nvCxnSpPr>
        <p:spPr>
          <a:xfrm>
            <a:off x="7601857" y="4279901"/>
            <a:ext cx="2385104" cy="64434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0081350" flipV="1">
            <a:off x="8028309" y="2968320"/>
            <a:ext cx="1224057" cy="23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 rot="20089544">
            <a:off x="8049759" y="2533968"/>
            <a:ext cx="73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97600" y="2209800"/>
            <a:ext cx="5791200" cy="4064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TextBox 27"/>
          <p:cNvSpPr txBox="1"/>
          <p:nvPr/>
        </p:nvSpPr>
        <p:spPr>
          <a:xfrm>
            <a:off x="304801" y="4546601"/>
            <a:ext cx="215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source machine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46801" y="6172201"/>
            <a:ext cx="2733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destination machine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41906" y="4954826"/>
            <a:ext cx="989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TCP/IP</a:t>
            </a:r>
          </a:p>
          <a:p>
            <a:pPr algn="ctr"/>
            <a:r>
              <a:rPr lang="en-US" sz="2400" dirty="0"/>
              <a:t>stack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04800" y="3124200"/>
            <a:ext cx="1346200" cy="13462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68837" y="5130800"/>
            <a:ext cx="4917827" cy="2005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87"/>
              </a:lnSpc>
            </a:pPr>
            <a:r>
              <a:rPr lang="ru-RU" sz="2933" dirty="0"/>
              <a:t>Противник получает любые пакеты, имеющие заголовок</a:t>
            </a:r>
            <a:r>
              <a:rPr lang="en-US" sz="2933" dirty="0"/>
              <a:t> “</a:t>
            </a:r>
            <a:r>
              <a:rPr lang="en-US" sz="2933" dirty="0" err="1"/>
              <a:t>dest</a:t>
            </a:r>
            <a:r>
              <a:rPr lang="en-US" sz="2933" dirty="0"/>
              <a:t>=25”</a:t>
            </a:r>
          </a:p>
          <a:p>
            <a:endParaRPr lang="en-US" sz="2933" dirty="0"/>
          </a:p>
        </p:txBody>
      </p:sp>
    </p:spTree>
    <p:extLst>
      <p:ext uri="{BB962C8B-B14F-4D97-AF65-F5344CB8AC3E}">
        <p14:creationId xmlns:p14="http://schemas.microsoft.com/office/powerpoint/2010/main" val="217769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перехвата сообщений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8600"/>
            <a:ext cx="10972800" cy="1117600"/>
          </a:xfrm>
        </p:spPr>
        <p:txBody>
          <a:bodyPr/>
          <a:lstStyle/>
          <a:p>
            <a:pPr marL="76198" indent="0">
              <a:buNone/>
            </a:pPr>
            <a:r>
              <a:rPr lang="en-US" dirty="0" err="1"/>
              <a:t>IPsec</a:t>
            </a:r>
            <a:r>
              <a:rPr lang="en-US" dirty="0"/>
              <a:t>:  (highly abstracted)</a:t>
            </a:r>
          </a:p>
          <a:p>
            <a:pPr marL="609585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61" y="4445000"/>
            <a:ext cx="9144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1" y="3429000"/>
            <a:ext cx="1302657" cy="170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56800" y="2311400"/>
            <a:ext cx="1422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WWW</a:t>
            </a:r>
            <a:br>
              <a:rPr lang="en-US" sz="2400" dirty="0"/>
            </a:br>
            <a:r>
              <a:rPr lang="en-US" sz="2400" dirty="0"/>
              <a:t>port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70083" y="5359401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  <a:p>
            <a:pPr algn="ctr"/>
            <a:r>
              <a:rPr lang="en-US" sz="2400" dirty="0"/>
              <a:t>port = 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04000" y="49530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9200" y="46482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38400" y="4038600"/>
            <a:ext cx="3657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43200" y="3429000"/>
            <a:ext cx="2946400" cy="508000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dest</a:t>
            </a:r>
            <a:r>
              <a:rPr lang="en-US" sz="2400" dirty="0"/>
              <a:t> = 80      data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470400" y="3429000"/>
            <a:ext cx="0" cy="50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92743" y="2921001"/>
            <a:ext cx="100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packet</a:t>
            </a:r>
          </a:p>
        </p:txBody>
      </p: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7518400" y="2768600"/>
            <a:ext cx="2438400" cy="1066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0081350" flipV="1">
            <a:off x="8030685" y="2946392"/>
            <a:ext cx="1224057" cy="23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 rot="20089544">
            <a:off x="8049759" y="2533968"/>
            <a:ext cx="73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97600" y="2209800"/>
            <a:ext cx="5791200" cy="426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2819183" y="5461001"/>
            <a:ext cx="2715487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packets encrypted</a:t>
            </a:r>
            <a:br>
              <a:rPr lang="en-US" sz="2667" dirty="0"/>
            </a:br>
            <a:r>
              <a:rPr lang="en-US" sz="2667" dirty="0"/>
              <a:t>using key 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41906" y="2616201"/>
            <a:ext cx="989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TCP/IP</a:t>
            </a:r>
          </a:p>
          <a:p>
            <a:pPr algn="ctr"/>
            <a:r>
              <a:rPr lang="en-US" sz="2400" dirty="0"/>
              <a:t>stack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336800" y="4546600"/>
            <a:ext cx="3657600" cy="609600"/>
            <a:chOff x="1752600" y="3409950"/>
            <a:chExt cx="2743200" cy="457200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1752600" y="3867150"/>
              <a:ext cx="274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2057400" y="34099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/>
                <a:t>    </a:t>
              </a:r>
              <a:r>
                <a:rPr lang="en-US" sz="2400" dirty="0" err="1"/>
                <a:t>dest</a:t>
              </a:r>
              <a:r>
                <a:rPr lang="en-US" sz="2400" dirty="0"/>
                <a:t> = 25      stuff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352800" y="34099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601857" y="3923050"/>
            <a:ext cx="2385104" cy="1001198"/>
            <a:chOff x="5701393" y="2942286"/>
            <a:chExt cx="1788828" cy="750898"/>
          </a:xfrm>
        </p:grpSpPr>
        <p:cxnSp>
          <p:nvCxnSpPr>
            <p:cNvPr id="21" name="Straight Arrow Connector 20"/>
            <p:cNvCxnSpPr>
              <a:stCxn id="5" idx="3"/>
              <a:endCxn id="4" idx="1"/>
            </p:cNvCxnSpPr>
            <p:nvPr/>
          </p:nvCxnSpPr>
          <p:spPr>
            <a:xfrm>
              <a:off x="5701393" y="3209925"/>
              <a:ext cx="1788828" cy="48325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 rot="2435598">
              <a:off x="6259191" y="2942286"/>
              <a:ext cx="918043" cy="483386"/>
              <a:chOff x="6175413" y="3576874"/>
              <a:chExt cx="918043" cy="483386"/>
            </a:xfrm>
          </p:grpSpPr>
          <p:sp>
            <p:nvSpPr>
              <p:cNvPr id="30" name="Rectangle 29"/>
              <p:cNvSpPr/>
              <p:nvPr/>
            </p:nvSpPr>
            <p:spPr>
              <a:xfrm rot="20081350" flipV="1">
                <a:off x="6175413" y="3886194"/>
                <a:ext cx="918043" cy="17406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 rot="20089544">
                <a:off x="6184238" y="3576874"/>
                <a:ext cx="564049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stuff</a:t>
                </a:r>
              </a:p>
            </p:txBody>
          </p:sp>
        </p:grp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12800" y="3327400"/>
            <a:ext cx="13462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9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561" y="4241800"/>
            <a:ext cx="9144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613" y="3225800"/>
            <a:ext cx="1088788" cy="1422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058400" y="2108200"/>
            <a:ext cx="1422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WWW</a:t>
            </a:r>
            <a:br>
              <a:rPr lang="en-US" sz="2400" dirty="0"/>
            </a:br>
            <a:r>
              <a:rPr lang="en-US" sz="2400" dirty="0"/>
              <a:t>port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71683" y="5156201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  <a:p>
            <a:pPr algn="ctr"/>
            <a:r>
              <a:rPr lang="en-US" sz="2400" dirty="0"/>
              <a:t>port = 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84809" y="45466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2800" y="40386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930400" y="2514600"/>
            <a:ext cx="4978400" cy="609600"/>
            <a:chOff x="1371600" y="2266950"/>
            <a:chExt cx="3733800" cy="4572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371600" y="27241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057400" y="22669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dest</a:t>
              </a:r>
              <a:r>
                <a:rPr lang="en-US" sz="2400" dirty="0"/>
                <a:t> = 80      data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352800" y="22669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7112000" y="2006600"/>
            <a:ext cx="4978400" cy="426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2" name="Group 11"/>
          <p:cNvGrpSpPr/>
          <p:nvPr/>
        </p:nvGrpSpPr>
        <p:grpSpPr>
          <a:xfrm>
            <a:off x="8636001" y="3653218"/>
            <a:ext cx="1554161" cy="791783"/>
            <a:chOff x="6400800" y="2946947"/>
            <a:chExt cx="1165621" cy="593837"/>
          </a:xfrm>
        </p:grpSpPr>
        <p:cxnSp>
          <p:nvCxnSpPr>
            <p:cNvPr id="21" name="Straight Arrow Connector 20"/>
            <p:cNvCxnSpPr>
              <a:endCxn id="4" idx="1"/>
            </p:cNvCxnSpPr>
            <p:nvPr/>
          </p:nvCxnSpPr>
          <p:spPr>
            <a:xfrm>
              <a:off x="6400800" y="3105150"/>
              <a:ext cx="1165621" cy="43563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 rot="1273345">
              <a:off x="6661310" y="2946947"/>
              <a:ext cx="748955" cy="3166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data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06400" y="5421842"/>
            <a:ext cx="5432898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dirty="0"/>
              <a:t>Easy to do for CBC with rand. IV</a:t>
            </a:r>
          </a:p>
          <a:p>
            <a:pPr>
              <a:lnSpc>
                <a:spcPts val="3200"/>
              </a:lnSpc>
              <a:spcBef>
                <a:spcPts val="2400"/>
              </a:spcBef>
            </a:pPr>
            <a:r>
              <a:rPr lang="en-US" sz="3200" dirty="0"/>
              <a:t>        (only IV is changed)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30400" y="3632200"/>
            <a:ext cx="4978400" cy="1117600"/>
            <a:chOff x="1371600" y="3105150"/>
            <a:chExt cx="3733800" cy="838200"/>
          </a:xfrm>
        </p:grpSpPr>
        <p:grpSp>
          <p:nvGrpSpPr>
            <p:cNvPr id="32" name="Group 31"/>
            <p:cNvGrpSpPr/>
            <p:nvPr/>
          </p:nvGrpSpPr>
          <p:grpSpPr>
            <a:xfrm>
              <a:off x="1752600" y="3105150"/>
              <a:ext cx="2514600" cy="762000"/>
              <a:chOff x="1752600" y="2876550"/>
              <a:chExt cx="2514600" cy="7620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57400" y="3257550"/>
                <a:ext cx="2209800" cy="381000"/>
              </a:xfrm>
              <a:prstGeom prst="rect">
                <a:avLst/>
              </a:prstGeom>
              <a:pattFill prst="horzBrick">
                <a:fgClr>
                  <a:schemeClr val="accent1">
                    <a:shade val="51000"/>
                    <a:satMod val="130000"/>
                  </a:schemeClr>
                </a:fgClr>
                <a:bgClr>
                  <a:srgbClr val="FF0000"/>
                </a:bgClr>
              </a:patt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/>
                  <a:t>    </a:t>
                </a:r>
                <a:r>
                  <a:rPr lang="en-US" sz="2400" dirty="0" err="1"/>
                  <a:t>dest</a:t>
                </a:r>
                <a:r>
                  <a:rPr lang="en-US" sz="2400" dirty="0"/>
                  <a:t> = 25      data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3352800" y="3257550"/>
                <a:ext cx="0" cy="381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1752600" y="2876550"/>
                <a:ext cx="567704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Bob:</a:t>
                </a:r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>
              <a:off x="1371600" y="39433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own Arrow 10"/>
          <p:cNvSpPr/>
          <p:nvPr/>
        </p:nvSpPr>
        <p:spPr>
          <a:xfrm>
            <a:off x="4080933" y="3344333"/>
            <a:ext cx="304800" cy="609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2235201" y="2413000"/>
            <a:ext cx="52245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IV,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199196" y="4089400"/>
            <a:ext cx="61087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IV’,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08000" y="2921000"/>
            <a:ext cx="1244600" cy="1244600"/>
          </a:xfrm>
          <a:prstGeom prst="rect">
            <a:avLst/>
          </a:prstGeom>
        </p:spPr>
      </p:pic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Пример перехвата сообщений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1" grpId="0" animBg="1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Стойкое шифрование не гарантирует стойкость против активных противников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Для обеспечения безопасности</a:t>
            </a:r>
            <a:r>
              <a:rPr lang="en-US" dirty="0"/>
              <a:t>:</a:t>
            </a:r>
          </a:p>
          <a:p>
            <a:r>
              <a:rPr lang="ru-RU" dirty="0"/>
              <a:t>Если необходимо обеспечить целостность, но не конфиденциальность - нужно использовать </a:t>
            </a:r>
            <a:r>
              <a:rPr lang="en-US" dirty="0"/>
              <a:t>MAC</a:t>
            </a:r>
          </a:p>
          <a:p>
            <a:r>
              <a:rPr lang="ru-RU" dirty="0"/>
              <a:t>Если необходимо обеспечить конфиденциальность и целостность – использовать аутентифицированное шифрование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27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Аутентифицированное шифрование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Введём понятие аутентифицированного шифра.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аутентифицированный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∪{⊥}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ru-RU" dirty="0"/>
                  <a:t> - </a:t>
                </a:r>
                <a:r>
                  <a:rPr lang="ru-RU" dirty="0" err="1"/>
                  <a:t>шифртекст</a:t>
                </a:r>
                <a:r>
                  <a:rPr lang="ru-RU" dirty="0"/>
                  <a:t> отклонён (не пройдена проверка аутентичности)</a:t>
                </a:r>
              </a:p>
              <a:p>
                <a:endParaRPr lang="ru-RU" dirty="0"/>
              </a:p>
              <a:p>
                <a:r>
                  <a:rPr lang="en-US" dirty="0"/>
                  <a:t>CI – </a:t>
                </a:r>
                <a:r>
                  <a:rPr lang="ru-RU" dirty="0"/>
                  <a:t>(</a:t>
                </a:r>
                <a:r>
                  <a:rPr lang="en-US" dirty="0" err="1"/>
                  <a:t>ciphertext</a:t>
                </a:r>
                <a:r>
                  <a:rPr lang="en-US" dirty="0"/>
                  <a:t> integrity</a:t>
                </a:r>
                <a:r>
                  <a:rPr lang="ru-RU" dirty="0"/>
                  <a:t>) целостность </a:t>
                </a:r>
                <a:r>
                  <a:rPr lang="ru-RU" dirty="0" err="1"/>
                  <a:t>шифртекстов</a:t>
                </a:r>
                <a:endParaRPr lang="ru-RU" dirty="0"/>
              </a:p>
              <a:p>
                <a:r>
                  <a:rPr lang="en-US" dirty="0"/>
                  <a:t>PI – (plaintext integrity) </a:t>
                </a:r>
                <a:r>
                  <a:rPr lang="ru-RU" dirty="0"/>
                  <a:t>целостность открытых текстов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202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 </a:t>
            </a:r>
            <a:r>
              <a:rPr lang="ru-RU" dirty="0"/>
              <a:t>и </a:t>
            </a:r>
            <a:r>
              <a:rPr lang="en-US" dirty="0"/>
              <a:t>CI </a:t>
            </a:r>
            <a:r>
              <a:rPr lang="ru-RU" dirty="0"/>
              <a:t>стойкость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 </a:t>
            </a:r>
            <a:r>
              <a:rPr lang="ru-RU" dirty="0"/>
              <a:t>более сильное понятие стойкости</a:t>
            </a:r>
            <a:endParaRPr lang="en-US" dirty="0"/>
          </a:p>
          <a:p>
            <a:r>
              <a:rPr lang="en-US" dirty="0"/>
              <a:t>CI </a:t>
            </a:r>
            <a:r>
              <a:rPr lang="ru-RU" dirty="0"/>
              <a:t>стойкость говорит, что сложно навязать новый </a:t>
            </a:r>
            <a:r>
              <a:rPr lang="ru-RU" dirty="0" err="1"/>
              <a:t>шифртекст</a:t>
            </a:r>
            <a:r>
              <a:rPr lang="ru-RU" dirty="0"/>
              <a:t> получателю</a:t>
            </a:r>
          </a:p>
          <a:p>
            <a:r>
              <a:rPr lang="en-US" dirty="0"/>
              <a:t>PI </a:t>
            </a:r>
            <a:r>
              <a:rPr lang="ru-RU" dirty="0"/>
              <a:t>стойкость говорит, что сложно навязать новые расшифрованные данные получателю</a:t>
            </a:r>
          </a:p>
          <a:p>
            <a:r>
              <a:rPr lang="ru-RU" dirty="0"/>
              <a:t>Возможно существование шифра </a:t>
            </a:r>
            <a:r>
              <a:rPr lang="en-US" dirty="0"/>
              <a:t>PI </a:t>
            </a:r>
            <a:r>
              <a:rPr lang="ru-RU" dirty="0"/>
              <a:t>стойкого, но не </a:t>
            </a:r>
            <a:r>
              <a:rPr lang="en-US" dirty="0"/>
              <a:t>CI </a:t>
            </a:r>
            <a:r>
              <a:rPr lang="ru-RU" dirty="0"/>
              <a:t>стойкого</a:t>
            </a:r>
          </a:p>
          <a:p>
            <a:pPr marL="0" indent="0">
              <a:buNone/>
            </a:pPr>
            <a:r>
              <a:rPr lang="ru-RU" dirty="0"/>
              <a:t>Например – пусть шифр недетерминированный. Тогда одному </a:t>
            </a:r>
            <a:r>
              <a:rPr lang="en-US" dirty="0"/>
              <a:t>PT </a:t>
            </a:r>
            <a:r>
              <a:rPr lang="ru-RU" dirty="0"/>
              <a:t>соответствует множество </a:t>
            </a:r>
            <a:r>
              <a:rPr lang="en-US" dirty="0"/>
              <a:t>CT</a:t>
            </a:r>
            <a:r>
              <a:rPr lang="ru-RU" dirty="0"/>
              <a:t>. Если противник может создавать </a:t>
            </a:r>
            <a:r>
              <a:rPr lang="ru-RU" b="1" dirty="0"/>
              <a:t>новые </a:t>
            </a:r>
            <a:r>
              <a:rPr lang="en-US" b="1" dirty="0"/>
              <a:t>CT </a:t>
            </a:r>
            <a:r>
              <a:rPr lang="ru-RU" dirty="0"/>
              <a:t>для </a:t>
            </a:r>
            <a:r>
              <a:rPr lang="ru-RU" b="1" dirty="0"/>
              <a:t>существующих сообщений</a:t>
            </a:r>
            <a:r>
              <a:rPr lang="ru-RU" dirty="0"/>
              <a:t>, </a:t>
            </a:r>
            <a:r>
              <a:rPr lang="ru-RU" b="1" dirty="0"/>
              <a:t>но не может для новых </a:t>
            </a:r>
            <a:r>
              <a:rPr lang="ru-RU" dirty="0"/>
              <a:t>то он </a:t>
            </a:r>
            <a:r>
              <a:rPr lang="en-US" dirty="0"/>
              <a:t>PI</a:t>
            </a:r>
            <a:r>
              <a:rPr lang="ru-RU" dirty="0"/>
              <a:t>, но не </a:t>
            </a:r>
            <a:r>
              <a:rPr lang="en-US" dirty="0"/>
              <a:t>CI </a:t>
            </a:r>
            <a:r>
              <a:rPr lang="ru-RU" dirty="0"/>
              <a:t>стойкий.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6119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4190</TotalTime>
  <Words>1334</Words>
  <Application>Microsoft Office PowerPoint</Application>
  <PresentationFormat>Широкоэкранный</PresentationFormat>
  <Paragraphs>242</Paragraphs>
  <Slides>26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Comic Sans MS</vt:lpstr>
      <vt:lpstr>Symbol</vt:lpstr>
      <vt:lpstr>Tahoma</vt:lpstr>
      <vt:lpstr>Тема Office</vt:lpstr>
      <vt:lpstr>  Аутентифицированное шифрование</vt:lpstr>
      <vt:lpstr>Криптографическая защита информации</vt:lpstr>
      <vt:lpstr>Криптографическая защита информации</vt:lpstr>
      <vt:lpstr>Пример перехвата сообщений</vt:lpstr>
      <vt:lpstr>Пример перехвата сообщений</vt:lpstr>
      <vt:lpstr>Пример перехвата сообщений</vt:lpstr>
      <vt:lpstr>Выводы</vt:lpstr>
      <vt:lpstr>Аутентифицированное шифрование</vt:lpstr>
      <vt:lpstr>CA и CI стойкость</vt:lpstr>
      <vt:lpstr>Аутентифицированное шифрование</vt:lpstr>
      <vt:lpstr>Следствия аутентифицированного шифрования</vt:lpstr>
      <vt:lpstr>Аутентифицированное шифрование</vt:lpstr>
      <vt:lpstr>Combining MAC and ENC</vt:lpstr>
      <vt:lpstr>Encrypt-then-MAC</vt:lpstr>
      <vt:lpstr>Encrypt-then-MAC</vt:lpstr>
      <vt:lpstr>MAC-then-encrypt</vt:lpstr>
      <vt:lpstr>MAC-then-encrypt</vt:lpstr>
      <vt:lpstr>Encrypt-and-MAC</vt:lpstr>
      <vt:lpstr>Encrypt-and-MAC</vt:lpstr>
      <vt:lpstr>Режимы аутентифицированного шифрования</vt:lpstr>
      <vt:lpstr>OCB</vt:lpstr>
      <vt:lpstr>Презентация PowerPoint</vt:lpstr>
      <vt:lpstr>GCM</vt:lpstr>
      <vt:lpstr>CCM</vt:lpstr>
      <vt:lpstr>EAX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1458</cp:revision>
  <dcterms:created xsi:type="dcterms:W3CDTF">2018-08-24T12:25:18Z</dcterms:created>
  <dcterms:modified xsi:type="dcterms:W3CDTF">2025-04-16T16:05:08Z</dcterms:modified>
</cp:coreProperties>
</file>