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9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89" r:id="rId13"/>
    <p:sldId id="276" r:id="rId14"/>
    <p:sldId id="268" r:id="rId15"/>
    <p:sldId id="269" r:id="rId16"/>
    <p:sldId id="270" r:id="rId17"/>
    <p:sldId id="267" r:id="rId18"/>
    <p:sldId id="271" r:id="rId19"/>
    <p:sldId id="272" r:id="rId20"/>
    <p:sldId id="273" r:id="rId21"/>
    <p:sldId id="274" r:id="rId22"/>
    <p:sldId id="275" r:id="rId23"/>
    <p:sldId id="278" r:id="rId24"/>
    <p:sldId id="277" r:id="rId25"/>
    <p:sldId id="280" r:id="rId26"/>
    <p:sldId id="281" r:id="rId27"/>
    <p:sldId id="282" r:id="rId28"/>
    <p:sldId id="288" r:id="rId29"/>
    <p:sldId id="290" r:id="rId30"/>
    <p:sldId id="291" r:id="rId31"/>
    <p:sldId id="292" r:id="rId32"/>
    <p:sldId id="293" r:id="rId33"/>
    <p:sldId id="295" r:id="rId34"/>
    <p:sldId id="297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257"/>
          </p14:sldIdLst>
        </p14:section>
        <p14:section name="Пренебрежимо малые величины" id="{166FB796-C804-494D-81E1-46F5EBC53402}">
          <p14:sldIdLst>
            <p14:sldId id="258"/>
            <p14:sldId id="259"/>
            <p14:sldId id="260"/>
            <p14:sldId id="262"/>
            <p14:sldId id="261"/>
          </p14:sldIdLst>
        </p14:section>
        <p14:section name="Параметры системы" id="{C4CD0A65-B822-46E5-B632-31A9388536BE}">
          <p14:sldIdLst>
            <p14:sldId id="263"/>
            <p14:sldId id="264"/>
            <p14:sldId id="265"/>
            <p14:sldId id="266"/>
            <p14:sldId id="289"/>
            <p14:sldId id="276"/>
            <p14:sldId id="268"/>
            <p14:sldId id="269"/>
            <p14:sldId id="270"/>
          </p14:sldIdLst>
        </p14:section>
        <p14:section name="Поточные шифры" id="{59469AD1-2B57-4335-8612-62B992E44F08}">
          <p14:sldIdLst>
            <p14:sldId id="267"/>
            <p14:sldId id="271"/>
            <p14:sldId id="272"/>
            <p14:sldId id="273"/>
            <p14:sldId id="274"/>
            <p14:sldId id="275"/>
            <p14:sldId id="278"/>
            <p14:sldId id="277"/>
            <p14:sldId id="280"/>
            <p14:sldId id="281"/>
            <p14:sldId id="282"/>
            <p14:sldId id="288"/>
            <p14:sldId id="290"/>
            <p14:sldId id="291"/>
            <p14:sldId id="292"/>
            <p14:sldId id="293"/>
            <p14:sldId id="295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70" d="100"/>
          <a:sy n="70" d="100"/>
        </p:scale>
        <p:origin x="984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14.09.2018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14.09.2018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14.09.2018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14.09.2018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14.09.2018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14.09.2018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0.png"/><Relationship Id="rId7" Type="http://schemas.openxmlformats.org/officeDocument/2006/relationships/image" Target="../media/image4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4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3.png"/><Relationship Id="rId9" Type="http://schemas.openxmlformats.org/officeDocument/2006/relationships/image" Target="../media/image4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2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Поточные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 эффективного алгоритма с параметром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Одноразовый блокнот переменной длины.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фиксированный </a:t>
                </a:r>
                <a:r>
                  <a:rPr lang="ru-RU" b="1" dirty="0" smtClean="0"/>
                  <a:t>параметр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Длина входов алгоритма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ограниченна</a:t>
                </a:r>
                <a:r>
                  <a:rPr lang="ru-RU" dirty="0" smtClean="0"/>
                  <a:t> сверху полиномом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Время выполнения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 err="1"/>
                  <a:t>полиномиально</a:t>
                </a:r>
                <a:r>
                  <a:rPr lang="ru-RU" b="1"/>
                  <a:t> </a:t>
                </a:r>
                <a:r>
                  <a:rPr lang="ru-RU" b="1" smtClean="0"/>
                  <a:t>ограниченн</a:t>
                </a:r>
                <a:r>
                  <a:rPr lang="ru-RU" b="1"/>
                  <a:t>о</a:t>
                </a:r>
                <a:r>
                  <a:rPr lang="ru-RU" b="1" smtClean="0"/>
                  <a:t> </a:t>
                </a:r>
                <a:r>
                  <a:rPr lang="ru-RU" dirty="0"/>
                  <a:t>сверху полиномом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 мы указывали, что в играх будем рассматривать только эффективные (вычислимые) алгоритмы, как для Претендента, так и для Противника. Иными словами, в игре должно быть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ограниченное число шагов, Противник обладает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ограниченным временем и ёмкостью. Т.е. алгоритм игры должен быть эффективным.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2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5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4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Два </a:t>
                </a:r>
                <a:r>
                  <a:rPr lang="ru-RU" b="1" dirty="0" smtClean="0"/>
                  <a:t>эксперимента</a:t>
                </a:r>
                <a:r>
                  <a:rPr lang="ru-RU" dirty="0" smtClean="0"/>
                  <a:t> игры называются </a:t>
                </a:r>
                <a:r>
                  <a:rPr lang="ru-RU" b="1" dirty="0" smtClean="0"/>
                  <a:t>статистически неразличимыми</a:t>
                </a:r>
                <a:r>
                  <a:rPr lang="ru-RU" dirty="0" smtClean="0"/>
                  <a:t>, если не существует эффективного алгоритма противника, способного различить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эти эксперименты.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21"/>
          <p:cNvGrpSpPr>
            <a:grpSpLocks/>
          </p:cNvGrpSpPr>
          <p:nvPr/>
        </p:nvGrpSpPr>
        <p:grpSpPr bwMode="auto">
          <a:xfrm>
            <a:off x="3885276" y="4776541"/>
            <a:ext cx="3810000" cy="400050"/>
            <a:chOff x="1776" y="1789"/>
            <a:chExt cx="2400" cy="336"/>
          </a:xfrm>
        </p:grpSpPr>
        <p:sp>
          <p:nvSpPr>
            <p:cNvPr id="3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789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3885276" y="5253995"/>
            <a:ext cx="3733800" cy="400052"/>
            <a:chOff x="1776" y="2074"/>
            <a:chExt cx="2352" cy="336"/>
          </a:xfrm>
        </p:grpSpPr>
        <p:sp>
          <p:nvSpPr>
            <p:cNvPr id="3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94" y="2074"/>
                  <a:ext cx="363" cy="33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8425654" y="589487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1625" y="6102900"/>
                <a:ext cx="50045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718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Эффективность в игре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n-US" b="1" dirty="0" err="1" smtClean="0"/>
                  <a:t>распределения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="1" dirty="0" err="1" smtClean="0"/>
                  <a:t>называются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статистически</a:t>
                </a:r>
                <a:r>
                  <a:rPr lang="en-US" b="1" dirty="0" smtClean="0"/>
                  <a:t> </a:t>
                </a:r>
                <a:r>
                  <a:rPr lang="en-US" b="1" dirty="0" err="1" smtClean="0"/>
                  <a:t>неразличимыми</a:t>
                </a:r>
                <a:r>
                  <a:rPr lang="en-US" dirty="0" smtClean="0"/>
                  <a:t>, </a:t>
                </a:r>
                <a:r>
                  <a:rPr lang="en-US" dirty="0" err="1" smtClean="0"/>
                  <a:t>если</a:t>
                </a:r>
                <a:r>
                  <a:rPr lang="en-US" dirty="0" smtClean="0"/>
                  <a:t> </a:t>
                </a:r>
                <a:r>
                  <a:rPr lang="ru-RU" dirty="0"/>
                  <a:t>не существует эффективного алгоритма противника, способного различить</a:t>
                </a:r>
                <a:r>
                  <a:rPr lang="en-US" dirty="0"/>
                  <a:t> </a:t>
                </a:r>
                <a:r>
                  <a:rPr lang="ru-RU" dirty="0"/>
                  <a:t>эти </a:t>
                </a:r>
                <a:r>
                  <a:rPr lang="en-US" dirty="0" err="1" smtClean="0"/>
                  <a:t>распределения</a:t>
                </a:r>
                <a:r>
                  <a:rPr lang="en-US" dirty="0"/>
                  <a:t> </a:t>
                </a:r>
                <a:r>
                  <a:rPr lang="en-US" dirty="0" smtClean="0"/>
                  <a:t>в </a:t>
                </a:r>
                <a:r>
                  <a:rPr lang="en-US" dirty="0" err="1" smtClean="0"/>
                  <a:t>игре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на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распознание</a:t>
                </a:r>
                <a:r>
                  <a:rPr lang="en-US" dirty="0" smtClean="0"/>
                  <a:t>.</a:t>
                </a:r>
                <a:r>
                  <a:rPr lang="ru-RU" dirty="0" smtClean="0"/>
                  <a:t>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</a:t>
                </a:r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𝑑𝑖𝑠𝑐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185453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18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Параметром стойкости </a:t>
                </a:r>
                <a:r>
                  <a:rPr lang="ru-RU" dirty="0" smtClean="0"/>
                  <a:t>называют двоичный логарифм, от необходимого числа операций для осуществления теоретической или практической атаки.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идеальный (нет атак, помимо перебора ключа) шифр с ключом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бит (необходимо перебрать весь ключ).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Семантически 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параметр стойкости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8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Оценки величин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Параметр стойкости</a:t>
                </a:r>
                <a:r>
                  <a:rPr lang="en-US" dirty="0" smtClean="0"/>
                  <a:t> 10 </a:t>
                </a:r>
                <a:r>
                  <a:rPr lang="ru-RU" dirty="0" smtClean="0"/>
                  <a:t>бит это много или мало?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r>
                  <a:rPr lang="ru-RU" dirty="0" smtClean="0"/>
                  <a:t> бит? При каком параметре стойкости принято считать систему стойкой?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Необходимый параметр стойкости зависит от приложения используемой криптосистемы.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Для систем общего назначения рекомендуемые параметры стойкости 80-256 бит.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0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Оценки величин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240</m:t>
                        </m:r>
                      </m:sup>
                    </m:sSup>
                  </m:oMath>
                </a14:m>
                <a:r>
                  <a:rPr lang="ru-RU" dirty="0" smtClean="0"/>
                  <a:t> - число элементарных частиц в обозримой вселенной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119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шанс выиграть в лотерею, с миллионом участников 6 раз подряд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секунд с большого взрыва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 </a:t>
                </a:r>
                <a:r>
                  <a:rPr lang="ru-RU" dirty="0" err="1" smtClean="0"/>
                  <a:t>планковких</a:t>
                </a:r>
                <a:r>
                  <a:rPr lang="ru-RU" dirty="0" smtClean="0"/>
                  <a:t> единицах)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вычислительная сложность </a:t>
                </a:r>
                <a:r>
                  <a:rPr lang="ru-RU" dirty="0" err="1" smtClean="0"/>
                  <a:t>майнинга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биткоина</a:t>
                </a:r>
                <a:r>
                  <a:rPr lang="ru-RU" dirty="0" smtClean="0"/>
                  <a:t> (2018 год)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можно перебрать на домашнем компьютере за несколько часов</a:t>
                </a: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29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одноразового блокнота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Одноразовый блокнот – сложение (побитное) случайного равновероятного вектора ключа с вектором открытого текста, для получения </a:t>
            </a:r>
            <a:r>
              <a:rPr lang="ru-RU" dirty="0" err="1" smtClean="0"/>
              <a:t>шифртекста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Проблема (Теорема Шеннона) – длина ключа должна быть больше или равна длине сообщения.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Основная идея – заменить случайный длинный вектор ключа на «псевдослучайную» последовательность, называемую гаммой.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5248"/>
            <a:ext cx="10515600" cy="1325563"/>
          </a:xfrm>
        </p:spPr>
        <p:txBody>
          <a:bodyPr/>
          <a:lstStyle/>
          <a:p>
            <a:r>
              <a:rPr lang="ru-RU" dirty="0"/>
              <a:t>Идея одноразового блокнота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7" y="3970929"/>
                <a:ext cx="3471251" cy="4656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6" y="4789073"/>
                <a:ext cx="3471251" cy="4656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55" y="5762150"/>
                <a:ext cx="3471251" cy="4656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3970929"/>
                <a:ext cx="3580634" cy="4656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3" y="3054594"/>
                <a:ext cx="766661" cy="465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4" y="4789073"/>
                <a:ext cx="3580634" cy="4656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282" y="5762150"/>
                <a:ext cx="3580634" cy="46565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Прямая соединительная линия 13"/>
          <p:cNvCxnSpPr/>
          <p:nvPr/>
        </p:nvCxnSpPr>
        <p:spPr>
          <a:xfrm>
            <a:off x="8089281" y="3520252"/>
            <a:ext cx="0" cy="45067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8855944" y="3503426"/>
            <a:ext cx="2813972" cy="467503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630" y="3572294"/>
                <a:ext cx="298431" cy="369332"/>
              </a:xfrm>
              <a:prstGeom prst="rect">
                <a:avLst/>
              </a:prstGeom>
              <a:blipFill>
                <a:blip r:embed="rId9"/>
                <a:stretch>
                  <a:fillRect r="-61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Заменяем использование случайного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псевдослучайной последовательностью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ru-RU" dirty="0" smtClean="0"/>
                  <a:t>. Если последовательность «неотличима» от случайной  равновероятной, то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неотличим от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в одноразовом блокноте.</a:t>
                </a:r>
                <a:endParaRPr lang="ru-RU" dirty="0"/>
              </a:p>
            </p:txBody>
          </p:sp>
        </mc:Choice>
        <mc:Fallback xmlns="">
          <p:sp>
            <p:nvSpPr>
              <p:cNvPr id="19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10743" cy="1913456"/>
              </a:xfrm>
              <a:blipFill>
                <a:blip r:embed="rId10"/>
                <a:stretch>
                  <a:fillRect l="-1544" t="-4777" r="-3173" b="-63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4019092"/>
                <a:ext cx="524887" cy="390748"/>
              </a:xfrm>
              <a:prstGeom prst="rect">
                <a:avLst/>
              </a:prstGeom>
              <a:blipFill>
                <a:blip r:embed="rId11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002" y="5810313"/>
                <a:ext cx="522835" cy="394019"/>
              </a:xfrm>
              <a:prstGeom prst="rect">
                <a:avLst/>
              </a:prstGeom>
              <a:blipFill>
                <a:blip r:embed="rId1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234319" y="4914702"/>
                <a:ext cx="4315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0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Эффективно вычислимая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псевдослучайным генератором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b="1" dirty="0" smtClean="0"/>
                  <a:t>PRG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с параметрам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, называется </a:t>
                </a:r>
                <a:r>
                  <a:rPr lang="ru-RU" b="1" dirty="0" smtClean="0"/>
                  <a:t>поточным шифром</a:t>
                </a:r>
                <a:r>
                  <a:rPr lang="ru-RU" dirty="0" smtClean="0"/>
                  <a:t>, если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где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псевдослучайный генератор.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Аналогично можно ввести Поточный шифр по произвольному модулю.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поточного шифра сводится к «качеству» псевдослучайной последовательности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4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Претендент и Противник – эффективные алгоритмы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09649"/>
                <a:ext cx="10515600" cy="2067314"/>
              </a:xfrm>
              <a:blipFill>
                <a:blip r:embed="rId2"/>
                <a:stretch>
                  <a:fillRect l="-928" t="-44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ru-RU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952" y="3397932"/>
                <a:ext cx="550419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813927" y="187483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423527" y="13604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95527" y="1874839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51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85527" y="1958182"/>
            <a:ext cx="3810000" cy="403622"/>
            <a:chOff x="1776" y="1783"/>
            <a:chExt cx="2400" cy="339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2"/>
          <p:cNvGrpSpPr>
            <a:grpSpLocks/>
          </p:cNvGrpSpPr>
          <p:nvPr/>
        </p:nvGrpSpPr>
        <p:grpSpPr bwMode="auto">
          <a:xfrm>
            <a:off x="8605129" y="3063081"/>
            <a:ext cx="1570038" cy="678656"/>
            <a:chOff x="4560" y="2842"/>
            <a:chExt cx="989" cy="570"/>
          </a:xfrm>
        </p:grpSpPr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2174167" y="164623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13"/>
              <p:cNvSpPr txBox="1">
                <a:spLocks noChangeArrowheads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45322" y="2228821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185527" y="2415389"/>
            <a:ext cx="3733800" cy="506017"/>
            <a:chOff x="1776" y="2051"/>
            <a:chExt cx="2352" cy="425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06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88381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Стойкий псевдослучайный генератор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игру с двумя экспериментами. В эксперименте 0 Претендент отправляет псевдослучайную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 эксперименте 1 – случайную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sz="2800" dirty="0"/>
                  <a:t> </a:t>
                </a:r>
                <a:r>
                  <a:rPr lang="ru-RU" sz="2800" dirty="0" smtClean="0"/>
                  <a:t>Задача Противника угадать, случайную, или псевдослучайную величину он получил.</a:t>
                </a:r>
                <a:endParaRPr lang="en-US" sz="28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5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3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29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в игре на различимость есть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𝑃𝑅𝐺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7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Стойкий псевдослучайный генератор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ru-RU" b="1" dirty="0" smtClean="0"/>
                  <a:t>стойким псевдослучайным генератором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(secure PRG)</a:t>
                </a:r>
                <a:r>
                  <a:rPr lang="ru-RU" dirty="0" smtClean="0"/>
                  <a:t>, если для любых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часто называют </a:t>
                </a:r>
                <a:r>
                  <a:rPr lang="ru-RU" b="1" dirty="0" smtClean="0"/>
                  <a:t>статистическим тестом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Если генератор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– стойкий, то последовательность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называют </a:t>
                </a:r>
                <a:r>
                  <a:rPr lang="en-US" dirty="0" smtClean="0"/>
                  <a:t>(</a:t>
                </a:r>
                <a:r>
                  <a:rPr lang="ru-RU" dirty="0" smtClean="0"/>
                  <a:t>эффективно) </a:t>
                </a:r>
                <a:r>
                  <a:rPr lang="ru-RU" b="1" dirty="0" smtClean="0"/>
                  <a:t>статистически неразличимой от случайной последовательности или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стойкой псевдослучайной</a:t>
                </a:r>
                <a:r>
                  <a:rPr lang="ru-RU" dirty="0" smtClean="0"/>
                  <a:t>. Обозначается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ru-R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случайная последовательность.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230"/>
                <a:ext cx="10515600" cy="2554601"/>
              </a:xfrm>
              <a:blipFill>
                <a:blip r:embed="rId2"/>
                <a:stretch>
                  <a:fillRect l="-928" t="-5489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73655" y="4686055"/>
            <a:ext cx="2879002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0"/>
          <p:cNvGrpSpPr>
            <a:grpSpLocks/>
          </p:cNvGrpSpPr>
          <p:nvPr/>
        </p:nvGrpSpPr>
        <p:grpSpPr bwMode="auto">
          <a:xfrm>
            <a:off x="4952396" y="4788140"/>
            <a:ext cx="2625185" cy="445295"/>
            <a:chOff x="1776" y="2036"/>
            <a:chExt cx="2352" cy="374"/>
          </a:xfrm>
        </p:grpSpPr>
        <p:sp>
          <p:nvSpPr>
            <p:cNvPr id="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40" y="2036"/>
                  <a:ext cx="233" cy="336"/>
                </a:xfrm>
                <a:prstGeom prst="rect">
                  <a:avLst/>
                </a:prstGeom>
                <a:blipFill>
                  <a:blip r:embed="rId4"/>
                  <a:stretch>
                    <a:fillRect r="-697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62012" y="4971804"/>
                <a:ext cx="2672950" cy="1012072"/>
              </a:xfrm>
              <a:prstGeom prst="rect">
                <a:avLst/>
              </a:prstGeom>
              <a:blipFill>
                <a:blip r:embed="rId8"/>
                <a:stretch>
                  <a:fillRect l="-1822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Прямоугольник 16"/>
              <p:cNvSpPr/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Прямоугольник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54" y="6231785"/>
                <a:ext cx="3689023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79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 генератора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генератор.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Очевидно, что генератор может выдать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различных последовательностей.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Часто в генераторах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является начальным заполнением внутреннего состояния. Тогда максимально возможная </a:t>
                </a:r>
                <a:r>
                  <a:rPr lang="ru-RU" smtClean="0"/>
                  <a:t>энтропия выходной</a:t>
                </a:r>
              </a:p>
              <a:p>
                <a:pPr marL="0" indent="0">
                  <a:buNone/>
                </a:pPr>
                <a:r>
                  <a:rPr lang="ru-RU" smtClean="0"/>
                  <a:t>последовательности </a:t>
                </a: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равна энтропии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ru-RU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func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Таким образом максимально возможная длина периода генератора</a:t>
                </a:r>
                <a:endParaRPr lang="en-US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𝜸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b="1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множество состояний и ключей, тогда максимально возможный период выходной последовательности не превышает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</m:oMath>
                </a14:m>
                <a:r>
                  <a:rPr lang="ru-RU" dirty="0" smtClean="0"/>
                  <a:t>, энтропия 128 бит.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 b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28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Статистическая неразличимость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множество возможных значений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}.</m:t>
                    </m:r>
                  </m:oMath>
                </a14:m>
                <a:endParaRPr lang="en-US" i="1" dirty="0" smtClean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ru-RU" dirty="0" smtClean="0"/>
                  <a:t>Тогда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генератор, то эффективный Противник не может определить содержится ли элемент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477000" cy="4351338"/>
              </a:xfrm>
              <a:blipFill>
                <a:blip r:embed="rId2"/>
                <a:stretch>
                  <a:fillRect l="-169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вал 4"/>
              <p:cNvSpPr/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Овал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750" y="1937442"/>
                <a:ext cx="3776050" cy="38386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вал 5"/>
              <p:cNvSpPr/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Овал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283" y="2725093"/>
                <a:ext cx="851026" cy="8057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1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псевдослучайный генератор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</a:t>
                </a:r>
                <a:endParaRPr lang="ru-RU" sz="2800" baseline="-25000" dirty="0">
                  <a:cs typeface="Arial" charset="0"/>
                  <a:sym typeface="Symbol" pitchFamily="18" charset="2"/>
                </a:endParaRPr>
              </a:p>
              <a:p>
                <a:r>
                  <a:rPr lang="ru-RU" sz="2800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0..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+1]]&gt;1/2+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малая. Т.е. Существует эффективный алгоритм способный по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ru-RU" dirty="0" smtClean="0"/>
                  <a:t> биту предсказать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Генератор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непредсказуемым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 эффективных алгоритмов справедливо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0..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+1]]≤1/2+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пренебрежимо малой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8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720505" y="1690688"/>
            <a:ext cx="10542006" cy="109777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стойкий, то его выход вычислительно неотличим от случайной последовательности. А для случайной последовательности невозможно предсказать следующий бит.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𝑃𝑟𝑒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𝑎𝑣𝑑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 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499" y="4571999"/>
                <a:ext cx="1783533" cy="715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390" y="4744945"/>
                <a:ext cx="524887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232" y="4571999"/>
                <a:ext cx="1783533" cy="715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 7"/>
          <p:cNvSpPr/>
          <p:nvPr/>
        </p:nvSpPr>
        <p:spPr>
          <a:xfrm>
            <a:off x="6647720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0" name="Прямая со стрелкой 9"/>
          <p:cNvCxnSpPr>
            <a:stCxn id="8" idx="0"/>
            <a:endCxn id="7" idx="2"/>
          </p:cNvCxnSpPr>
          <p:nvPr/>
        </p:nvCxnSpPr>
        <p:spPr>
          <a:xfrm flipV="1">
            <a:off x="7801998" y="5287223"/>
            <a:ext cx="1" cy="4424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3388154" y="5729651"/>
            <a:ext cx="2308556" cy="8034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Невозможно эффективно угадать следующий бит</a:t>
            </a:r>
            <a:endParaRPr lang="ru-RU" dirty="0"/>
          </a:p>
        </p:txBody>
      </p:sp>
      <p:cxnSp>
        <p:nvCxnSpPr>
          <p:cNvPr id="12" name="Прямая со стрелкой 11"/>
          <p:cNvCxnSpPr/>
          <p:nvPr/>
        </p:nvCxnSpPr>
        <p:spPr>
          <a:xfrm flipV="1">
            <a:off x="4454265" y="5274667"/>
            <a:ext cx="1" cy="4549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8" idx="1"/>
            <a:endCxn id="11" idx="3"/>
          </p:cNvCxnSpPr>
          <p:nvPr/>
        </p:nvCxnSpPr>
        <p:spPr>
          <a:xfrm flipH="1">
            <a:off x="5696710" y="6131375"/>
            <a:ext cx="95101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86833" y="5287223"/>
            <a:ext cx="1" cy="79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3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450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Непредсказуемость генераторов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2.3.</a:t>
                </a:r>
                <a:r>
                  <a:rPr lang="ru-RU" dirty="0" smtClean="0"/>
                  <a:t> </a:t>
                </a:r>
                <a:r>
                  <a:rPr lang="en-US" dirty="0" smtClean="0"/>
                  <a:t>Yao’82 </a:t>
                </a:r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псевдослучайный </a:t>
                </a:r>
                <a:r>
                  <a:rPr lang="ru-RU" dirty="0" smtClean="0"/>
                  <a:t>генератор</a:t>
                </a:r>
                <a:r>
                  <a:rPr lang="en-US" dirty="0"/>
                  <a:t> </a:t>
                </a:r>
                <a:r>
                  <a:rPr lang="en-US" dirty="0" smtClean="0"/>
                  <a:t>(PRG)</a:t>
                </a:r>
                <a:r>
                  <a:rPr lang="ru-RU" dirty="0" smtClean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непредсказуемый, 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/>
                  <a:t> – </a:t>
                </a:r>
                <a:r>
                  <a:rPr lang="ru-RU" dirty="0" smtClean="0"/>
                  <a:t>стойкий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Идея доказательства – если мы не можем предсказать 1 следующий бит, то значит у нас нет никаких возможностей определить является ли данная величина случайной, или выходом псевдослучайного генератора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698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Поточные шифры и 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66953"/>
              </a:xfrm>
              <a:blipFill>
                <a:blip r:embed="rId2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Идея доказательства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grpSp>
        <p:nvGrpSpPr>
          <p:cNvPr id="5" name="Group 23"/>
          <p:cNvGrpSpPr/>
          <p:nvPr/>
        </p:nvGrpSpPr>
        <p:grpSpPr>
          <a:xfrm>
            <a:off x="1762408" y="2080419"/>
            <a:ext cx="3886211" cy="1589488"/>
            <a:chOff x="1676400" y="1104900"/>
            <a:chExt cx="3886211" cy="158948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10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15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4800610" y="2171704"/>
              <a:ext cx="762001" cy="522684"/>
              <a:chOff x="4416" y="3466"/>
              <a:chExt cx="480" cy="439"/>
            </a:xfrm>
          </p:grpSpPr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 Box 17"/>
              <p:cNvSpPr txBox="1">
                <a:spLocks noChangeArrowheads="1"/>
              </p:cNvSpPr>
              <p:nvPr/>
            </p:nvSpPr>
            <p:spPr bwMode="auto">
              <a:xfrm>
                <a:off x="4418" y="3466"/>
                <a:ext cx="478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400" dirty="0" smtClean="0"/>
                  <a:t>1</a:t>
                </a:r>
                <a:endParaRPr lang="en-US" sz="2400" dirty="0"/>
              </a:p>
            </p:txBody>
          </p:sp>
        </p:grpSp>
        <p:cxnSp>
          <p:nvCxnSpPr>
            <p:cNvPr id="12" name="Straight Arrow Connector 20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4"/>
          <p:cNvGrpSpPr/>
          <p:nvPr/>
        </p:nvGrpSpPr>
        <p:grpSpPr>
          <a:xfrm>
            <a:off x="1762408" y="4290219"/>
            <a:ext cx="3829050" cy="1553768"/>
            <a:chOff x="1676400" y="1104900"/>
            <a:chExt cx="3829050" cy="155376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1676400" y="1314459"/>
              <a:ext cx="838200" cy="87629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 err="1"/>
                <a:t>c</a:t>
              </a:r>
              <a:r>
                <a:rPr lang="en-US" dirty="0" err="1" smtClean="0"/>
                <a:t>hal</a:t>
              </a:r>
              <a:r>
                <a:rPr lang="en-US" dirty="0"/>
                <a:t>.</a:t>
              </a:r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4419600" y="1352550"/>
              <a:ext cx="914400" cy="876291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dirty="0"/>
                <a:t>a</a:t>
              </a:r>
              <a:r>
                <a:rPr lang="en-US" dirty="0" smtClean="0"/>
                <a:t>dv</a:t>
              </a:r>
              <a:r>
                <a:rPr lang="en-US" dirty="0"/>
                <a:t>. A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752600" y="1745218"/>
              <a:ext cx="63731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 err="1"/>
                <a:t>k</a:t>
              </a:r>
              <a:r>
                <a:rPr lang="en-US" dirty="0" err="1">
                  <a:sym typeface="Symbol" pitchFamily="18" charset="2"/>
                </a:rPr>
                <a:t>K</a:t>
              </a:r>
              <a:endParaRPr lang="en-US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971800" y="1104900"/>
              <a:ext cx="1143000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m</a:t>
              </a:r>
              <a:r>
                <a:rPr lang="en-US" sz="2000" baseline="-25000" dirty="0"/>
                <a:t>0</a:t>
              </a:r>
              <a:r>
                <a:rPr lang="en-US" sz="2000" dirty="0"/>
                <a:t> , </a:t>
              </a:r>
              <a:r>
                <a:rPr lang="en-US" sz="2000" dirty="0" smtClean="0"/>
                <a:t>m</a:t>
              </a:r>
              <a:r>
                <a:rPr lang="en-US" sz="2000" baseline="-25000" dirty="0" smtClean="0"/>
                <a:t>1</a:t>
              </a:r>
              <a:endParaRPr lang="en-US" sz="2000" dirty="0">
                <a:sym typeface="Symbol" pitchFamily="18" charset="2"/>
              </a:endParaRPr>
            </a:p>
          </p:txBody>
        </p:sp>
        <p:grpSp>
          <p:nvGrpSpPr>
            <p:cNvPr id="22" name="Group 20"/>
            <p:cNvGrpSpPr>
              <a:grpSpLocks/>
            </p:cNvGrpSpPr>
            <p:nvPr/>
          </p:nvGrpSpPr>
          <p:grpSpPr bwMode="auto">
            <a:xfrm>
              <a:off x="2590799" y="1581150"/>
              <a:ext cx="1828801" cy="533400"/>
              <a:chOff x="1776" y="2013"/>
              <a:chExt cx="1152" cy="448"/>
            </a:xfrm>
          </p:grpSpPr>
          <p:sp>
            <p:nvSpPr>
              <p:cNvPr id="27" name="Line 13"/>
              <p:cNvSpPr>
                <a:spLocks noChangeShapeType="1"/>
              </p:cNvSpPr>
              <p:nvPr/>
            </p:nvSpPr>
            <p:spPr bwMode="auto">
              <a:xfrm>
                <a:off x="1776" y="2454"/>
                <a:ext cx="1152" cy="7"/>
              </a:xfrm>
              <a:prstGeom prst="line">
                <a:avLst/>
              </a:prstGeom>
              <a:noFill/>
              <a:ln w="38100" cmpd="sng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Text Box 14"/>
              <p:cNvSpPr txBox="1">
                <a:spLocks noChangeArrowheads="1"/>
              </p:cNvSpPr>
              <p:nvPr/>
            </p:nvSpPr>
            <p:spPr bwMode="auto">
              <a:xfrm>
                <a:off x="1824" y="2013"/>
                <a:ext cx="1090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ym typeface="Symbol" pitchFamily="18" charset="2"/>
                  </a:rPr>
                  <a:t> </a:t>
                </a:r>
                <a:r>
                  <a:rPr lang="en-US" sz="2400" b="1" dirty="0" smtClean="0"/>
                  <a:t>m</a:t>
                </a:r>
                <a:r>
                  <a:rPr lang="en-US" sz="3200" b="1" baseline="-25000" dirty="0" smtClean="0">
                    <a:solidFill>
                      <a:srgbClr val="FF0000"/>
                    </a:solidFill>
                  </a:rPr>
                  <a:t>1</a:t>
                </a:r>
                <a:r>
                  <a:rPr lang="en-US" sz="2400" b="1" baseline="-25000" dirty="0" smtClean="0"/>
                  <a:t> </a:t>
                </a:r>
                <a:r>
                  <a:rPr lang="en-US" sz="2000" b="1" dirty="0" smtClean="0"/>
                  <a:t>⊕ </a:t>
                </a:r>
                <a:r>
                  <a:rPr lang="en-US" sz="2000" b="1" dirty="0" smtClean="0">
                    <a:sym typeface="Symbol" pitchFamily="18" charset="2"/>
                  </a:rPr>
                  <a:t>G</a:t>
                </a:r>
                <a:r>
                  <a:rPr lang="en-US" sz="2000" b="1" dirty="0">
                    <a:sym typeface="Symbol" pitchFamily="18" charset="2"/>
                  </a:rPr>
                  <a:t>(</a:t>
                </a:r>
                <a:r>
                  <a:rPr lang="en-US" sz="2000" b="1" dirty="0"/>
                  <a:t>k)</a:t>
                </a:r>
                <a:r>
                  <a:rPr lang="en-US" sz="2800" b="1" dirty="0"/>
                  <a:t> </a:t>
                </a:r>
                <a:endParaRPr lang="en-US" sz="2000" b="1" dirty="0"/>
              </a:p>
            </p:txBody>
          </p:sp>
        </p:grpSp>
        <p:grpSp>
          <p:nvGrpSpPr>
            <p:cNvPr id="23" name="Group 22"/>
            <p:cNvGrpSpPr>
              <a:grpSpLocks/>
            </p:cNvGrpSpPr>
            <p:nvPr/>
          </p:nvGrpSpPr>
          <p:grpSpPr bwMode="auto">
            <a:xfrm>
              <a:off x="4768850" y="2135984"/>
              <a:ext cx="736600" cy="522684"/>
              <a:chOff x="4396" y="3436"/>
              <a:chExt cx="464" cy="439"/>
            </a:xfrm>
          </p:grpSpPr>
          <p:sp>
            <p:nvSpPr>
              <p:cNvPr id="25" name="Line 16"/>
              <p:cNvSpPr>
                <a:spLocks noChangeShapeType="1"/>
              </p:cNvSpPr>
              <p:nvPr/>
            </p:nvSpPr>
            <p:spPr bwMode="auto">
              <a:xfrm>
                <a:off x="4416" y="3546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396" y="3436"/>
                <a:ext cx="464" cy="4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b</a:t>
                </a:r>
                <a:r>
                  <a:rPr lang="en-US" sz="2400" dirty="0" smtClean="0"/>
                  <a:t>’</a:t>
                </a:r>
                <a:r>
                  <a:rPr lang="en-US" sz="2800" dirty="0" smtClean="0"/>
                  <a:t>≟</a:t>
                </a:r>
                <a:r>
                  <a:rPr lang="en-US" sz="2000" dirty="0"/>
                  <a:t>1</a:t>
                </a:r>
                <a:endParaRPr lang="en-US" sz="2400" dirty="0"/>
              </a:p>
            </p:txBody>
          </p:sp>
        </p:grpSp>
        <p:cxnSp>
          <p:nvCxnSpPr>
            <p:cNvPr id="24" name="Straight Arrow Connector 31"/>
            <p:cNvCxnSpPr/>
            <p:nvPr/>
          </p:nvCxnSpPr>
          <p:spPr>
            <a:xfrm flipH="1">
              <a:off x="2590800" y="1504950"/>
              <a:ext cx="1752600" cy="0"/>
            </a:xfrm>
            <a:prstGeom prst="straightConnector1">
              <a:avLst/>
            </a:prstGeom>
            <a:ln w="381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5724808" y="24614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0" name="TextBox 29"/>
          <p:cNvSpPr txBox="1"/>
          <p:nvPr/>
        </p:nvSpPr>
        <p:spPr>
          <a:xfrm>
            <a:off x="5724808" y="4595019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1" name="TextBox 30"/>
          <p:cNvSpPr txBox="1"/>
          <p:nvPr/>
        </p:nvSpPr>
        <p:spPr>
          <a:xfrm>
            <a:off x="8010808" y="3506133"/>
            <a:ext cx="619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≈</a:t>
            </a:r>
            <a:r>
              <a:rPr lang="en-US" sz="4000" baseline="-25000" dirty="0" smtClean="0"/>
              <a:t>p</a:t>
            </a:r>
            <a:endParaRPr lang="en-US" sz="4000" dirty="0"/>
          </a:p>
        </p:txBody>
      </p:sp>
      <p:sp>
        <p:nvSpPr>
          <p:cNvPr id="32" name="Rounded Rectangle 76"/>
          <p:cNvSpPr/>
          <p:nvPr/>
        </p:nvSpPr>
        <p:spPr>
          <a:xfrm>
            <a:off x="1610008" y="20804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80"/>
          <p:cNvGrpSpPr/>
          <p:nvPr/>
        </p:nvGrpSpPr>
        <p:grpSpPr>
          <a:xfrm>
            <a:off x="6334408" y="2080419"/>
            <a:ext cx="4114800" cy="1741888"/>
            <a:chOff x="4876800" y="1047750"/>
            <a:chExt cx="4114800" cy="1741888"/>
          </a:xfrm>
        </p:grpSpPr>
        <p:grpSp>
          <p:nvGrpSpPr>
            <p:cNvPr id="34" name="Group 36"/>
            <p:cNvGrpSpPr/>
            <p:nvPr/>
          </p:nvGrpSpPr>
          <p:grpSpPr>
            <a:xfrm>
              <a:off x="5029200" y="1123950"/>
              <a:ext cx="3937010" cy="1665688"/>
              <a:chOff x="1562100" y="1104900"/>
              <a:chExt cx="3937010" cy="1665688"/>
            </a:xfrm>
          </p:grpSpPr>
          <p:sp>
            <p:nvSpPr>
              <p:cNvPr id="36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38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39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40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45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>
                      <a:solidFill>
                        <a:srgbClr val="FF0000"/>
                      </a:solidFill>
                    </a:rPr>
                    <a:t>0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41" name="Group 22"/>
              <p:cNvGrpSpPr>
                <a:grpSpLocks/>
              </p:cNvGrpSpPr>
              <p:nvPr/>
            </p:nvGrpSpPr>
            <p:grpSpPr bwMode="auto">
              <a:xfrm>
                <a:off x="4762509" y="2247904"/>
                <a:ext cx="736601" cy="522684"/>
                <a:chOff x="4392" y="3530"/>
                <a:chExt cx="464" cy="439"/>
              </a:xfrm>
            </p:grpSpPr>
            <p:sp>
              <p:nvSpPr>
                <p:cNvPr id="43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530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 smtClean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42" name="Straight Arrow Connector 43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ounded Rectangle 77"/>
            <p:cNvSpPr/>
            <p:nvPr/>
          </p:nvSpPr>
          <p:spPr>
            <a:xfrm>
              <a:off x="4876800" y="10477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81"/>
          <p:cNvGrpSpPr/>
          <p:nvPr/>
        </p:nvGrpSpPr>
        <p:grpSpPr>
          <a:xfrm>
            <a:off x="6334408" y="4290219"/>
            <a:ext cx="4127500" cy="1676400"/>
            <a:chOff x="4876800" y="3257550"/>
            <a:chExt cx="4127500" cy="1676400"/>
          </a:xfrm>
        </p:grpSpPr>
        <p:grpSp>
          <p:nvGrpSpPr>
            <p:cNvPr id="48" name="Group 61"/>
            <p:cNvGrpSpPr/>
            <p:nvPr/>
          </p:nvGrpSpPr>
          <p:grpSpPr>
            <a:xfrm>
              <a:off x="5067300" y="3257550"/>
              <a:ext cx="3937000" cy="1553768"/>
              <a:chOff x="1562100" y="1104900"/>
              <a:chExt cx="3937000" cy="1553768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1600200" y="1314459"/>
                <a:ext cx="914400" cy="87629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 err="1"/>
                  <a:t>c</a:t>
                </a:r>
                <a:r>
                  <a:rPr lang="en-US" dirty="0" err="1" smtClean="0"/>
                  <a:t>hal</a:t>
                </a:r>
                <a:r>
                  <a:rPr lang="en-US" dirty="0"/>
                  <a:t>.</a:t>
                </a:r>
              </a:p>
            </p:txBody>
          </p:sp>
          <p:sp>
            <p:nvSpPr>
              <p:cNvPr id="51" name="Rectangle 7"/>
              <p:cNvSpPr>
                <a:spLocks noChangeArrowheads="1"/>
              </p:cNvSpPr>
              <p:nvPr/>
            </p:nvSpPr>
            <p:spPr bwMode="auto">
              <a:xfrm>
                <a:off x="4419600" y="1352550"/>
                <a:ext cx="914400" cy="876291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</a:t>
                </a:r>
                <a:r>
                  <a:rPr lang="en-US" dirty="0" smtClean="0"/>
                  <a:t>dv</a:t>
                </a:r>
                <a:r>
                  <a:rPr lang="en-US" dirty="0"/>
                  <a:t>. A</a:t>
                </a:r>
              </a:p>
            </p:txBody>
          </p:sp>
          <p:sp>
            <p:nvSpPr>
              <p:cNvPr id="52" name="Text Box 8"/>
              <p:cNvSpPr txBox="1">
                <a:spLocks noChangeArrowheads="1"/>
              </p:cNvSpPr>
              <p:nvPr/>
            </p:nvSpPr>
            <p:spPr bwMode="auto">
              <a:xfrm>
                <a:off x="1562100" y="1732518"/>
                <a:ext cx="10105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 smtClean="0">
                    <a:sym typeface="Symbol" pitchFamily="18" charset="2"/>
                  </a:rPr>
                  <a:t>r{0,1}</a:t>
                </a:r>
                <a:r>
                  <a:rPr lang="en-US" baseline="30000" dirty="0" smtClean="0">
                    <a:sym typeface="Symbol" pitchFamily="18" charset="2"/>
                  </a:rPr>
                  <a:t>n</a:t>
                </a:r>
                <a:endParaRPr lang="en-US" b="1" baseline="30000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53" name="Text Box 11"/>
              <p:cNvSpPr txBox="1">
                <a:spLocks noChangeArrowheads="1"/>
              </p:cNvSpPr>
              <p:nvPr/>
            </p:nvSpPr>
            <p:spPr bwMode="auto">
              <a:xfrm>
                <a:off x="2971800" y="1104900"/>
                <a:ext cx="114300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m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 , </a:t>
                </a:r>
                <a:r>
                  <a:rPr lang="en-US" sz="2000" dirty="0" smtClean="0"/>
                  <a:t>m</a:t>
                </a:r>
                <a:r>
                  <a:rPr lang="en-US" sz="2000" baseline="-25000" dirty="0" smtClean="0"/>
                  <a:t>1</a:t>
                </a:r>
                <a:endParaRPr lang="en-US" sz="2000" dirty="0">
                  <a:sym typeface="Symbol" pitchFamily="18" charset="2"/>
                </a:endParaRPr>
              </a:p>
            </p:txBody>
          </p:sp>
          <p:grpSp>
            <p:nvGrpSpPr>
              <p:cNvPr id="54" name="Group 20"/>
              <p:cNvGrpSpPr>
                <a:grpSpLocks/>
              </p:cNvGrpSpPr>
              <p:nvPr/>
            </p:nvGrpSpPr>
            <p:grpSpPr bwMode="auto">
              <a:xfrm>
                <a:off x="2590799" y="1581150"/>
                <a:ext cx="1828801" cy="533400"/>
                <a:chOff x="1776" y="2013"/>
                <a:chExt cx="1152" cy="448"/>
              </a:xfrm>
            </p:grpSpPr>
            <p:sp>
              <p:nvSpPr>
                <p:cNvPr id="59" name="Line 13"/>
                <p:cNvSpPr>
                  <a:spLocks noChangeShapeType="1"/>
                </p:cNvSpPr>
                <p:nvPr/>
              </p:nvSpPr>
              <p:spPr bwMode="auto">
                <a:xfrm>
                  <a:off x="1776" y="2454"/>
                  <a:ext cx="1152" cy="7"/>
                </a:xfrm>
                <a:prstGeom prst="line">
                  <a:avLst/>
                </a:prstGeom>
                <a:noFill/>
                <a:ln w="38100" cmpd="sng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24" y="2013"/>
                  <a:ext cx="868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dirty="0"/>
                    <a:t>c</a:t>
                  </a:r>
                  <a:r>
                    <a:rPr lang="en-US" sz="2000" dirty="0" smtClean="0"/>
                    <a:t> </a:t>
                  </a:r>
                  <a:r>
                    <a:rPr lang="en-US" sz="2000" dirty="0">
                      <a:sym typeface="Symbol" pitchFamily="18" charset="2"/>
                    </a:rPr>
                    <a:t> </a:t>
                  </a:r>
                  <a:r>
                    <a:rPr lang="en-US" sz="2400" b="1" dirty="0" smtClean="0"/>
                    <a:t>m</a:t>
                  </a:r>
                  <a:r>
                    <a:rPr lang="en-US" sz="3200" b="1" baseline="-25000" dirty="0" smtClean="0">
                      <a:solidFill>
                        <a:srgbClr val="FF0000"/>
                      </a:solidFill>
                    </a:rPr>
                    <a:t>1</a:t>
                  </a:r>
                  <a:r>
                    <a:rPr lang="en-US" sz="2400" b="1" baseline="-25000" dirty="0" smtClean="0"/>
                    <a:t> </a:t>
                  </a:r>
                  <a:r>
                    <a:rPr lang="en-US" sz="2000" b="1" dirty="0" smtClean="0"/>
                    <a:t>⊕ </a:t>
                  </a:r>
                  <a:r>
                    <a:rPr lang="en-US" sz="2000" b="1" dirty="0">
                      <a:sym typeface="Symbol" pitchFamily="18" charset="2"/>
                    </a:rPr>
                    <a:t>r</a:t>
                  </a:r>
                  <a:r>
                    <a:rPr lang="en-US" sz="2800" b="1" dirty="0" smtClean="0"/>
                    <a:t> </a:t>
                  </a:r>
                  <a:endParaRPr lang="en-US" sz="2000" b="1" dirty="0"/>
                </a:p>
              </p:txBody>
            </p:sp>
          </p:grpSp>
          <p:grpSp>
            <p:nvGrpSpPr>
              <p:cNvPr id="55" name="Group 22"/>
              <p:cNvGrpSpPr>
                <a:grpSpLocks/>
              </p:cNvGrpSpPr>
              <p:nvPr/>
            </p:nvGrpSpPr>
            <p:grpSpPr bwMode="auto">
              <a:xfrm>
                <a:off x="4762500" y="2135984"/>
                <a:ext cx="736600" cy="522684"/>
                <a:chOff x="4392" y="3436"/>
                <a:chExt cx="464" cy="439"/>
              </a:xfrm>
            </p:grpSpPr>
            <p:sp>
              <p:nvSpPr>
                <p:cNvPr id="57" name="Line 16"/>
                <p:cNvSpPr>
                  <a:spLocks noChangeShapeType="1"/>
                </p:cNvSpPr>
                <p:nvPr/>
              </p:nvSpPr>
              <p:spPr bwMode="auto">
                <a:xfrm>
                  <a:off x="4416" y="3546"/>
                  <a:ext cx="0" cy="3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92" y="3436"/>
                  <a:ext cx="464" cy="43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b</a:t>
                  </a:r>
                  <a:r>
                    <a:rPr lang="en-US" sz="2400" dirty="0" smtClean="0"/>
                    <a:t>’</a:t>
                  </a:r>
                  <a:r>
                    <a:rPr lang="en-US" sz="2800" dirty="0" smtClean="0"/>
                    <a:t>≟</a:t>
                  </a:r>
                  <a:r>
                    <a:rPr lang="en-US" sz="2000" dirty="0"/>
                    <a:t>1</a:t>
                  </a:r>
                  <a:endParaRPr lang="en-US" sz="2400" dirty="0"/>
                </a:p>
              </p:txBody>
            </p:sp>
          </p:grpSp>
          <p:cxnSp>
            <p:nvCxnSpPr>
              <p:cNvPr id="56" name="Straight Arrow Connector 68"/>
              <p:cNvCxnSpPr/>
              <p:nvPr/>
            </p:nvCxnSpPr>
            <p:spPr>
              <a:xfrm flipH="1">
                <a:off x="2590800" y="1504950"/>
                <a:ext cx="1752600" cy="0"/>
              </a:xfrm>
              <a:prstGeom prst="straightConnector1">
                <a:avLst/>
              </a:prstGeom>
              <a:ln w="38100" cmpd="sng">
                <a:solidFill>
                  <a:schemeClr val="tx1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ounded Rectangle 78"/>
            <p:cNvSpPr/>
            <p:nvPr/>
          </p:nvSpPr>
          <p:spPr>
            <a:xfrm>
              <a:off x="4876800" y="3257550"/>
              <a:ext cx="4114800" cy="1676400"/>
            </a:xfrm>
            <a:prstGeom prst="round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" name="Rounded Rectangle 79"/>
          <p:cNvSpPr/>
          <p:nvPr/>
        </p:nvSpPr>
        <p:spPr>
          <a:xfrm>
            <a:off x="1610008" y="4290219"/>
            <a:ext cx="4114800" cy="16764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669956" y="3684759"/>
            <a:ext cx="10791732" cy="17292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называется пренебрежимо малой</a:t>
                </a:r>
                <a:r>
                  <a:rPr lang="en-US" b="1" dirty="0" smtClean="0"/>
                  <a:t> (negligible)</a:t>
                </a:r>
                <a:r>
                  <a:rPr lang="ru-RU" dirty="0" smtClean="0"/>
                  <a:t>, если для всех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c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справедливо неравенство</a:t>
                </a:r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с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2.1.</a:t>
                </a:r>
                <a:r>
                  <a:rPr lang="ru-RU" dirty="0" smtClean="0"/>
                  <a:t> Функция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пренебрежимо малая, тогда и только тогда когда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ru-RU" dirty="0" smtClean="0"/>
                  <a:t> справедливо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=0.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ru-RU" dirty="0" smtClean="0"/>
                  <a:t>Т.е.  на бесконечности функция</a:t>
                </a:r>
                <a:r>
                  <a:rPr lang="ru-RU" dirty="0"/>
                  <a:t> </a:t>
                </a:r>
                <a:r>
                  <a:rPr lang="ru-RU" dirty="0" smtClean="0"/>
                  <a:t>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убывает быстрее любого полинома</a:t>
                </a:r>
                <a:r>
                  <a:rPr lang="en-US" dirty="0" smtClean="0"/>
                  <a:t> </a:t>
                </a:r>
                <a:r>
                  <a:rPr lang="ru-RU" dirty="0"/>
                  <a:t>от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29767"/>
              </a:xfrm>
              <a:blipFill>
                <a:blip r:embed="rId2"/>
                <a:stretch>
                  <a:fillRect l="-1043" t="-2632" r="-812"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9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также генерирует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 = 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119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i="1" dirty="0" smtClean="0"/>
                <a:t>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i="1" baseline="-25000" dirty="0" smtClean="0"/>
                <a:t> </a:t>
              </a:r>
              <a:r>
                <a:rPr lang="en-US" sz="2000" b="1" dirty="0" smtClean="0"/>
                <a:t>⊕</a:t>
              </a:r>
              <a:r>
                <a:rPr lang="en-US" sz="2000" b="1" i="1" dirty="0" smtClean="0"/>
                <a:t> </a:t>
              </a:r>
              <a:r>
                <a:rPr lang="en-US" sz="2000" b="1" i="1" dirty="0" smtClean="0">
                  <a:sym typeface="Symbol" pitchFamily="18" charset="2"/>
                </a:rPr>
                <a:t>G</a:t>
              </a:r>
              <a:r>
                <a:rPr lang="en-US" sz="2000" b="1" i="1" dirty="0">
                  <a:sym typeface="Symbol" pitchFamily="18" charset="2"/>
                </a:rPr>
                <a:t>(</a:t>
              </a:r>
              <a:r>
                <a:rPr lang="en-US" sz="2000" b="1" i="1" dirty="0"/>
                <a:t>k)</a:t>
              </a:r>
              <a:r>
                <a:rPr lang="en-US" sz="2800" b="1" i="1" dirty="0"/>
                <a:t> </a:t>
              </a:r>
              <a:endParaRPr lang="en-US" sz="2000" b="1" i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57560" y="5925352"/>
            <a:ext cx="23301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G(</a:t>
            </a:r>
            <a:r>
              <a:rPr lang="en-US" sz="2400" dirty="0" err="1" smtClean="0"/>
              <a:t>enerator</a:t>
            </a:r>
            <a:r>
              <a:rPr lang="en-US" sz="2400" dirty="0" smtClean="0"/>
              <a:t>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4242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претендент  шифрует сообщение одноразовым блокнотом (</a:t>
                </a:r>
                <a:r>
                  <a:rPr lang="en-US" dirty="0" smtClean="0"/>
                  <a:t>OTP)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0095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1942722" y="5194306"/>
            <a:ext cx="1066800" cy="19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191122" y="4565658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8"/>
              <p:cNvSpPr txBox="1">
                <a:spLocks noChangeArrowheads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323" y="4919273"/>
                <a:ext cx="689612" cy="464486"/>
              </a:xfrm>
              <a:prstGeom prst="rect">
                <a:avLst/>
              </a:prstGeom>
              <a:blipFill>
                <a:blip r:embed="rId4"/>
                <a:stretch>
                  <a:fillRect l="-7965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21"/>
          <p:cNvGrpSpPr>
            <a:grpSpLocks/>
          </p:cNvGrpSpPr>
          <p:nvPr/>
        </p:nvGrpSpPr>
        <p:grpSpPr bwMode="auto">
          <a:xfrm>
            <a:off x="4381122" y="4649001"/>
            <a:ext cx="3810000" cy="403622"/>
            <a:chOff x="1776" y="1783"/>
            <a:chExt cx="2400" cy="339"/>
          </a:xfrm>
        </p:grpSpPr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968" y="1783"/>
              <a:ext cx="198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m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, m</a:t>
              </a:r>
              <a:r>
                <a:rPr lang="en-US" sz="2000" i="1" baseline="-25000" dirty="0"/>
                <a:t>1  </a:t>
              </a:r>
              <a:r>
                <a:rPr lang="en-US" sz="2000" i="1" dirty="0">
                  <a:sym typeface="Symbol" pitchFamily="18" charset="2"/>
                </a:rPr>
                <a:t> M :   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0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 = </a:t>
              </a:r>
              <a:r>
                <a:rPr lang="en-US" sz="2000" dirty="0">
                  <a:sym typeface="Symbol" pitchFamily="18" charset="2"/>
                </a:rPr>
                <a:t>|</a:t>
              </a:r>
              <a:r>
                <a:rPr lang="en-US" sz="2000" i="1" dirty="0">
                  <a:sym typeface="Symbol" pitchFamily="18" charset="2"/>
                </a:rPr>
                <a:t>m</a:t>
              </a:r>
              <a:r>
                <a:rPr lang="en-US" sz="2000" i="1" baseline="-25000" dirty="0">
                  <a:sym typeface="Symbol" pitchFamily="18" charset="2"/>
                </a:rPr>
                <a:t>1</a:t>
              </a:r>
              <a:r>
                <a:rPr lang="en-US" sz="20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4381122" y="5066913"/>
            <a:ext cx="3733802" cy="522685"/>
            <a:chOff x="1776" y="2018"/>
            <a:chExt cx="2352" cy="43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54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2400" y="2018"/>
              <a:ext cx="977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dirty="0"/>
                <a:t>c</a:t>
              </a:r>
              <a:r>
                <a:rPr lang="en-US" sz="2000" dirty="0" smtClean="0"/>
                <a:t> </a:t>
              </a:r>
              <a:r>
                <a:rPr lang="en-US" sz="2000" dirty="0">
                  <a:sym typeface="Symbol" pitchFamily="18" charset="2"/>
                </a:rPr>
                <a:t> </a:t>
              </a:r>
              <a:r>
                <a:rPr lang="en-US" sz="2400" b="1" i="1" dirty="0" err="1" smtClean="0"/>
                <a:t>m</a:t>
              </a:r>
              <a:r>
                <a:rPr lang="en-US" sz="2400" b="1" i="1" baseline="-25000" dirty="0" err="1" smtClean="0"/>
                <a:t>b</a:t>
              </a:r>
              <a:r>
                <a:rPr lang="en-US" sz="2400" b="1" baseline="-25000" dirty="0" smtClean="0"/>
                <a:t> </a:t>
              </a:r>
              <a:r>
                <a:rPr lang="en-US" sz="2000" b="1" dirty="0" smtClean="0"/>
                <a:t>⊕ </a:t>
              </a:r>
              <a:r>
                <a:rPr lang="en-US" sz="2000" b="1" i="1" dirty="0" smtClean="0">
                  <a:sym typeface="Symbol" pitchFamily="18" charset="2"/>
                </a:rPr>
                <a:t>r</a:t>
              </a:r>
              <a:r>
                <a:rPr lang="en-US" sz="2800" b="1" dirty="0" smtClean="0"/>
                <a:t> </a:t>
              </a:r>
              <a:endParaRPr lang="en-US" sz="2000" b="1" dirty="0"/>
            </a:p>
          </p:txBody>
        </p:sp>
      </p:grp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9410322" y="5746751"/>
            <a:ext cx="1371600" cy="609599"/>
            <a:chOff x="4416" y="3546"/>
            <a:chExt cx="864" cy="512"/>
          </a:xfrm>
        </p:grpSpPr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416" y="3546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4420" y="3670"/>
              <a:ext cx="860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 dirty="0"/>
                <a:t>b’</a:t>
              </a:r>
              <a:r>
                <a:rPr lang="en-US" sz="2400" dirty="0"/>
                <a:t> </a:t>
              </a:r>
              <a:r>
                <a:rPr lang="en-US" sz="2400" dirty="0">
                  <a:sym typeface="Symbol" pitchFamily="18" charset="2"/>
                </a:rPr>
                <a:t> {0,1}</a:t>
              </a:r>
              <a:endParaRPr lang="en-US" sz="2400" dirty="0"/>
            </a:p>
          </p:txBody>
        </p:sp>
      </p:grp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2323722" y="433705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ym typeface="Symbol" pitchFamily="18" charset="2"/>
                  </a:rPr>
                  <a:t>r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1" i="1" baseline="30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941" y="5282265"/>
                <a:ext cx="1101455" cy="464486"/>
              </a:xfrm>
              <a:prstGeom prst="rect">
                <a:avLst/>
              </a:prstGeom>
              <a:blipFill>
                <a:blip r:embed="rId5"/>
                <a:stretch>
                  <a:fillRect l="-4420" b="-2105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845738" y="4688440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23540" y="5997089"/>
            <a:ext cx="2198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/>
              <a:t>Игра </a:t>
            </a:r>
            <a:r>
              <a:rPr lang="en-US" sz="2400" dirty="0" smtClean="0"/>
              <a:t>R(random)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7603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2.4.1.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𝑂𝑇𝑃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/>
                  <a:t>Утверждение </a:t>
                </a:r>
                <a:r>
                  <a:rPr lang="ru-RU" b="1" dirty="0" smtClean="0"/>
                  <a:t>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579373"/>
                <a:ext cx="10515600" cy="3597589"/>
              </a:xfrm>
              <a:blipFill>
                <a:blip r:embed="rId2"/>
                <a:stretch>
                  <a:fillRect l="-1043" t="-25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42546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7483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5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9"/>
          <p:cNvGrpSpPr/>
          <p:nvPr/>
        </p:nvGrpSpPr>
        <p:grpSpPr>
          <a:xfrm>
            <a:off x="917417" y="4508846"/>
            <a:ext cx="10100650" cy="597310"/>
            <a:chOff x="609600" y="2724150"/>
            <a:chExt cx="7848600" cy="628710"/>
          </a:xfrm>
        </p:grpSpPr>
        <p:cxnSp>
          <p:nvCxnSpPr>
            <p:cNvPr id="25" name="Straight Connector 4"/>
            <p:cNvCxnSpPr/>
            <p:nvPr/>
          </p:nvCxnSpPr>
          <p:spPr>
            <a:xfrm>
              <a:off x="609600" y="2800350"/>
              <a:ext cx="7848600" cy="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9773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67600" y="287655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28" name="Straight Connector 7"/>
            <p:cNvCxnSpPr/>
            <p:nvPr/>
          </p:nvCxnSpPr>
          <p:spPr>
            <a:xfrm>
              <a:off x="1143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5"/>
            <p:cNvCxnSpPr/>
            <p:nvPr/>
          </p:nvCxnSpPr>
          <p:spPr>
            <a:xfrm>
              <a:off x="76200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14600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 smtClean="0"/>
                <a:t>0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36284" y="2952750"/>
              <a:ext cx="8787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[W</a:t>
              </a:r>
              <a:r>
                <a:rPr lang="en-US" sz="2000" baseline="-25000" dirty="0"/>
                <a:t>1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733800" y="2952750"/>
              <a:ext cx="7929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 smtClean="0"/>
                <a:t>Pr</a:t>
              </a:r>
              <a:r>
                <a:rPr lang="en-US" sz="2000" dirty="0" smtClean="0"/>
                <a:t>[</a:t>
              </a:r>
              <a:r>
                <a:rPr lang="en-US" sz="2000" dirty="0" err="1" smtClean="0"/>
                <a:t>R</a:t>
              </a:r>
              <a:r>
                <a:rPr lang="en-US" sz="2000" baseline="-25000" dirty="0" err="1"/>
                <a:t>b</a:t>
              </a:r>
              <a:r>
                <a:rPr lang="en-US" sz="2000" dirty="0" smtClean="0"/>
                <a:t>]</a:t>
              </a:r>
              <a:endParaRPr lang="en-US" sz="2000" dirty="0"/>
            </a:p>
          </p:txBody>
        </p:sp>
        <p:cxnSp>
          <p:nvCxnSpPr>
            <p:cNvPr id="33" name="Straight Connector 43"/>
            <p:cNvCxnSpPr/>
            <p:nvPr/>
          </p:nvCxnSpPr>
          <p:spPr>
            <a:xfrm>
              <a:off x="28956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4"/>
            <p:cNvCxnSpPr/>
            <p:nvPr/>
          </p:nvCxnSpPr>
          <p:spPr>
            <a:xfrm>
              <a:off x="4114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45"/>
            <p:cNvCxnSpPr/>
            <p:nvPr/>
          </p:nvCxnSpPr>
          <p:spPr>
            <a:xfrm>
              <a:off x="5257800" y="2724150"/>
              <a:ext cx="0" cy="22860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2061244" y="5542365"/>
            <a:ext cx="725455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00" dirty="0"/>
              <a:t>⇒  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SS</a:t>
            </a:r>
            <a:r>
              <a:rPr lang="en-US" sz="2600" dirty="0"/>
              <a:t>[</a:t>
            </a:r>
            <a:r>
              <a:rPr lang="en-US" sz="2600" i="1" dirty="0"/>
              <a:t>A,E</a:t>
            </a:r>
            <a:r>
              <a:rPr lang="en-US" sz="2600" dirty="0"/>
              <a:t>] = |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0</a:t>
            </a:r>
            <a:r>
              <a:rPr lang="en-US" sz="2600" dirty="0"/>
              <a:t>] – </a:t>
            </a:r>
            <a:r>
              <a:rPr lang="en-US" sz="2600" dirty="0" err="1"/>
              <a:t>Pr</a:t>
            </a:r>
            <a:r>
              <a:rPr lang="en-US" sz="2600" dirty="0"/>
              <a:t>[</a:t>
            </a:r>
            <a:r>
              <a:rPr lang="en-US" sz="2600" i="1" dirty="0"/>
              <a:t>W</a:t>
            </a:r>
            <a:r>
              <a:rPr lang="en-US" sz="2600" i="1" baseline="-25000" dirty="0"/>
              <a:t>1</a:t>
            </a:r>
            <a:r>
              <a:rPr lang="en-US" sz="2600" dirty="0"/>
              <a:t>]| ≤  2 </a:t>
            </a:r>
            <a:r>
              <a:rPr lang="en-US" sz="2600" dirty="0" smtClean="0"/>
              <a:t>* </a:t>
            </a:r>
            <a:r>
              <a:rPr lang="en-US" sz="2600" i="1" dirty="0" err="1"/>
              <a:t>Adv</a:t>
            </a:r>
            <a:r>
              <a:rPr lang="en-US" sz="2600" i="1" baseline="-25000" dirty="0" err="1"/>
              <a:t>PRG</a:t>
            </a:r>
            <a:r>
              <a:rPr lang="en-US" sz="2600" dirty="0"/>
              <a:t>[</a:t>
            </a:r>
            <a:r>
              <a:rPr lang="en-US" sz="2600" i="1" dirty="0"/>
              <a:t>B,G</a:t>
            </a:r>
            <a:r>
              <a:rPr lang="en-US" sz="2600" dirty="0"/>
              <a:t>] 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8655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Скругленный прямоугольник 29"/>
          <p:cNvSpPr/>
          <p:nvPr/>
        </p:nvSpPr>
        <p:spPr>
          <a:xfrm>
            <a:off x="720505" y="1762761"/>
            <a:ext cx="10542006" cy="8855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28"/>
          <p:cNvSpPr>
            <a:spLocks noChangeArrowheads="1"/>
          </p:cNvSpPr>
          <p:nvPr/>
        </p:nvSpPr>
        <p:spPr bwMode="auto">
          <a:xfrm>
            <a:off x="5426044" y="327580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 dirty="0" smtClean="0"/>
              <a:t>PRG adv</a:t>
            </a:r>
            <a:r>
              <a:rPr lang="en-US" dirty="0"/>
              <a:t>. B  (us)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8474044" y="3686576"/>
            <a:ext cx="1295400" cy="111323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1387444" y="314245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6950046" y="3886601"/>
            <a:ext cx="1614488" cy="522684"/>
            <a:chOff x="3648" y="2913"/>
            <a:chExt cx="1017" cy="439"/>
          </a:xfrm>
        </p:grpSpPr>
        <p:sp>
          <p:nvSpPr>
            <p:cNvPr id="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26"/>
            <p:cNvSpPr txBox="1">
              <a:spLocks noChangeArrowheads="1"/>
            </p:cNvSpPr>
            <p:nvPr/>
          </p:nvSpPr>
          <p:spPr bwMode="auto">
            <a:xfrm>
              <a:off x="3696" y="2913"/>
              <a:ext cx="969" cy="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c </a:t>
              </a:r>
              <a:r>
                <a:rPr lang="en-US" sz="2000" i="1" dirty="0">
                  <a:sym typeface="Symbol" pitchFamily="18" charset="2"/>
                </a:rPr>
                <a:t> </a:t>
              </a:r>
              <a:r>
                <a:rPr lang="en-US" sz="2400" b="1" i="1" dirty="0" smtClean="0"/>
                <a:t>m</a:t>
              </a:r>
              <a:r>
                <a:rPr lang="en-US" sz="2400" b="1" i="1" baseline="-25000" dirty="0" smtClean="0"/>
                <a:t>0</a:t>
              </a:r>
              <a:r>
                <a:rPr lang="en-US" sz="2400" b="1" dirty="0" smtClean="0"/>
                <a:t>⊕</a:t>
              </a:r>
              <a:r>
                <a:rPr lang="en-US" sz="2400" b="1" i="1" dirty="0" smtClean="0">
                  <a:sym typeface="Symbol" pitchFamily="18" charset="2"/>
                </a:rPr>
                <a:t>y</a:t>
              </a:r>
              <a:r>
                <a:rPr lang="en-US" sz="2800" b="1" i="1" dirty="0" smtClean="0"/>
                <a:t> </a:t>
              </a:r>
              <a:endParaRPr lang="en-US" sz="2000" b="1" i="1" dirty="0"/>
            </a:p>
          </p:txBody>
        </p:sp>
      </p:grpSp>
      <p:cxnSp>
        <p:nvCxnSpPr>
          <p:cNvPr id="11" name="Straight Arrow Connector 3"/>
          <p:cNvCxnSpPr/>
          <p:nvPr/>
        </p:nvCxnSpPr>
        <p:spPr>
          <a:xfrm>
            <a:off x="3063844" y="3534176"/>
            <a:ext cx="22860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40044" y="3191276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y</a:t>
            </a:r>
            <a:r>
              <a:rPr lang="en-US" dirty="0" smtClean="0"/>
              <a:t> ∈ {0,1}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grpSp>
        <p:nvGrpSpPr>
          <p:cNvPr id="13" name="Group 13"/>
          <p:cNvGrpSpPr/>
          <p:nvPr/>
        </p:nvGrpSpPr>
        <p:grpSpPr>
          <a:xfrm>
            <a:off x="7026244" y="3534176"/>
            <a:ext cx="1447800" cy="400110"/>
            <a:chOff x="5867400" y="2125267"/>
            <a:chExt cx="1447800" cy="400110"/>
          </a:xfrm>
        </p:grpSpPr>
        <p:sp>
          <p:nvSpPr>
            <p:cNvPr id="14" name="Line 24"/>
            <p:cNvSpPr>
              <a:spLocks noChangeShapeType="1"/>
            </p:cNvSpPr>
            <p:nvPr/>
          </p:nvSpPr>
          <p:spPr bwMode="auto">
            <a:xfrm flipH="1">
              <a:off x="5867400" y="2506267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038770" y="2125267"/>
              <a:ext cx="92525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/>
                <a:t>m</a:t>
              </a:r>
              <a:r>
                <a:rPr lang="en-US" sz="2000" i="1" baseline="-25000" dirty="0" smtClean="0"/>
                <a:t>0</a:t>
              </a:r>
              <a:r>
                <a:rPr lang="ru-RU" sz="2000" i="1" baseline="-25000" dirty="0" smtClean="0"/>
                <a:t> </a:t>
              </a:r>
              <a:r>
                <a:rPr lang="en-US" sz="2000" i="1" dirty="0" smtClean="0"/>
                <a:t>, m</a:t>
              </a:r>
              <a:r>
                <a:rPr lang="en-US" sz="2000" i="1" baseline="-25000" dirty="0" smtClean="0"/>
                <a:t>1</a:t>
              </a:r>
              <a:endParaRPr lang="en-US" sz="2000" i="1" baseline="-25000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143250" y="4187267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</a:t>
            </a:r>
            <a:r>
              <a:rPr lang="en-US" i="1" dirty="0" smtClean="0"/>
              <a:t>’</a:t>
            </a:r>
            <a:r>
              <a:rPr lang="en-US" dirty="0" smtClean="0"/>
              <a:t> </a:t>
            </a:r>
            <a:r>
              <a:rPr lang="en-US" dirty="0"/>
              <a:t>∈ {0,1}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Утверждение 2.4.2.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т.е.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– противник, которые пытается различить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OTP.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:r>
                  <a:rPr lang="en-US" dirty="0" smtClean="0"/>
                  <a:t>B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0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58012"/>
                <a:ext cx="10515600" cy="1284447"/>
              </a:xfrm>
              <a:blipFill>
                <a:blip r:embed="rId2"/>
                <a:stretch>
                  <a:fillRect l="-1043" t="-9524" b="-42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3"/>
          <p:cNvCxnSpPr/>
          <p:nvPr/>
        </p:nvCxnSpPr>
        <p:spPr>
          <a:xfrm flipH="1" flipV="1">
            <a:off x="3063845" y="4599408"/>
            <a:ext cx="5410199" cy="171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Объект 2"/>
              <p:cNvSpPr txBox="1">
                <a:spLocks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=1|,</m:t>
                    </m:r>
                    <m:r>
                      <m:rPr>
                        <m:nor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где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1" dirty="0"/>
                      <m:t>k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i="1" dirty="0">
                        <a:sym typeface="Symbol" pitchFamily="18" charset="2"/>
                      </a:rPr>
                      <m:t>r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r>
                  <a:rPr lang="ru-RU" dirty="0" smtClean="0"/>
                  <a:t>   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r>
                  <a:rPr lang="en-US" i="1" dirty="0" smtClean="0">
                    <a:cs typeface="Arial" charset="0"/>
                    <a:sym typeface="Symbol" pitchFamily="18" charset="2"/>
                  </a:rPr>
                  <a:t>,</a:t>
                </a:r>
                <a:r>
                  <a:rPr lang="ru-RU" i="1" dirty="0" smtClean="0">
                    <a:cs typeface="Arial" charset="0"/>
                    <a:sym typeface="Symbol" pitchFamily="18" charset="2"/>
                  </a:rPr>
                  <a:t>      </a:t>
                </a:r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1" i="1" dirty="0" smtClean="0">
                    <a:cs typeface="Arial" charset="0"/>
                    <a:sym typeface="Symbol" pitchFamily="18" charset="2"/>
                  </a:rPr>
                  <a:t> </a:t>
                </a:r>
                <a:endParaRPr lang="ru-RU" b="1" i="1" dirty="0" smtClean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1" i="1" smtClean="0">
                        <a:latin typeface="Cambria Math" panose="02040503050406030204" pitchFamily="18" charset="0"/>
                        <a:cs typeface="Arial" charset="0"/>
                        <a:sym typeface="Symbol" pitchFamily="18" charset="2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ru-RU" b="1" i="1" dirty="0" smtClean="0">
                    <a:cs typeface="Arial" charset="0"/>
                    <a:sym typeface="Symbol" pitchFamily="18" charset="2"/>
                  </a:rPr>
                  <a:t>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endParaRPr lang="en-US" b="1" i="1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5104609"/>
                <a:ext cx="10515600" cy="1284447"/>
              </a:xfrm>
              <a:prstGeom prst="rect">
                <a:avLst/>
              </a:prstGeom>
              <a:blipFill>
                <a:blip r:embed="rId3"/>
                <a:stretch>
                  <a:fillRect t="-6161" b="-80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4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>
                    <a:cs typeface="Arial" charset="0"/>
                    <a:sym typeface="Symbol" pitchFamily="18" charset="2"/>
                  </a:rPr>
                  <a:t>без доказательства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b="1" i="1" dirty="0">
                  <a:cs typeface="Arial" charset="0"/>
                  <a:sym typeface="Symbol" pitchFamily="18" charset="2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863" y="4922680"/>
                <a:ext cx="10515600" cy="3597589"/>
              </a:xfrm>
              <a:blipFill>
                <a:blip r:embed="rId2"/>
                <a:stretch>
                  <a:fillRect t="-27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863" y="2073803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2.5.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если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– стойкий генератор. </a:t>
                </a: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53432"/>
                <a:ext cx="10515600" cy="2166953"/>
              </a:xfrm>
              <a:prstGeom prst="rect">
                <a:avLst/>
              </a:prstGeom>
              <a:blipFill>
                <a:blip r:embed="rId3"/>
                <a:stretch>
                  <a:fillRect l="-1043" t="-42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Поточные шифры и семантическая стойкость</a:t>
            </a:r>
          </a:p>
        </p:txBody>
      </p:sp>
    </p:spTree>
    <p:extLst>
      <p:ext uri="{BB962C8B-B14F-4D97-AF65-F5344CB8AC3E}">
        <p14:creationId xmlns:p14="http://schemas.microsoft.com/office/powerpoint/2010/main" val="61530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b="1" dirty="0" smtClean="0"/>
                  <a:t>Пренебрежимо малые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ru-RU" dirty="0" smtClean="0"/>
                  <a:t>Убывают быстрее любых полиномов</a:t>
                </a:r>
                <a:endParaRPr lang="en-US" b="0" dirty="0" smtClean="0"/>
              </a:p>
              <a:p>
                <a:endParaRPr lang="en-US" b="0" dirty="0" smtClean="0"/>
              </a:p>
              <a:p>
                <a:r>
                  <a:rPr lang="ru-RU" b="1" dirty="0" smtClean="0"/>
                  <a:t>Не пренебрежимо малые</a:t>
                </a:r>
                <a:r>
                  <a:rPr lang="ru-RU" dirty="0" smtClean="0"/>
                  <a:t> функции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−10000000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∗1≠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10000000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:∃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=10000001,∀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&gt;0: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≠0.</m:t>
                        </m:r>
                      </m:e>
                    </m:func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9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Супер-полиномиальные и </a:t>
            </a:r>
            <a:r>
              <a:rPr lang="ru-RU" dirty="0" err="1" smtClean="0"/>
              <a:t>полиномиально</a:t>
            </a:r>
            <a:r>
              <a:rPr lang="ru-RU" dirty="0" smtClean="0"/>
              <a:t> ограниченные функция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супер-полиномиальной</a:t>
                </a:r>
                <a:r>
                  <a:rPr lang="en-US" b="1" dirty="0" smtClean="0"/>
                  <a:t> (super-poly)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  <a:p>
                <a:pPr lvl="1"/>
                <a:r>
                  <a:rPr lang="ru-RU" dirty="0" smtClean="0"/>
                  <a:t>Растёт быстрее любого полинома на бесконечности.</a:t>
                </a:r>
                <a:endParaRPr lang="en-US" dirty="0" smtClean="0"/>
              </a:p>
              <a:p>
                <a:endParaRPr lang="ru-RU" dirty="0" smtClean="0"/>
              </a:p>
              <a:p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-ограниченной</a:t>
                </a:r>
                <a:r>
                  <a:rPr lang="en-US" b="1" dirty="0" smtClean="0"/>
                  <a:t> (poly bounded)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ru-RU" dirty="0" smtClean="0"/>
                  <a:t> имеет место неравенство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ru-RU" b="0" dirty="0" smtClean="0"/>
              </a:p>
              <a:p>
                <a:pPr lvl="1"/>
                <a:r>
                  <a:rPr lang="ru-RU" dirty="0" smtClean="0"/>
                  <a:t>Может быть ограничена на бесконечности сверху полиномом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lvl="1"/>
                <a:endParaRPr lang="ru-RU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60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На практике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скаляр (формально – функция от некоторых фиксированных ранее параметров системы). Её «малость» оценивают исходя из необходимой для системы стойкости.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Пример</a:t>
                </a:r>
                <a:r>
                  <a:rPr lang="en-US" dirty="0" smtClean="0"/>
                  <a:t>: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не пренебрежимо малая, если событие вероятно произойдёт при обработки данных порядка гигабайта,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- пренебрежимо малая, если событие вряд ли произойдёт при «жизни» ключа длины 160 бит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63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Пренебрежимо малые величина на практике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При доказательстве стойкости часто получается формула преимущества, ограниченная сверху функцией от некоторых параметров. Пример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– максимально число </a:t>
                </a:r>
                <a:r>
                  <a:rPr lang="ru-RU" dirty="0" err="1" smtClean="0"/>
                  <a:t>зашифрований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длина ключа.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использования конкретной реализации нужно выбрать параметры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при заданном уровне стойкости.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хотим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ru-RU" dirty="0" smtClean="0"/>
                  <a:t>, тогда для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при использовании ключа с длиной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 мы можем зашифровать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80−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сообщений, при параметре стойкости 80 бит.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07" b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527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Параметры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Ранее, при введении понятия (вычислимого) шифра, мы описывали его без описания с явным описанием параметров.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На практике многие шифры и другие примитивы имеют так называемые параметры системы, влияющие на производительность и стойкость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Пример – длина ключа (и максимального сообщения) в одноразовом блокноте, модуль в аддитивном одноразовом блокноте.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195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Эффективный алгоритм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некоторый параметр.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ru-RU" dirty="0" smtClean="0"/>
                  <a:t> - полином над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т.е. длина вектора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полиномиальной ограничена на основе параметра).</a:t>
                </a:r>
                <a:r>
                  <a:rPr lang="en-US" b="0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эффективным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−полиномиально ограниченная,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−перенебрежимо малая:∀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вероятность того, что время исполнения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 входе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прев</a:t>
                </a:r>
                <a:r>
                  <a:rPr lang="ru-RU" i="1" dirty="0" smtClean="0"/>
                  <a:t>ысит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 превосходит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эффективный</a:t>
                </a:r>
                <a:r>
                  <a:rPr lang="ru-RU" dirty="0" smtClean="0"/>
                  <a:t>, если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при заданном </a:t>
                </a:r>
                <a:r>
                  <a:rPr lang="ru-RU" b="1" dirty="0" smtClean="0"/>
                  <a:t>параметре на </a:t>
                </a:r>
                <a:r>
                  <a:rPr lang="ru-RU" b="1" dirty="0" err="1" smtClean="0"/>
                  <a:t>полиномиально</a:t>
                </a:r>
                <a:r>
                  <a:rPr lang="ru-RU" b="1" dirty="0" smtClean="0"/>
                  <a:t> ограниченном входе он выполняется за полиномиальное время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00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1261</Words>
  <Application>Microsoft Office PowerPoint</Application>
  <PresentationFormat>Широкоэкранный</PresentationFormat>
  <Paragraphs>343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Поточные шифры</vt:lpstr>
      <vt:lpstr>Семантическая стойкость</vt:lpstr>
      <vt:lpstr>Пренебрежимо малые величины</vt:lpstr>
      <vt:lpstr>Примеры</vt:lpstr>
      <vt:lpstr>Супер-полиномиальные и полиномиально ограниченные функция</vt:lpstr>
      <vt:lpstr>Пренебрежимо малые величина на практике</vt:lpstr>
      <vt:lpstr>Пренебрежимо малые величина на практике</vt:lpstr>
      <vt:lpstr>Параметры системы</vt:lpstr>
      <vt:lpstr>Эффективный алгоритм</vt:lpstr>
      <vt:lpstr>Пример эффективного алгоритма с параметром</vt:lpstr>
      <vt:lpstr>Эффективность в игре</vt:lpstr>
      <vt:lpstr>Эффективность в игре</vt:lpstr>
      <vt:lpstr>Эффективность в игре</vt:lpstr>
      <vt:lpstr>Параметр стойкости</vt:lpstr>
      <vt:lpstr>Оценки величин</vt:lpstr>
      <vt:lpstr>Оценки величин</vt:lpstr>
      <vt:lpstr>Идея одноразового блокнота</vt:lpstr>
      <vt:lpstr>Идея одноразового блокнота</vt:lpstr>
      <vt:lpstr>Поточный шифр</vt:lpstr>
      <vt:lpstr>Стойкий псевдослучайный генератор</vt:lpstr>
      <vt:lpstr>Стойкий псевдослучайный генератор</vt:lpstr>
      <vt:lpstr>Стойкий псевдослучайный генератор</vt:lpstr>
      <vt:lpstr>Энтропия генератора</vt:lpstr>
      <vt:lpstr>Статистическая неразличимость</vt:lpstr>
      <vt:lpstr>Непредсказуемость генераторов</vt:lpstr>
      <vt:lpstr>Непредсказуемость генераторов</vt:lpstr>
      <vt:lpstr>Непредсказуемость генераторов</vt:lpstr>
      <vt:lpstr>Поточные шифры и семантическая стойкость</vt:lpstr>
      <vt:lpstr>Идея доказательства</vt:lpstr>
      <vt:lpstr>Презентация PowerPoint</vt:lpstr>
      <vt:lpstr>Презентация PowerPoint</vt:lpstr>
      <vt:lpstr>Презентация PowerPoint</vt:lpstr>
      <vt:lpstr>Поточные шифры и семантическая стойкость</vt:lpstr>
      <vt:lpstr>Поточные шифры и семантическая стойкость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458</cp:revision>
  <dcterms:created xsi:type="dcterms:W3CDTF">2018-08-24T12:25:18Z</dcterms:created>
  <dcterms:modified xsi:type="dcterms:W3CDTF">2018-09-14T05:38:45Z</dcterms:modified>
</cp:coreProperties>
</file>