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96" r:id="rId2"/>
    <p:sldId id="334" r:id="rId3"/>
    <p:sldId id="335" r:id="rId4"/>
    <p:sldId id="336" r:id="rId5"/>
    <p:sldId id="337" r:id="rId6"/>
    <p:sldId id="338" r:id="rId7"/>
    <p:sldId id="340" r:id="rId8"/>
    <p:sldId id="339" r:id="rId9"/>
    <p:sldId id="341" r:id="rId10"/>
    <p:sldId id="342" r:id="rId11"/>
    <p:sldId id="344" r:id="rId12"/>
    <p:sldId id="345" r:id="rId13"/>
    <p:sldId id="346" r:id="rId14"/>
    <p:sldId id="347" r:id="rId15"/>
    <p:sldId id="348" r:id="rId16"/>
    <p:sldId id="352" r:id="rId17"/>
    <p:sldId id="350" r:id="rId18"/>
    <p:sldId id="354" r:id="rId19"/>
    <p:sldId id="349" r:id="rId20"/>
    <p:sldId id="351" r:id="rId21"/>
    <p:sldId id="353" r:id="rId22"/>
    <p:sldId id="357" r:id="rId23"/>
    <p:sldId id="355" r:id="rId24"/>
    <p:sldId id="359" r:id="rId25"/>
    <p:sldId id="360" r:id="rId26"/>
    <p:sldId id="361" r:id="rId27"/>
    <p:sldId id="362" r:id="rId28"/>
    <p:sldId id="363" r:id="rId29"/>
    <p:sldId id="364" r:id="rId30"/>
    <p:sldId id="365" r:id="rId31"/>
    <p:sldId id="366" r:id="rId32"/>
    <p:sldId id="367" r:id="rId33"/>
    <p:sldId id="368" r:id="rId34"/>
    <p:sldId id="369" r:id="rId35"/>
    <p:sldId id="370" r:id="rId36"/>
    <p:sldId id="371" r:id="rId37"/>
    <p:sldId id="372" r:id="rId38"/>
    <p:sldId id="373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Лирическое отступление в блочные шифры" id="{166FB796-C804-494D-81E1-46F5EBC53402}">
          <p14:sldIdLst>
            <p14:sldId id="334"/>
            <p14:sldId id="335"/>
            <p14:sldId id="336"/>
          </p14:sldIdLst>
        </p14:section>
        <p14:section name="PRF switching lemma" id="{8D7119DD-8269-4067-B041-CBC75DC9F3BE}">
          <p14:sldIdLst>
            <p14:sldId id="337"/>
            <p14:sldId id="338"/>
            <p14:sldId id="340"/>
            <p14:sldId id="339"/>
            <p14:sldId id="341"/>
            <p14:sldId id="342"/>
            <p14:sldId id="344"/>
            <p14:sldId id="345"/>
            <p14:sldId id="346"/>
            <p14:sldId id="347"/>
          </p14:sldIdLst>
        </p14:section>
        <p14:section name="Построение PRG из PRF, CTR" id="{2C77A2BA-BD35-45BF-901F-8D54177E878C}">
          <p14:sldIdLst>
            <p14:sldId id="348"/>
            <p14:sldId id="352"/>
            <p14:sldId id="350"/>
            <p14:sldId id="354"/>
            <p14:sldId id="349"/>
            <p14:sldId id="351"/>
            <p14:sldId id="353"/>
          </p14:sldIdLst>
        </p14:section>
        <p14:section name="CPA" id="{C4CD0A65-B822-46E5-B632-31A9388536BE}">
          <p14:sldIdLst>
            <p14:sldId id="357"/>
            <p14:sldId id="355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1" autoAdjust="0"/>
    <p:restoredTop sz="94664" autoAdjust="0"/>
  </p:normalViewPr>
  <p:slideViewPr>
    <p:cSldViewPr snapToGrid="0">
      <p:cViewPr varScale="1">
        <p:scale>
          <a:sx n="122" d="100"/>
          <a:sy n="122" d="100"/>
        </p:scale>
        <p:origin x="24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22.10.2024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22.10.2024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22.10.2024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22.10.2024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22.10.2024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22.10.2024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1.png"/><Relationship Id="rId3" Type="http://schemas.openxmlformats.org/officeDocument/2006/relationships/image" Target="../media/image31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36.png"/><Relationship Id="rId10" Type="http://schemas.openxmlformats.org/officeDocument/2006/relationships/image" Target="../media/image8.png"/><Relationship Id="rId1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fi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3" Type="http://schemas.openxmlformats.org/officeDocument/2006/relationships/image" Target="../media/image44.png"/><Relationship Id="rId12" Type="http://schemas.openxmlformats.org/officeDocument/2006/relationships/image" Target="../media/image1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9.png"/><Relationship Id="rId5" Type="http://schemas.openxmlformats.org/officeDocument/2006/relationships/image" Target="../media/image46.png"/><Relationship Id="rId10" Type="http://schemas.openxmlformats.org/officeDocument/2006/relationships/image" Target="../media/image8.png"/><Relationship Id="rId4" Type="http://schemas.openxmlformats.org/officeDocument/2006/relationships/image" Target="../media/image45.png"/><Relationship Id="rId1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5.png"/><Relationship Id="rId7" Type="http://schemas.openxmlformats.org/officeDocument/2006/relationships/image" Target="../media/image4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4" Type="http://schemas.openxmlformats.org/officeDocument/2006/relationships/image" Target="../media/image56.png"/><Relationship Id="rId9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71.png"/><Relationship Id="rId12" Type="http://schemas.openxmlformats.org/officeDocument/2006/relationships/image" Target="../media/image6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72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73.png"/><Relationship Id="rId12" Type="http://schemas.openxmlformats.org/officeDocument/2006/relationships/image" Target="../media/image68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74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2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75.png"/><Relationship Id="rId12" Type="http://schemas.openxmlformats.org/officeDocument/2006/relationships/image" Target="../media/image68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7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140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9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2.png"/><Relationship Id="rId11" Type="http://schemas.openxmlformats.org/officeDocument/2006/relationships/image" Target="../media/image80.png"/><Relationship Id="rId5" Type="http://schemas.openxmlformats.org/officeDocument/2006/relationships/image" Target="../media/image61.png"/><Relationship Id="rId10" Type="http://schemas.openxmlformats.org/officeDocument/2006/relationships/image" Target="../media/image67.png"/><Relationship Id="rId4" Type="http://schemas.openxmlformats.org/officeDocument/2006/relationships/image" Target="../media/image60.png"/><Relationship Id="rId9" Type="http://schemas.openxmlformats.org/officeDocument/2006/relationships/image" Target="../media/image7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1.png"/><Relationship Id="rId11" Type="http://schemas.openxmlformats.org/officeDocument/2006/relationships/image" Target="../media/image97.png"/><Relationship Id="rId5" Type="http://schemas.openxmlformats.org/officeDocument/2006/relationships/image" Target="../media/image88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41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98.png"/><Relationship Id="rId4" Type="http://schemas.openxmlformats.org/officeDocument/2006/relationships/image" Target="../media/image8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23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8" Type="http://schemas.openxmlformats.org/officeDocument/2006/relationships/image" Target="../media/image16.png"/><Relationship Id="rId12" Type="http://schemas.openxmlformats.org/officeDocument/2006/relationships/image" Target="../media/image24.png"/><Relationship Id="rId17" Type="http://schemas.openxmlformats.org/officeDocument/2006/relationships/image" Target="../media/image27.png"/><Relationship Id="rId2" Type="http://schemas.openxmlformats.org/officeDocument/2006/relationships/image" Target="../media/image4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15.png"/><Relationship Id="rId15" Type="http://schemas.openxmlformats.org/officeDocument/2006/relationships/image" Target="../media/image6.png"/><Relationship Id="rId10" Type="http://schemas.openxmlformats.org/officeDocument/2006/relationships/image" Target="../media/image8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3" Type="http://schemas.openxmlformats.org/officeDocument/2006/relationships/image" Target="../media/image610.png"/><Relationship Id="rId12" Type="http://schemas.openxmlformats.org/officeDocument/2006/relationships/image" Target="../media/image24.png"/><Relationship Id="rId2" Type="http://schemas.openxmlformats.org/officeDocument/2006/relationships/image" Target="../media/image20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15.png"/><Relationship Id="rId15" Type="http://schemas.openxmlformats.org/officeDocument/2006/relationships/image" Target="../media/image27.png"/><Relationship Id="rId10" Type="http://schemas.openxmlformats.org/officeDocument/2006/relationships/image" Target="../media/image8.png"/><Relationship Id="rId4" Type="http://schemas.openxmlformats.org/officeDocument/2006/relationships/image" Target="../media/image13.pn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1.png"/><Relationship Id="rId3" Type="http://schemas.openxmlformats.org/officeDocument/2006/relationships/image" Target="../media/image31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33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Псевдослучайные функции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</a:t>
            </a:r>
            <a:r>
              <a:rPr lang="en-US" dirty="0" smtClean="0"/>
              <a:t>202</a:t>
            </a:r>
            <a:r>
              <a:rPr lang="ru-RU" smtClean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Скругленный прямоугольник 26"/>
          <p:cNvSpPr/>
          <p:nvPr/>
        </p:nvSpPr>
        <p:spPr>
          <a:xfrm>
            <a:off x="838200" y="1690687"/>
            <a:ext cx="10515600" cy="16772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PRF switching Lemma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6.1.1</a:t>
                </a:r>
                <a:r>
                  <a:rPr lang="en-US" b="1" dirty="0"/>
                  <a:t>.</a:t>
                </a:r>
                <a:r>
                  <a:rPr lang="ru-RU" b="1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конечное множество,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различимость случайных функций и случайных подстановок. Тогда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7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774"/>
              </a:xfrm>
              <a:prstGeom prst="rect">
                <a:avLst/>
              </a:prstGeom>
              <a:blipFill rotWithShape="0"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2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1823530" y="6285805"/>
                <a:ext cx="45962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530" y="6285805"/>
                <a:ext cx="4596258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51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Скругленный прямоугольник 27"/>
          <p:cNvSpPr/>
          <p:nvPr/>
        </p:nvSpPr>
        <p:spPr>
          <a:xfrm>
            <a:off x="838199" y="3821374"/>
            <a:ext cx="10515599" cy="117370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838200" y="1690687"/>
            <a:ext cx="10515600" cy="16530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PRF switching Lemma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525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конечное множество,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различимость случайных функций и случайных подстановок. Тогда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en-US" dirty="0" smtClean="0"/>
                  <a:t># </a:t>
                </a:r>
                <a:r>
                  <a:rPr lang="ru-RU" dirty="0" smtClean="0"/>
                  <a:t>необходима ещё одна вспомогательная теорема.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Теорема 6.1.1.1.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события над некоторым вероятностным пространством. 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>
                    <a:solidFill>
                      <a:srgbClr val="00B050"/>
                    </a:solidFill>
                  </a:rPr>
                  <a:t> </a:t>
                </a:r>
                <a:r>
                  <a:rPr lang="ru-RU" dirty="0" smtClean="0"/>
                  <a:t>происходит тогда и только тогда когда происходит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∧!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%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∈[0,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∧!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∧!</m:t>
                                    </m:r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%</a:t>
                </a: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52596"/>
              </a:xfrm>
              <a:blipFill>
                <a:blip r:embed="rId2"/>
                <a:stretch>
                  <a:fillRect l="-4870" t="-1923" r="-1391" b="-82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304" y="95154"/>
            <a:ext cx="2823950" cy="159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9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Скругленный прямоугольник 26"/>
          <p:cNvSpPr/>
          <p:nvPr/>
        </p:nvSpPr>
        <p:spPr>
          <a:xfrm>
            <a:off x="838200" y="1690687"/>
            <a:ext cx="10515600" cy="156350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PRF switching Lemma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5259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конечное множество,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различимость случайных функций и случайных подстановок. Тогда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Рассмотрим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различимость </a:t>
                </a:r>
                <a:r>
                  <a:rPr lang="en-US" dirty="0" smtClean="0"/>
                  <a:t>RP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RF</a:t>
                </a:r>
                <a:r>
                  <a:rPr lang="ru-RU" dirty="0" smtClean="0"/>
                  <a:t>. Пусть он отправляет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различных запросов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 событие того, что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пара ответов оракула совпала).</a:t>
                </a:r>
                <a:r>
                  <a:rPr lang="en-US" dirty="0" smtClean="0"/>
                  <a:t> </a:t>
                </a:r>
                <a:r>
                  <a:rPr lang="ru-RU" dirty="0" smtClean="0"/>
                  <a:t>Если событие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 не произошло, то все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различны, и игры 0 и 1 идентичны. Следовательно, противник будет иметь идентичный результат в обоих играх. Следовательно можем применить Теорему 6.1.1.1.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]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, число таких пар</a:t>
                </a:r>
                <a:r>
                  <a:rPr lang="en-US" dirty="0" smtClean="0"/>
                  <a:t> </a:t>
                </a:r>
                <a:r>
                  <a:rPr lang="ru-RU" dirty="0" smtClean="0"/>
                  <a:t>в игре не больше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en-US" dirty="0"/>
                  <a:t> #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52596"/>
              </a:xfrm>
              <a:blipFill>
                <a:blip r:embed="rId2"/>
                <a:stretch>
                  <a:fillRect l="-1043" t="-2564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391" y="53742"/>
            <a:ext cx="2727704" cy="162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1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38200" y="3875964"/>
            <a:ext cx="3392606" cy="42308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19259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PRF switching Lemma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599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 smtClean="0"/>
                  <a:t> – стойкая </a:t>
                </a:r>
                <a:r>
                  <a:rPr lang="en-US" b="0" dirty="0" smtClean="0"/>
                  <a:t>PRP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b="0" dirty="0" smtClean="0"/>
                  <a:t>. Пусть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dirty="0" smtClean="0"/>
                  <a:t>противник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делающих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b="0" dirty="0" smtClean="0"/>
                  <a:t> запросов к претенденту. Тогда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 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Рассмотрим игру с тремя экспериментами</a:t>
                </a:r>
                <a:r>
                  <a:rPr lang="en-US" dirty="0" smtClean="0"/>
                  <a:t>.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     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599" cy="4351338"/>
              </a:xfrm>
              <a:blipFill>
                <a:blip r:embed="rId2"/>
                <a:stretch>
                  <a:fillRect l="-1044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103" y="4001294"/>
            <a:ext cx="3481696" cy="195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9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различимость </a:t>
            </a:r>
            <a:r>
              <a:rPr lang="en-US" dirty="0" smtClean="0"/>
              <a:t>RF, RP </a:t>
            </a:r>
            <a:r>
              <a:rPr lang="ru-RU" dirty="0" smtClean="0"/>
              <a:t>и </a:t>
            </a:r>
            <a:r>
              <a:rPr lang="en-US" dirty="0" smtClean="0"/>
              <a:t>PRP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39818" cy="246889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/>
                  <a:t> вероятность того что в эксперименте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Обозначим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sz="2800" dirty="0" smtClean="0"/>
                  <a:t> вероятность того, что в эксперименте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∈{0,1,2}</m:t>
                    </m:r>
                  </m:oMath>
                </a14:m>
                <a:r>
                  <a:rPr lang="ru-RU" sz="28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sz="2800" dirty="0" smtClean="0"/>
                  <a:t>.</a:t>
                </a:r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sz="28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𝑎𝑑𝑣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𝑎𝑑𝑣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39818" cy="2468895"/>
              </a:xfrm>
              <a:blipFill>
                <a:blip r:embed="rId2"/>
                <a:stretch>
                  <a:fillRect l="-892" t="-46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588768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567516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1460403" y="5182094"/>
            <a:ext cx="3631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607170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607170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68" y="6275237"/>
            <a:ext cx="1803403" cy="678656"/>
            <a:chOff x="4560" y="2842"/>
            <a:chExt cx="1136" cy="570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1128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{0,1,2}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1128" cy="388"/>
                </a:xfrm>
                <a:prstGeom prst="rect">
                  <a:avLst/>
                </a:prstGeom>
                <a:blipFill>
                  <a:blip r:embed="rId4"/>
                  <a:stretch>
                    <a:fillRect r="-680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427871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5019805"/>
                <a:ext cx="2991440" cy="1462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r>
                  <a:rPr lang="en-US" dirty="0"/>
                  <a:t>If: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If: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,∗)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5019805"/>
                <a:ext cx="2991440" cy="1462452"/>
              </a:xfrm>
              <a:prstGeom prst="rect">
                <a:avLst/>
              </a:prstGeom>
              <a:blipFill>
                <a:blip r:embed="rId5"/>
                <a:stretch>
                  <a:fillRect l="-1629" t="-208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1033362" y="498044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3362" y="4980442"/>
                <a:ext cx="42704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769739" y="4405251"/>
            <a:ext cx="3464929" cy="400050"/>
            <a:chOff x="1776" y="1816"/>
            <a:chExt cx="2400" cy="33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736135" y="4754658"/>
            <a:ext cx="3464929" cy="427436"/>
            <a:chOff x="1776" y="2051"/>
            <a:chExt cx="2352" cy="359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769739" y="5442107"/>
            <a:ext cx="3464929" cy="400050"/>
            <a:chOff x="1776" y="1816"/>
            <a:chExt cx="2400" cy="336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736135" y="5791514"/>
            <a:ext cx="3464929" cy="427436"/>
            <a:chOff x="1776" y="2051"/>
            <a:chExt cx="2352" cy="359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170796" y="5066903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5066903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35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3377703"/>
            <a:ext cx="10339316" cy="122992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en-US" dirty="0" smtClean="0"/>
              <a:t>PRG </a:t>
            </a:r>
            <a:r>
              <a:rPr lang="ru-RU" dirty="0" smtClean="0"/>
              <a:t>из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b="1" dirty="0" smtClean="0"/>
                  <a:t>различные</a:t>
                </a:r>
                <a:r>
                  <a:rPr lang="ru-RU" dirty="0" smtClean="0"/>
                  <a:t> элементы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Определим </a:t>
                </a:r>
                <a:r>
                  <a:rPr lang="en-US" dirty="0" smtClean="0"/>
                  <a:t>PRG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с пространством ключей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, пространством выходов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6.</a:t>
                </a:r>
                <a:r>
                  <a:rPr lang="en-US" b="1" dirty="0" smtClean="0"/>
                  <a:t>2.</a:t>
                </a:r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то 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стойкая </a:t>
                </a:r>
                <a:r>
                  <a:rPr lang="en-US" dirty="0" smtClean="0"/>
                  <a:t>PRG</a:t>
                </a:r>
                <a:r>
                  <a:rPr lang="ru-RU" dirty="0" smtClean="0"/>
                  <a:t>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стойкость </a:t>
                </a:r>
                <a:r>
                  <a:rPr lang="en-US" dirty="0" smtClean="0"/>
                  <a:t>PRG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такой что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Идея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построим противника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получает от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запросы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dirty="0" smtClean="0"/>
                  <a:t>, отправляет претенденту, получая ответы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dirty="0" smtClean="0"/>
                  <a:t>, которые прозрачно пересылает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 Выход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соответствует выходу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40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821850" y="4263242"/>
            <a:ext cx="10440661" cy="17208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r>
              <a:rPr lang="ru-RU" dirty="0" smtClean="0"/>
              <a:t>, вспомним 2 теоремы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312730" cy="43513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1825624"/>
                <a:ext cx="10515600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/>
                  <a:t>Теорема 6.1.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/>
                  <a:t> – стойкая </a:t>
                </a:r>
                <a:r>
                  <a:rPr lang="en-US" dirty="0"/>
                  <a:t>PRP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. 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противник в игре на стойкость </a:t>
                </a:r>
                <a:r>
                  <a:rPr lang="en-US" dirty="0"/>
                  <a:t>PRF</a:t>
                </a:r>
                <a:r>
                  <a:rPr lang="ru-RU" dirty="0"/>
                  <a:t>, делающих не более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/>
                  <a:t> запросов к претенденту. Тогда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dirty="0" smtClean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515600" cy="4530725"/>
              </a:xfrm>
              <a:prstGeom prst="rect">
                <a:avLst/>
              </a:prstGeom>
              <a:blipFill>
                <a:blip r:embed="rId2"/>
                <a:stretch>
                  <a:fillRect l="-1043" t="-2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7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Формально опишем полученный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определён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dirty="0" smtClean="0"/>
                  <a:t> элементы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. Обозначим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двоичное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битное представление числа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)⊕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Полученный шифр называется </a:t>
                </a:r>
                <a:r>
                  <a:rPr lang="ru-RU" b="1" dirty="0" smtClean="0"/>
                  <a:t>детерминированным </a:t>
                </a:r>
                <a:r>
                  <a:rPr lang="en-US" b="1" dirty="0" smtClean="0"/>
                  <a:t>CTR </a:t>
                </a:r>
                <a:r>
                  <a:rPr lang="ru-RU" b="1" dirty="0" smtClean="0"/>
                  <a:t>режимом </a:t>
                </a:r>
                <a:r>
                  <a:rPr lang="ru-RU" dirty="0" smtClean="0"/>
                  <a:t>для блочного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84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0" y="261937"/>
            <a:ext cx="5715000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2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6.2 </a:t>
                </a:r>
                <a:r>
                  <a:rPr lang="ru-RU" dirty="0"/>
                  <a:t>п</a:t>
                </a:r>
                <a:r>
                  <a:rPr lang="ru-RU" dirty="0" smtClean="0"/>
                  <a:t>озволяет построить семантически стойкий шифр с помощью стойкого блочного шифра.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стойкий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блочный 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u-RU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- </a:t>
                </a:r>
                <a:r>
                  <a:rPr lang="ru-RU" dirty="0" err="1" smtClean="0"/>
                  <a:t>сверх-полиномиальная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По </a:t>
                </a:r>
                <a:r>
                  <a:rPr lang="ru-RU" b="1" dirty="0" smtClean="0"/>
                  <a:t>Теореме 6.1 </a:t>
                </a:r>
                <a:r>
                  <a:rPr lang="ru-RU" dirty="0" smtClean="0"/>
                  <a:t>функция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блочного шифра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является стойкой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Используя </a:t>
                </a:r>
                <a:r>
                  <a:rPr lang="ru-RU" b="1" dirty="0" smtClean="0"/>
                  <a:t>Теорему 6.2 </a:t>
                </a:r>
                <a:r>
                  <a:rPr lang="ru-RU" dirty="0" smtClean="0"/>
                  <a:t>получаем стойкий </a:t>
                </a:r>
                <a:r>
                  <a:rPr lang="en-US" dirty="0" smtClean="0"/>
                  <a:t>PRG</a:t>
                </a:r>
                <a:r>
                  <a:rPr lang="ru-RU" dirty="0" smtClean="0"/>
                  <a:t>, и используя </a:t>
                </a:r>
                <a:r>
                  <a:rPr lang="ru-RU" b="1" dirty="0"/>
                  <a:t>Т</a:t>
                </a:r>
                <a:r>
                  <a:rPr lang="ru-RU" b="1" dirty="0" smtClean="0"/>
                  <a:t>еорему 2.4 </a:t>
                </a:r>
                <a:r>
                  <a:rPr lang="ru-RU" dirty="0" smtClean="0"/>
                  <a:t>(стойкий генератор даёт семантически стойкий поточный шифр) получаем семантически стойкий шифр.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48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PRP </a:t>
            </a:r>
            <a:r>
              <a:rPr lang="ru-RU" dirty="0" smtClean="0"/>
              <a:t>и </a:t>
            </a:r>
            <a:r>
              <a:rPr lang="en-US" dirty="0" smtClean="0"/>
              <a:t>PRF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функция (</a:t>
                </a:r>
                <a:r>
                  <a:rPr lang="en-US" b="1" dirty="0" smtClean="0">
                    <a:sym typeface="Symbol" pitchFamily="18" charset="2"/>
                  </a:rPr>
                  <a:t>PRF)</a:t>
                </a:r>
                <a:r>
                  <a:rPr lang="ru-RU" dirty="0" smtClean="0">
                    <a:sym typeface="Symbol" pitchFamily="18" charset="2"/>
                  </a:rPr>
                  <a:t>, если существует эффективный алгоритм,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ru-RU" dirty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>
                    <a:sym typeface="Symbol" pitchFamily="18" charset="2"/>
                  </a:rPr>
                  <a:t>. </a:t>
                </a:r>
                <a:endParaRPr lang="en-US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подстановка (</a:t>
                </a:r>
                <a:r>
                  <a:rPr lang="en-US" b="1" dirty="0" smtClean="0">
                    <a:sym typeface="Symbol" pitchFamily="18" charset="2"/>
                  </a:rPr>
                  <a:t>PR</a:t>
                </a:r>
                <a:r>
                  <a:rPr lang="en-US" b="1" dirty="0">
                    <a:sym typeface="Symbol" pitchFamily="18" charset="2"/>
                  </a:rPr>
                  <a:t>P</a:t>
                </a:r>
                <a:r>
                  <a:rPr lang="en-US" b="1" dirty="0" smtClean="0">
                    <a:sym typeface="Symbol" pitchFamily="18" charset="2"/>
                  </a:rPr>
                  <a:t>)</a:t>
                </a:r>
                <a:r>
                  <a:rPr lang="ru-RU" dirty="0" smtClean="0">
                    <a:sym typeface="Symbol" pitchFamily="18" charset="2"/>
                  </a:rPr>
                  <a:t>, если</a:t>
                </a: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Существует эффективный алгоритм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endParaRPr lang="en-US" dirty="0" smtClean="0">
                  <a:sym typeface="Symbol" pitchFamily="18" charset="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,∗)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подстановка.</a:t>
                </a:r>
                <a:endParaRPr lang="ru-RU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  <a:blipFill>
                <a:blip r:embed="rId2"/>
                <a:stretch>
                  <a:fillRect l="-9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0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кругленный прямоугольник 8"/>
          <p:cNvSpPr/>
          <p:nvPr/>
        </p:nvSpPr>
        <p:spPr>
          <a:xfrm>
            <a:off x="720505" y="1690688"/>
            <a:ext cx="10542006" cy="20025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6.3.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стойкий блочный шифр, 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 введённый ранее – семантически стойкий шифр,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противников в игре на стойкость блочного шифра (стойкость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семантическую стойкость, причём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Используя </a:t>
                </a:r>
                <a:r>
                  <a:rPr lang="ru-RU" b="1" dirty="0" smtClean="0"/>
                  <a:t>Теорему 6.1 </a:t>
                </a:r>
                <a:r>
                  <a:rPr lang="ru-RU" dirty="0" smtClean="0"/>
                  <a:t>получаем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из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(добавляется слагаемое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, используя </a:t>
                </a:r>
                <a:r>
                  <a:rPr lang="ru-RU" b="1" dirty="0" smtClean="0"/>
                  <a:t>Теорему 6.3 </a:t>
                </a:r>
                <a:r>
                  <a:rPr lang="ru-RU" dirty="0" smtClean="0"/>
                  <a:t>получаем </a:t>
                </a:r>
                <a:r>
                  <a:rPr lang="en-US" dirty="0" smtClean="0"/>
                  <a:t>PRG </a:t>
                </a:r>
                <a:r>
                  <a:rPr lang="ru-RU" dirty="0" smtClean="0"/>
                  <a:t>из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используя </a:t>
                </a:r>
                <a:r>
                  <a:rPr lang="ru-RU" b="1" dirty="0" smtClean="0"/>
                  <a:t>Теорему 2.4</a:t>
                </a:r>
                <a:r>
                  <a:rPr lang="ru-RU" dirty="0" smtClean="0"/>
                  <a:t> получаем семантически стойкий шифр из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множитель </a:t>
                </a:r>
                <a:r>
                  <a:rPr lang="ru-RU" dirty="0" smtClean="0">
                    <a:solidFill>
                      <a:srgbClr val="FF0000"/>
                    </a:solidFill>
                  </a:rPr>
                  <a:t>2</a:t>
                </a:r>
                <a:r>
                  <a:rPr lang="ru-RU" dirty="0" smtClean="0"/>
                  <a:t>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57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ru-RU" dirty="0" smtClean="0">
                  <a:solidFill>
                    <a:srgbClr val="00B050"/>
                  </a:solidFill>
                </a:endParaRPr>
              </a:p>
              <a:p>
                <a:r>
                  <a:rPr lang="ru-RU" dirty="0" smtClean="0"/>
                  <a:t>Стойкий для сообщений произвольной длины</a:t>
                </a:r>
              </a:p>
              <a:p>
                <a:r>
                  <a:rPr lang="ru-RU" dirty="0" smtClean="0"/>
                  <a:t>Стойкость на больших сообщениях убывает квадратично быстро (из за слагаемого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, стойкость зависит от размера блока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).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Рассмотрим атаку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- сообщение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нулевых блоков,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- сообщение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случайных блоков. При шифровании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не будет содержать повторяющихся блоков. При шифровании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вероятность получить повторяющиеся блоки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−1)/4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,0.63}</m:t>
                    </m:r>
                  </m:oMath>
                </a14:m>
                <a:r>
                  <a:rPr lang="ru-RU" dirty="0" smtClean="0"/>
                  <a:t>. Т.е. можно построить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семантическую стойкость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62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Многоразовое использование ключей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 – ослабленная версия абсолютной стойкости, позволяющая описывать стойкость шифров, для которых энтропия ключа меньше энтропии множества открытых текстов.</a:t>
            </a:r>
          </a:p>
          <a:p>
            <a:r>
              <a:rPr lang="ru-RU" dirty="0" smtClean="0"/>
              <a:t>Семантически стойкие шифры позволяют использовать короткие ключи.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13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Многоразовое использование ключей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9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 этого момента мы рассматривали ситуации, когда ключ использовался претендентом только один раз. Т.е. мы моделировали одноразовое использование ключа.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Но мы </a:t>
            </a:r>
            <a:r>
              <a:rPr lang="ru-RU" dirty="0"/>
              <a:t>хотели бы иметь возможность использовать </a:t>
            </a:r>
            <a:r>
              <a:rPr lang="ru-RU" dirty="0" smtClean="0"/>
              <a:t>ключи </a:t>
            </a:r>
            <a:r>
              <a:rPr lang="ru-RU" dirty="0"/>
              <a:t>для шифрования множества сообщений.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945457" y="5080992"/>
                <a:ext cx="493910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457" y="5080992"/>
                <a:ext cx="4939109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27432" y="3557899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337032" y="3043548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3308458" y="291019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8458" y="2910197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7909032" y="3557899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09032" y="3557899"/>
                <a:ext cx="1295400" cy="1188244"/>
              </a:xfrm>
              <a:prstGeom prst="rect">
                <a:avLst/>
              </a:prstGeom>
              <a:blipFill rotWithShape="0"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4099032" y="3641242"/>
            <a:ext cx="3810000" cy="403622"/>
            <a:chOff x="1776" y="1783"/>
            <a:chExt cx="2400" cy="339"/>
          </a:xfrm>
        </p:grpSpPr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22"/>
          <p:cNvGrpSpPr>
            <a:grpSpLocks/>
          </p:cNvGrpSpPr>
          <p:nvPr/>
        </p:nvGrpSpPr>
        <p:grpSpPr bwMode="auto">
          <a:xfrm>
            <a:off x="8518634" y="4746141"/>
            <a:ext cx="1570038" cy="678656"/>
            <a:chOff x="4560" y="2842"/>
            <a:chExt cx="989" cy="570"/>
          </a:xfrm>
        </p:grpSpPr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2087672" y="332929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13"/>
              <p:cNvSpPr txBox="1">
                <a:spLocks noChangeArrowheads="1"/>
              </p:cNvSpPr>
              <p:nvPr/>
            </p:nvSpPr>
            <p:spPr bwMode="auto">
              <a:xfrm>
                <a:off x="3058827" y="3911881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8827" y="3911881"/>
                <a:ext cx="632609" cy="423129"/>
              </a:xfrm>
              <a:prstGeom prst="rect">
                <a:avLst/>
              </a:prstGeom>
              <a:blipFill rotWithShape="0">
                <a:blip r:embed="rId8"/>
                <a:stretch>
                  <a:fillRect l="-5769" r="-26923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4099032" y="4040108"/>
            <a:ext cx="3733800" cy="506017"/>
            <a:chOff x="1776" y="2002"/>
            <a:chExt cx="2352" cy="425"/>
          </a:xfrm>
        </p:grpSpPr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2002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2002"/>
                  <a:ext cx="981" cy="42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3922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4324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множества ключей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2400" dirty="0" smtClean="0"/>
                  <a:t>Будет ли семантически стойким шифр, если для шифрования множества сообщений будут использоваться различные случайные независимые ключи?</a:t>
                </a:r>
              </a:p>
              <a:p>
                <a:pPr marL="0" indent="0">
                  <a:buNone/>
                </a:pPr>
                <a:r>
                  <a:rPr lang="ru-RU" sz="2400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на </a:t>
                </a:r>
                <a14:m>
                  <m:oMath xmlns:m="http://schemas.openxmlformats.org/officeDocument/2006/math"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 smtClean="0"/>
                  <a:t> шифр. Определим игру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3680619" y="4306940"/>
            <a:ext cx="3733800" cy="510780"/>
            <a:chOff x="1776" y="1987"/>
            <a:chExt cx="2352" cy="429"/>
          </a:xfrm>
        </p:grpSpPr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8" y="1987"/>
                  <a:ext cx="1114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8" y="1987"/>
                  <a:ext cx="1114" cy="4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414"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2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20"/>
          <p:cNvGrpSpPr>
            <a:grpSpLocks/>
          </p:cNvGrpSpPr>
          <p:nvPr/>
        </p:nvGrpSpPr>
        <p:grpSpPr bwMode="auto">
          <a:xfrm>
            <a:off x="3697802" y="5509477"/>
            <a:ext cx="3733800" cy="510780"/>
            <a:chOff x="1776" y="1994"/>
            <a:chExt cx="2352" cy="429"/>
          </a:xfrm>
        </p:grpSpPr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5" y="1994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5" y="1994"/>
                  <a:ext cx="1095" cy="4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456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5038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множества ключей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событие того что в игре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sz="2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sz="2400" dirty="0" smtClean="0"/>
                  <a:t>Введём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sz="2400" dirty="0" smtClean="0"/>
                  <a:t>.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0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5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4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20"/>
          <p:cNvGrpSpPr>
            <a:grpSpLocks/>
          </p:cNvGrpSpPr>
          <p:nvPr/>
        </p:nvGrpSpPr>
        <p:grpSpPr bwMode="auto">
          <a:xfrm>
            <a:off x="3680619" y="4300987"/>
            <a:ext cx="3733800" cy="510780"/>
            <a:chOff x="1776" y="1982"/>
            <a:chExt cx="2352" cy="429"/>
          </a:xfrm>
        </p:grpSpPr>
        <p:sp>
          <p:nvSpPr>
            <p:cNvPr id="4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56" y="1982"/>
                  <a:ext cx="1114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6" y="1982"/>
                  <a:ext cx="1114" cy="4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414"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5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20"/>
          <p:cNvGrpSpPr>
            <a:grpSpLocks/>
          </p:cNvGrpSpPr>
          <p:nvPr/>
        </p:nvGrpSpPr>
        <p:grpSpPr bwMode="auto">
          <a:xfrm>
            <a:off x="3697802" y="5523765"/>
            <a:ext cx="3733800" cy="510780"/>
            <a:chOff x="1776" y="2006"/>
            <a:chExt cx="2352" cy="429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4" y="2006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4" y="2006"/>
                  <a:ext cx="1095" cy="4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456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6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0724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множества ключей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семантически стойким при использовании множества ключей, если  величина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02177"/>
            <a:ext cx="3733800" cy="510780"/>
            <a:chOff x="1776" y="1983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9" y="1983"/>
                  <a:ext cx="1114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9" y="1983"/>
                  <a:ext cx="1114" cy="4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759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521383"/>
            <a:ext cx="3733800" cy="510780"/>
            <a:chOff x="1776" y="2004"/>
            <a:chExt cx="2352" cy="429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04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04"/>
                  <a:ext cx="1095" cy="4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456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8197" r="-500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19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множества ключей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Альтернативное определение преимущества – вероятность угадывания эксперимента противником.</a:t>
                </a:r>
                <a:r>
                  <a:rPr lang="en-US" dirty="0" smtClean="0"/>
                  <a:t> </a:t>
                </a:r>
                <a:r>
                  <a:rPr lang="ru-RU" dirty="0" smtClean="0"/>
                  <a:t>Обозначим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𝑀𝑆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12893"/>
            <a:ext cx="3733800" cy="510780"/>
            <a:chOff x="1776" y="1992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9" y="1992"/>
                  <a:ext cx="1114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9" y="1992"/>
                  <a:ext cx="1114" cy="4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759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493999"/>
            <a:ext cx="3733800" cy="510780"/>
            <a:chOff x="1776" y="1981"/>
            <a:chExt cx="2352" cy="429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1981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1981"/>
                  <a:ext cx="1095" cy="4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456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8197" r="-500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18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3825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множества ключей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). Тогда он семантически стойкий при использовании множества ключей,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семантическую стойкость при использовании множества ключей, использующий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семантическую стойкость такой что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 smtClean="0"/>
                  <a:t> 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идея доказательства</a:t>
                </a:r>
                <a:r>
                  <a:rPr lang="en-US" dirty="0" smtClean="0"/>
                  <a:t> </a:t>
                </a:r>
                <a:r>
                  <a:rPr lang="ru-RU" dirty="0" smtClean="0"/>
                  <a:t>основана на использовании гибридных игр, </a:t>
                </a:r>
                <a:r>
                  <a:rPr lang="ru-RU" dirty="0"/>
                  <a:t>аналогично </a:t>
                </a:r>
                <a:r>
                  <a:rPr lang="ru-RU" b="1" dirty="0"/>
                  <a:t>Теореме 3.1</a:t>
                </a:r>
                <a:r>
                  <a:rPr lang="ru-RU" b="1" dirty="0" smtClean="0"/>
                  <a:t>. </a:t>
                </a:r>
                <a:r>
                  <a:rPr lang="ru-RU" dirty="0" smtClean="0"/>
                  <a:t>В эксперименте 0 игры </a:t>
                </a:r>
                <a:r>
                  <a:rPr lang="en-US" dirty="0" smtClean="0"/>
                  <a:t>MSS</a:t>
                </a:r>
                <a:r>
                  <a:rPr lang="ru-RU" dirty="0" smtClean="0"/>
                  <a:t> претендент шифрует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. Для шифрования сообщения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 используется ключ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 Так как шифр семантически стойкий можем заменить шифрование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 на шифрование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 и противник не заметит разницы. В итоге производя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 таких модификаций мы получим эксперимент 1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:r>
                  <a:rPr lang="ru-RU" dirty="0" smtClean="0">
                    <a:ea typeface="Cambria Math" panose="02040503050406030204" pitchFamily="18" charset="0"/>
                  </a:rPr>
                  <a:t>игры </a:t>
                </a:r>
                <a:r>
                  <a:rPr lang="en-US" dirty="0" smtClean="0">
                    <a:ea typeface="Cambria Math" panose="02040503050406030204" pitchFamily="18" charset="0"/>
                  </a:rPr>
                  <a:t>MSS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 r="-754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71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Многоразовое использование ключей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Описанная ранее семантическая стойкость с использованием </a:t>
            </a:r>
            <a:r>
              <a:rPr lang="ru-RU" dirty="0"/>
              <a:t>множества </a:t>
            </a:r>
            <a:r>
              <a:rPr lang="ru-RU" dirty="0" smtClean="0"/>
              <a:t>ключей требует уникального случайного ключа для каждого нового зашифровываемого сообщения.</a:t>
            </a:r>
          </a:p>
          <a:p>
            <a:r>
              <a:rPr lang="ru-RU" dirty="0" smtClean="0"/>
              <a:t>Можно ли построить шифр так, чтобы на одном фиксированном ключе можно было зашифровать множество сообщений?</a:t>
            </a:r>
          </a:p>
          <a:p>
            <a:r>
              <a:rPr lang="ru-RU" dirty="0" smtClean="0"/>
              <a:t>Вводится понятие многоразовой семантической стойкости, т.е. семантической стойкости, при которой ключ используется более одного раза.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32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Стойкая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, определённая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называется стойкой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 smtClean="0"/>
                  <a:t> </a:t>
                </a:r>
                <a:r>
                  <a:rPr lang="ru-RU" dirty="0" smtClean="0"/>
                  <a:t>– пренебрежимо малая величина.</a:t>
                </a:r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r="-128"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7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Многоразовое использование ключей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Является ли одноразово семантически стойкий шифр </a:t>
                </a:r>
                <a:r>
                  <a:rPr lang="ru-RU" dirty="0" err="1" smtClean="0"/>
                  <a:t>многоразово</a:t>
                </a:r>
                <a:r>
                  <a:rPr lang="ru-RU" dirty="0" smtClean="0"/>
                  <a:t> семантически стойким?</a:t>
                </a:r>
              </a:p>
              <a:p>
                <a:pPr lvl="1"/>
                <a:r>
                  <a:rPr lang="ru-RU" dirty="0" smtClean="0"/>
                  <a:t>Нет. Пример. При использовании поточного шифра необходима уникальность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dirty="0" smtClean="0"/>
                  <a:t>. При повторении ключа получаем двухразовый блокнот, который не является семантически стойким, так как позволяет восстановить исходные сообщения.</a:t>
                </a:r>
              </a:p>
              <a:p>
                <a:r>
                  <a:rPr lang="ru-RU" dirty="0" smtClean="0"/>
                  <a:t>Нужно новое определение - </a:t>
                </a:r>
                <a:r>
                  <a:rPr lang="ru-RU" dirty="0"/>
                  <a:t>н</a:t>
                </a:r>
                <a:r>
                  <a:rPr lang="ru-RU" dirty="0" smtClean="0"/>
                  <a:t>еобходим аналог семантической стойкости, но при многократном использовании ключа.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15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Многоразовое использование ключей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Попробуем выдвинуть необходимые требования к шифру, семантически стойкому при многократном использовании ключей.</a:t>
                </a:r>
              </a:p>
              <a:p>
                <a:r>
                  <a:rPr lang="ru-RU" dirty="0" smtClean="0"/>
                  <a:t>Поточный поточные шифры не подходят, как видели ранее. Не подойдут и любые </a:t>
                </a:r>
                <a:r>
                  <a:rPr lang="ru-RU" b="1" dirty="0" smtClean="0"/>
                  <a:t>детерминированные </a:t>
                </a:r>
                <a:r>
                  <a:rPr lang="ru-RU" dirty="0" smtClean="0"/>
                  <a:t>шифры, т.е. такие, которые при  фиксированном ключе на одинаковом открытом тексте дают одинаковый выход.</a:t>
                </a:r>
              </a:p>
              <a:p>
                <a:pPr lvl="1"/>
                <a:r>
                  <a:rPr lang="ru-RU" dirty="0" smtClean="0"/>
                  <a:t>Если противник знает,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и шифр детерминированный, то он может отличить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по их </a:t>
                </a:r>
                <a:r>
                  <a:rPr lang="ru-RU" dirty="0" err="1" smtClean="0"/>
                  <a:t>шифртекстам</a:t>
                </a:r>
                <a:r>
                  <a:rPr lang="ru-RU" dirty="0" smtClean="0"/>
                  <a:t>.</a:t>
                </a:r>
              </a:p>
              <a:p>
                <a:pPr marL="177800" lvl="1" indent="-177800"/>
                <a:r>
                  <a:rPr lang="ru-RU" dirty="0" smtClean="0"/>
                  <a:t>Следовательно, шифр должен быть </a:t>
                </a:r>
                <a:r>
                  <a:rPr lang="ru-RU" b="1" dirty="0" smtClean="0"/>
                  <a:t>вероятностным</a:t>
                </a:r>
                <a:r>
                  <a:rPr lang="ru-RU" dirty="0" smtClean="0"/>
                  <a:t>, т.е. дающим разные </a:t>
                </a:r>
                <a:r>
                  <a:rPr lang="ru-RU" dirty="0" err="1" smtClean="0"/>
                  <a:t>шифртексты</a:t>
                </a:r>
                <a:r>
                  <a:rPr lang="ru-RU" dirty="0" smtClean="0"/>
                  <a:t> на фиксированном ключе для указанного сообщения. Это </a:t>
                </a:r>
                <a:r>
                  <a:rPr lang="ru-RU" b="1" dirty="0" smtClean="0"/>
                  <a:t>необходимое</a:t>
                </a:r>
                <a:r>
                  <a:rPr lang="ru-RU" dirty="0" smtClean="0"/>
                  <a:t> условие.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99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r>
              <a:rPr lang="ru-RU" dirty="0"/>
              <a:t> </a:t>
            </a:r>
            <a:r>
              <a:rPr lang="ru-RU" dirty="0" smtClean="0"/>
              <a:t>(</a:t>
            </a:r>
            <a:r>
              <a:rPr lang="ru-RU" dirty="0"/>
              <a:t>атака по выбранному открытому </a:t>
            </a:r>
            <a:r>
              <a:rPr lang="ru-RU" dirty="0" smtClean="0"/>
              <a:t>тексту, атака по парам открытый текст – </a:t>
            </a:r>
            <a:r>
              <a:rPr lang="ru-RU" dirty="0" err="1" smtClean="0"/>
              <a:t>шифртекст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Возможности противника – получить </a:t>
            </a:r>
            <a:r>
              <a:rPr lang="ru-RU" dirty="0" err="1" smtClean="0"/>
              <a:t>шифртексты</a:t>
            </a:r>
            <a:r>
              <a:rPr lang="ru-RU" dirty="0" smtClean="0"/>
              <a:t> для произвольных открытых текстов при фиксированном ключе.</a:t>
            </a:r>
          </a:p>
          <a:p>
            <a:r>
              <a:rPr lang="ru-RU" dirty="0" smtClean="0"/>
              <a:t>Цель противника – атака на семантическую стойкость.</a:t>
            </a:r>
          </a:p>
          <a:p>
            <a:r>
              <a:rPr lang="ru-RU" dirty="0" smtClean="0"/>
              <a:t>Рассмотрим игру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97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Введём игру аналогично игре при использовании множества ключей семантически стойким шифром, но фиксируя ключ. Определим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299796"/>
            <a:ext cx="3733800" cy="510780"/>
            <a:chOff x="1776" y="1981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51" y="1981"/>
                  <a:ext cx="107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ru-RU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1" y="1981"/>
                  <a:ext cx="1072" cy="425"/>
                </a:xfrm>
                <a:prstGeom prst="rect">
                  <a:avLst/>
                </a:prstGeom>
                <a:blipFill>
                  <a:blip r:embed="rId6"/>
                  <a:stretch>
                    <a:fillRect r="-2867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509477"/>
            <a:ext cx="3733800" cy="510780"/>
            <a:chOff x="1776" y="1994"/>
            <a:chExt cx="2352" cy="429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05" y="1994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05" y="1994"/>
                  <a:ext cx="1048" cy="42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2930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blipFill rotWithShape="0">
                <a:blip r:embed="rId11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188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стойким к атаке по выбранным открытым текстам (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стойким), если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/>
                  <a:t>параметр, определяющий максимальное количество сообщений противника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Заметим, что противник может получить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отправив претенденту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80271" y="4780739"/>
            <a:ext cx="1295400" cy="168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89871" y="4266388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561871" y="4780739"/>
                <a:ext cx="1295400" cy="168197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1871" y="4780739"/>
                <a:ext cx="1295400" cy="1681974"/>
              </a:xfrm>
              <a:prstGeom prst="rect">
                <a:avLst/>
              </a:prstGeom>
              <a:blipFill rotWithShape="0">
                <a:blip r:embed="rId3"/>
                <a:stretch>
                  <a:fillRect t="-143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2125683" y="4552137"/>
            <a:ext cx="6947065" cy="203175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" name="Group 21"/>
          <p:cNvGrpSpPr>
            <a:grpSpLocks/>
          </p:cNvGrpSpPr>
          <p:nvPr/>
        </p:nvGrpSpPr>
        <p:grpSpPr bwMode="auto">
          <a:xfrm>
            <a:off x="3739171" y="5342060"/>
            <a:ext cx="3822700" cy="400050"/>
            <a:chOff x="1776" y="1793"/>
            <a:chExt cx="2408" cy="336"/>
          </a:xfrm>
        </p:grpSpPr>
        <p:sp>
          <p:nvSpPr>
            <p:cNvPr id="1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3739171" y="5704019"/>
            <a:ext cx="3733800" cy="510780"/>
            <a:chOff x="1776" y="1981"/>
            <a:chExt cx="2352" cy="42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58" y="1981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8" y="1981"/>
                  <a:ext cx="1048" cy="42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2564"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13"/>
              <p:cNvSpPr txBox="1">
                <a:spLocks noChangeArrowheads="1"/>
              </p:cNvSpPr>
              <p:nvPr/>
            </p:nvSpPr>
            <p:spPr bwMode="auto">
              <a:xfrm>
                <a:off x="2610459" y="515675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10459" y="5156759"/>
                <a:ext cx="632609" cy="423129"/>
              </a:xfrm>
              <a:prstGeom prst="rect">
                <a:avLst/>
              </a:prstGeom>
              <a:blipFill rotWithShape="0">
                <a:blip r:embed="rId6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0"/>
          <p:cNvGrpSpPr>
            <a:grpSpLocks/>
          </p:cNvGrpSpPr>
          <p:nvPr/>
        </p:nvGrpSpPr>
        <p:grpSpPr bwMode="auto">
          <a:xfrm>
            <a:off x="8834252" y="5493337"/>
            <a:ext cx="1701026" cy="427436"/>
            <a:chOff x="1776" y="2051"/>
            <a:chExt cx="2896" cy="359"/>
          </a:xfrm>
        </p:grpSpPr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TextBox 27"/>
          <p:cNvSpPr txBox="1"/>
          <p:nvPr/>
        </p:nvSpPr>
        <p:spPr>
          <a:xfrm>
            <a:off x="3741192" y="4940643"/>
            <a:ext cx="106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=1..</a:t>
            </a:r>
            <a:r>
              <a:rPr lang="en-US" i="1" dirty="0" smtClean="0"/>
              <a:t>q</a:t>
            </a: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6"/>
              <p:cNvSpPr txBox="1">
                <a:spLocks noChangeArrowheads="1"/>
              </p:cNvSpPr>
              <p:nvPr/>
            </p:nvSpPr>
            <p:spPr bwMode="auto">
              <a:xfrm>
                <a:off x="2961297" y="413303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1297" y="4133037"/>
                <a:ext cx="427040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40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4552"/>
          </a:xfrm>
        </p:spPr>
        <p:txBody>
          <a:bodyPr/>
          <a:lstStyle/>
          <a:p>
            <a:r>
              <a:rPr lang="ru-RU" dirty="0" smtClean="0"/>
              <a:t>Детерминированные шифры не </a:t>
            </a:r>
            <a:r>
              <a:rPr lang="en-US" dirty="0" smtClean="0"/>
              <a:t>CPA </a:t>
            </a:r>
            <a:r>
              <a:rPr lang="ru-RU" dirty="0" smtClean="0"/>
              <a:t>стойкие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ru-RU" dirty="0" smtClean="0"/>
              <a:t>Следовательно необходимо использовать вероятностные алгоритмы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9839" y="2747423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339439" y="223307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310865" y="209972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0865" y="2099722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6911439" y="2747423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11439" y="2747423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115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101439" y="2809340"/>
            <a:ext cx="3810000" cy="425054"/>
            <a:chOff x="1776" y="1765"/>
            <a:chExt cx="2400" cy="35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65" y="1765"/>
                  <a:ext cx="1002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65" y="1765"/>
                  <a:ext cx="1002" cy="336"/>
                </a:xfrm>
                <a:prstGeom prst="rect">
                  <a:avLst/>
                </a:prstGeom>
                <a:blipFill>
                  <a:blip r:embed="rId5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1475251" y="2518822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101439" y="3215347"/>
            <a:ext cx="3733800" cy="500064"/>
            <a:chOff x="1776" y="1990"/>
            <a:chExt cx="2352" cy="42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1990"/>
                  <a:ext cx="99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r>
                        <a:rPr lang="ru-RU" sz="2000" b="0" i="1" dirty="0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1990"/>
                  <a:ext cx="998" cy="336"/>
                </a:xfrm>
                <a:prstGeom prst="rect">
                  <a:avLst/>
                </a:prstGeom>
                <a:blipFill>
                  <a:blip r:embed="rId6"/>
                  <a:stretch>
                    <a:fillRect t="-7576" r="-3077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1"/>
          <p:cNvGrpSpPr>
            <a:grpSpLocks/>
          </p:cNvGrpSpPr>
          <p:nvPr/>
        </p:nvGrpSpPr>
        <p:grpSpPr bwMode="auto">
          <a:xfrm>
            <a:off x="3118622" y="4036876"/>
            <a:ext cx="3810000" cy="400050"/>
            <a:chOff x="1776" y="1793"/>
            <a:chExt cx="2400" cy="336"/>
          </a:xfrm>
        </p:grpSpPr>
        <p:sp>
          <p:nvSpPr>
            <p:cNvPr id="1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227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9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227" cy="33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118622" y="4434554"/>
            <a:ext cx="3733800" cy="475061"/>
            <a:chOff x="1776" y="2011"/>
            <a:chExt cx="2352" cy="399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54" y="2011"/>
                  <a:ext cx="996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r>
                        <a:rPr lang="ru-RU" sz="2000" i="1" dirty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54" y="2011"/>
                  <a:ext cx="996" cy="336"/>
                </a:xfrm>
                <a:prstGeom prst="rect">
                  <a:avLst/>
                </a:prstGeom>
                <a:blipFill>
                  <a:blip r:embed="rId9"/>
                  <a:stretch>
                    <a:fillRect t="-7576" r="-3475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960027" y="3123444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0027" y="3123444"/>
                <a:ext cx="632609" cy="423129"/>
              </a:xfrm>
              <a:prstGeom prst="rect">
                <a:avLst/>
              </a:prstGeom>
              <a:blipFill rotWithShape="0">
                <a:blip r:embed="rId10"/>
                <a:stretch>
                  <a:fillRect l="-5825" r="-28155" b="-428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204562" y="3441092"/>
            <a:ext cx="2267253" cy="708425"/>
            <a:chOff x="1776" y="1852"/>
            <a:chExt cx="3860" cy="595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223" y="1852"/>
                  <a:ext cx="3413" cy="5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if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=0, </m:t>
                        </m:r>
                      </m:oMath>
                    </m:oMathPara>
                  </a14:m>
                  <a:endParaRPr lang="en-US" sz="2000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else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23" y="1852"/>
                  <a:ext cx="3413" cy="59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3680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Альтернативное определение преимущества – вероятность угадывания эксперимента противником.</a:t>
                </a:r>
                <a:r>
                  <a:rPr lang="en-US" dirty="0"/>
                  <a:t> </a:t>
                </a:r>
                <a:r>
                  <a:rPr lang="ru-RU" dirty="0"/>
                  <a:t>Обозначим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𝐶𝑃𝐴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=2∗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𝐶𝑃𝐴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80271" y="4780739"/>
            <a:ext cx="1295400" cy="168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89871" y="4266388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561871" y="4780739"/>
                <a:ext cx="1295400" cy="168197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1871" y="4780739"/>
                <a:ext cx="1295400" cy="1681974"/>
              </a:xfrm>
              <a:prstGeom prst="rect">
                <a:avLst/>
              </a:prstGeom>
              <a:blipFill rotWithShape="0">
                <a:blip r:embed="rId3"/>
                <a:stretch>
                  <a:fillRect t="-143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2125683" y="4552137"/>
            <a:ext cx="6947065" cy="203175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739171" y="5342060"/>
            <a:ext cx="3822700" cy="400050"/>
            <a:chOff x="1776" y="1793"/>
            <a:chExt cx="2408" cy="336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3739171" y="5693305"/>
            <a:ext cx="3733800" cy="521496"/>
            <a:chOff x="1776" y="1972"/>
            <a:chExt cx="2352" cy="438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1972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1972"/>
                  <a:ext cx="1048" cy="42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2930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2610459" y="515675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10459" y="5156759"/>
                <a:ext cx="632609" cy="423129"/>
              </a:xfrm>
              <a:prstGeom prst="rect">
                <a:avLst/>
              </a:prstGeom>
              <a:blipFill rotWithShape="0">
                <a:blip r:embed="rId6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8834252" y="5493337"/>
            <a:ext cx="1701026" cy="427436"/>
            <a:chOff x="1776" y="2051"/>
            <a:chExt cx="2896" cy="359"/>
          </a:xfrm>
        </p:grpSpPr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TextBox 18"/>
          <p:cNvSpPr txBox="1"/>
          <p:nvPr/>
        </p:nvSpPr>
        <p:spPr>
          <a:xfrm>
            <a:off x="3741192" y="4940643"/>
            <a:ext cx="106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=1..</a:t>
            </a:r>
            <a:r>
              <a:rPr lang="en-US" i="1" dirty="0" smtClean="0"/>
              <a:t>q</a:t>
            </a: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6"/>
              <p:cNvSpPr txBox="1">
                <a:spLocks noChangeArrowheads="1"/>
              </p:cNvSpPr>
              <p:nvPr/>
            </p:nvSpPr>
            <p:spPr bwMode="auto">
              <a:xfrm>
                <a:off x="2961297" y="413303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1297" y="4133037"/>
                <a:ext cx="427040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58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Вероятностное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показано ранее, для </a:t>
            </a:r>
            <a:r>
              <a:rPr lang="en-US" dirty="0" smtClean="0"/>
              <a:t>CPA </a:t>
            </a:r>
            <a:r>
              <a:rPr lang="ru-RU" dirty="0" smtClean="0"/>
              <a:t>стойкости необходима «рандомизация» </a:t>
            </a:r>
            <a:r>
              <a:rPr lang="ru-RU" dirty="0" err="1" smtClean="0"/>
              <a:t>шифртекстов</a:t>
            </a:r>
            <a:endParaRPr lang="ru-RU" dirty="0" smtClean="0"/>
          </a:p>
          <a:p>
            <a:r>
              <a:rPr lang="ru-RU" dirty="0" smtClean="0"/>
              <a:t>Подход 1 – рандомизация функции </a:t>
            </a:r>
            <a:r>
              <a:rPr lang="ru-RU" dirty="0" err="1" smtClean="0"/>
              <a:t>зашифрования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pPr lvl="1"/>
            <a:r>
              <a:rPr lang="ru-RU" dirty="0" err="1" smtClean="0"/>
              <a:t>Зашифрование</a:t>
            </a:r>
            <a:r>
              <a:rPr lang="ru-RU" dirty="0" smtClean="0"/>
              <a:t> одного и того же сообщения даст разные </a:t>
            </a:r>
            <a:r>
              <a:rPr lang="ru-RU" dirty="0" err="1" smtClean="0"/>
              <a:t>шифртексты</a:t>
            </a:r>
            <a:endParaRPr lang="ru-RU" dirty="0" smtClean="0"/>
          </a:p>
          <a:p>
            <a:pPr lvl="1"/>
            <a:r>
              <a:rPr lang="ru-RU" dirty="0" smtClean="0"/>
              <a:t>Необходим внешний источник энтропии</a:t>
            </a:r>
          </a:p>
          <a:p>
            <a:pPr lvl="1"/>
            <a:r>
              <a:rPr lang="ru-RU" dirty="0" err="1" smtClean="0"/>
              <a:t>Шифртексты</a:t>
            </a:r>
            <a:r>
              <a:rPr lang="ru-RU" dirty="0" smtClean="0"/>
              <a:t> всегда длиннее открытых текстов, так как необходимо также передать энтропию, необходимую для восстановления открытого текста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  <p:sp>
        <p:nvSpPr>
          <p:cNvPr id="5" name="Rounded Rectangle 3"/>
          <p:cNvSpPr/>
          <p:nvPr/>
        </p:nvSpPr>
        <p:spPr>
          <a:xfrm>
            <a:off x="4980326" y="3334987"/>
            <a:ext cx="1524000" cy="1219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Oval 4"/>
          <p:cNvSpPr/>
          <p:nvPr/>
        </p:nvSpPr>
        <p:spPr>
          <a:xfrm>
            <a:off x="5437526" y="3411187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Oval 5"/>
          <p:cNvSpPr/>
          <p:nvPr/>
        </p:nvSpPr>
        <p:spPr>
          <a:xfrm>
            <a:off x="5437526" y="4020787"/>
            <a:ext cx="457200" cy="457200"/>
          </a:xfrm>
          <a:prstGeom prst="ellipse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22926" y="3940122"/>
            <a:ext cx="534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m</a:t>
            </a:r>
            <a:r>
              <a:rPr lang="en-US" sz="2400" baseline="-25000" dirty="0"/>
              <a:t>1</a:t>
            </a:r>
          </a:p>
        </p:txBody>
      </p:sp>
      <p:cxnSp>
        <p:nvCxnSpPr>
          <p:cNvPr id="9" name="Straight Arrow Connector 28"/>
          <p:cNvCxnSpPr/>
          <p:nvPr/>
        </p:nvCxnSpPr>
        <p:spPr>
          <a:xfrm flipV="1">
            <a:off x="3471327" y="4146797"/>
            <a:ext cx="2249201" cy="39477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9"/>
          <p:cNvCxnSpPr/>
          <p:nvPr/>
        </p:nvCxnSpPr>
        <p:spPr>
          <a:xfrm>
            <a:off x="3456326" y="4181274"/>
            <a:ext cx="2244201" cy="18551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30"/>
          <p:cNvCxnSpPr/>
          <p:nvPr/>
        </p:nvCxnSpPr>
        <p:spPr>
          <a:xfrm>
            <a:off x="3471327" y="4186274"/>
            <a:ext cx="2304202" cy="6560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32"/>
          <p:cNvGrpSpPr/>
          <p:nvPr/>
        </p:nvGrpSpPr>
        <p:grpSpPr>
          <a:xfrm>
            <a:off x="2922926" y="3207987"/>
            <a:ext cx="2853724" cy="588665"/>
            <a:chOff x="1676400" y="1606550"/>
            <a:chExt cx="2853724" cy="588665"/>
          </a:xfrm>
        </p:grpSpPr>
        <p:sp>
          <p:nvSpPr>
            <p:cNvPr id="24" name="TextBox 6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0</a:t>
              </a:r>
              <a:endParaRPr lang="en-US" sz="2400" baseline="-25000" dirty="0"/>
            </a:p>
          </p:txBody>
        </p:sp>
        <p:cxnSp>
          <p:nvCxnSpPr>
            <p:cNvPr id="25" name="Straight Arrow Connector 11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3"/>
            <p:cNvCxnSpPr>
              <a:stCxn id="24" idx="3"/>
            </p:cNvCxnSpPr>
            <p:nvPr/>
          </p:nvCxnSpPr>
          <p:spPr>
            <a:xfrm>
              <a:off x="2210921" y="1964383"/>
              <a:ext cx="2244201" cy="185513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15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31"/>
            <p:cNvSpPr txBox="1"/>
            <p:nvPr/>
          </p:nvSpPr>
          <p:spPr>
            <a:xfrm>
              <a:off x="2758196" y="1606550"/>
              <a:ext cx="51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/>
                <a:t>enc</a:t>
              </a:r>
              <a:endParaRPr lang="en-US" dirty="0"/>
            </a:p>
          </p:txBody>
        </p:sp>
      </p:grpSp>
      <p:grpSp>
        <p:nvGrpSpPr>
          <p:cNvPr id="13" name="Group 33"/>
          <p:cNvGrpSpPr/>
          <p:nvPr/>
        </p:nvGrpSpPr>
        <p:grpSpPr>
          <a:xfrm flipH="1">
            <a:off x="5756876" y="3182587"/>
            <a:ext cx="2853724" cy="588665"/>
            <a:chOff x="1676400" y="1606550"/>
            <a:chExt cx="2853724" cy="588665"/>
          </a:xfrm>
        </p:grpSpPr>
        <p:sp>
          <p:nvSpPr>
            <p:cNvPr id="19" name="TextBox 34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0</a:t>
              </a:r>
              <a:endParaRPr lang="en-US" sz="2400" baseline="-25000" dirty="0"/>
            </a:p>
          </p:txBody>
        </p:sp>
        <p:cxnSp>
          <p:nvCxnSpPr>
            <p:cNvPr id="20" name="Straight Arrow Connector 35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36"/>
            <p:cNvCxnSpPr>
              <a:stCxn id="19" idx="3"/>
            </p:cNvCxnSpPr>
            <p:nvPr/>
          </p:nvCxnSpPr>
          <p:spPr>
            <a:xfrm>
              <a:off x="2210921" y="1964383"/>
              <a:ext cx="2244201" cy="185513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37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38"/>
            <p:cNvSpPr txBox="1"/>
            <p:nvPr/>
          </p:nvSpPr>
          <p:spPr>
            <a:xfrm>
              <a:off x="2758196" y="1606550"/>
              <a:ext cx="51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/>
                <a:t>dec</a:t>
              </a:r>
              <a:endParaRPr lang="en-US" dirty="0"/>
            </a:p>
          </p:txBody>
        </p:sp>
      </p:grpSp>
      <p:grpSp>
        <p:nvGrpSpPr>
          <p:cNvPr id="14" name="Group 39"/>
          <p:cNvGrpSpPr/>
          <p:nvPr/>
        </p:nvGrpSpPr>
        <p:grpSpPr>
          <a:xfrm flipH="1">
            <a:off x="5742326" y="3919187"/>
            <a:ext cx="2853724" cy="461665"/>
            <a:chOff x="1676400" y="1733550"/>
            <a:chExt cx="2853724" cy="461665"/>
          </a:xfrm>
        </p:grpSpPr>
        <p:sp>
          <p:nvSpPr>
            <p:cNvPr id="15" name="TextBox 40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/>
                <a:t>1</a:t>
              </a:r>
            </a:p>
          </p:txBody>
        </p:sp>
        <p:cxnSp>
          <p:nvCxnSpPr>
            <p:cNvPr id="16" name="Straight Arrow Connector 41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42"/>
            <p:cNvCxnSpPr>
              <a:stCxn id="15" idx="3"/>
            </p:cNvCxnSpPr>
            <p:nvPr/>
          </p:nvCxnSpPr>
          <p:spPr>
            <a:xfrm>
              <a:off x="2210921" y="1964383"/>
              <a:ext cx="2244200" cy="185513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43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177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Вероятностное шифрование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Подход 2 – использование уникальных, неповторяющихся величин (</a:t>
                </a:r>
                <a:r>
                  <a:rPr lang="en-US" dirty="0" smtClean="0"/>
                  <a:t>nonce)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,∗,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∗,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dirty="0"/>
              </a:p>
              <a:p>
                <a:r>
                  <a:rPr lang="en-US" dirty="0" smtClean="0"/>
                  <a:t>Nonce </a:t>
                </a:r>
                <a:r>
                  <a:rPr lang="ru-RU" dirty="0" smtClean="0"/>
                  <a:t>должна быть уникально для каждого сообщения, пара </a:t>
                </a:r>
                <a:r>
                  <a:rPr lang="en-US" dirty="0" smtClean="0"/>
                  <a:t>(nonce, key)</a:t>
                </a:r>
                <a:r>
                  <a:rPr lang="ru-RU" dirty="0" smtClean="0"/>
                  <a:t> не должна повторяться при жизни ключа.</a:t>
                </a:r>
              </a:p>
              <a:p>
                <a:r>
                  <a:rPr lang="ru-RU" dirty="0" smtClean="0"/>
                  <a:t>В качестве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можно использовать счётчик или случайные величины</a:t>
                </a:r>
              </a:p>
              <a:p>
                <a:r>
                  <a:rPr lang="en-US" dirty="0" smtClean="0"/>
                  <a:t>Nonce </a:t>
                </a:r>
                <a:r>
                  <a:rPr lang="ru-RU" dirty="0" smtClean="0"/>
                  <a:t>может не пересылаться в явном виде, обе стороны могут синхронно обновлять её независимо.</a:t>
                </a:r>
                <a:endParaRPr lang="en-US" dirty="0" smtClean="0"/>
              </a:p>
              <a:p>
                <a:r>
                  <a:rPr lang="ru-RU" dirty="0" smtClean="0"/>
                  <a:t>Не любое использование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даёт стойкие схемы!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16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Стойкая </a:t>
            </a:r>
            <a:r>
              <a:rPr lang="en-US" dirty="0" smtClean="0"/>
              <a:t>PRP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, определённая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называется стойкой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 в игре на 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 smtClean="0"/>
                  <a:t> </a:t>
                </a:r>
                <a:r>
                  <a:rPr lang="ru-RU" dirty="0" smtClean="0"/>
                  <a:t>– пренебрежимо малая величина.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3947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31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Является ли </a:t>
            </a:r>
            <a:r>
              <a:rPr lang="en-US" dirty="0" smtClean="0"/>
              <a:t>PRP PRF?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Является ли любая </a:t>
                </a:r>
                <a:r>
                  <a:rPr lang="en-US" dirty="0" smtClean="0"/>
                  <a:t>PRP </a:t>
                </a:r>
                <a:r>
                  <a:rPr lang="ru-RU" dirty="0" smtClean="0"/>
                  <a:t>также </a:t>
                </a:r>
                <a:r>
                  <a:rPr lang="en-US" dirty="0" smtClean="0"/>
                  <a:t>PRF?</a:t>
                </a:r>
              </a:p>
              <a:p>
                <a:pPr lvl="1"/>
                <a:r>
                  <a:rPr lang="ru-RU" dirty="0" smtClean="0"/>
                  <a:t>Да, любая эффективная подстановка является эффективной функцией</a:t>
                </a:r>
                <a:endParaRPr lang="en-US" dirty="0"/>
              </a:p>
              <a:p>
                <a:endParaRPr lang="ru-RU" dirty="0" smtClean="0"/>
              </a:p>
              <a:p>
                <a:r>
                  <a:rPr lang="ru-RU" dirty="0" smtClean="0"/>
                  <a:t>Является ли любая стойкая </a:t>
                </a:r>
                <a:r>
                  <a:rPr lang="en-US" dirty="0" smtClean="0"/>
                  <a:t>PRP </a:t>
                </a:r>
                <a:r>
                  <a:rPr lang="ru-RU" dirty="0" smtClean="0"/>
                  <a:t>стойкой </a:t>
                </a:r>
                <a:r>
                  <a:rPr lang="en-US" dirty="0" smtClean="0"/>
                  <a:t>PRF?</a:t>
                </a:r>
                <a:endParaRPr lang="ru-RU" dirty="0" smtClean="0"/>
              </a:p>
              <a:p>
                <a:pPr lvl="1"/>
                <a:r>
                  <a:rPr lang="ru-RU" dirty="0" smtClean="0"/>
                  <a:t>Нет!</a:t>
                </a:r>
              </a:p>
              <a:p>
                <a:pPr marL="0" lvl="1" indent="0">
                  <a:buNone/>
                </a:pPr>
                <a:endParaRPr lang="ru-RU" dirty="0"/>
              </a:p>
              <a:p>
                <a:pPr marL="0" lvl="1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Очевидно,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lvl="1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2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Скругленный прямоугольник 31"/>
          <p:cNvSpPr/>
          <p:nvPr/>
        </p:nvSpPr>
        <p:spPr>
          <a:xfrm>
            <a:off x="7248372" y="6282043"/>
            <a:ext cx="1035820" cy="412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Является ли </a:t>
            </a:r>
            <a:r>
              <a:rPr lang="en-US" dirty="0" smtClean="0"/>
              <a:t>PRP PRF?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1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Очевидно,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lvl="1" indent="0">
                  <a:buNone/>
                </a:pPr>
                <a:endParaRPr lang="en-US" dirty="0"/>
              </a:p>
              <a:p>
                <a:pPr marL="0" lvl="1" indent="0">
                  <a:buNone/>
                </a:pPr>
                <a:r>
                  <a:rPr lang="ru-RU" dirty="0" smtClean="0"/>
                  <a:t>Рассмотрим игру на </a:t>
                </a:r>
                <a:r>
                  <a:rPr lang="en-US" dirty="0" smtClean="0"/>
                  <a:t>PRF. </a:t>
                </a: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– малая величина, такая что противник может эффективно получить полный образ произвольной функции, с областью определения в </a:t>
                </a:r>
                <a:r>
                  <a:rPr lang="en-US" i="1" dirty="0" smtClean="0"/>
                  <a:t>X</a:t>
                </a:r>
                <a:r>
                  <a:rPr lang="ru-RU" dirty="0" smtClean="0"/>
                  <a:t> (т.е. получить множество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 smtClean="0"/>
                  <a:t>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lvl="1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 r="-1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872433" y="6329055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2234984" y="371278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4984" y="3712787"/>
                <a:ext cx="42704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985624" y="6272460"/>
                <a:ext cx="83365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sz="2400" dirty="0" smtClean="0"/>
                  <a:t> = |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0 −(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!/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400" dirty="0" smtClean="0"/>
                  <a:t>)| &gt; 1/2</a:t>
                </a:r>
                <a:endParaRPr lang="ru-RU" sz="2400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24" y="6272460"/>
                <a:ext cx="8336513" cy="461665"/>
              </a:xfrm>
              <a:prstGeom prst="rect">
                <a:avLst/>
              </a:prstGeom>
              <a:blipFill>
                <a:blip r:embed="rId14"/>
                <a:stretch>
                  <a:fillRect l="-219" t="-10526" r="-14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Скругленный прямоугольник 32"/>
          <p:cNvSpPr/>
          <p:nvPr/>
        </p:nvSpPr>
        <p:spPr>
          <a:xfrm>
            <a:off x="7872433" y="328186"/>
            <a:ext cx="4136892" cy="12697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Вероятность случайной функции </a:t>
            </a:r>
            <a:r>
              <a:rPr lang="ru-RU" smtClean="0"/>
              <a:t>быть подстановкой</a:t>
            </a:r>
            <a:endParaRPr lang="ru-RU" dirty="0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1085363" y="4307803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34" name="Line 5"/>
          <p:cNvSpPr>
            <a:spLocks noChangeShapeType="1"/>
          </p:cNvSpPr>
          <p:nvPr/>
        </p:nvSpPr>
        <p:spPr bwMode="auto">
          <a:xfrm>
            <a:off x="2234984" y="3943619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7"/>
              <p:cNvSpPr>
                <a:spLocks noChangeArrowheads="1"/>
              </p:cNvSpPr>
              <p:nvPr/>
            </p:nvSpPr>
            <p:spPr bwMode="auto">
              <a:xfrm>
                <a:off x="7496501" y="4347457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6501" y="4347457"/>
                <a:ext cx="1295400" cy="1628071"/>
              </a:xfrm>
              <a:prstGeom prst="rect">
                <a:avLst/>
              </a:prstGeom>
              <a:blipFill>
                <a:blip r:embed="rId15"/>
                <a:stretch>
                  <a:fillRect t="-148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985624" y="4168158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 Box 13"/>
              <p:cNvSpPr txBox="1">
                <a:spLocks noChangeArrowheads="1"/>
              </p:cNvSpPr>
              <p:nvPr/>
            </p:nvSpPr>
            <p:spPr bwMode="auto">
              <a:xfrm>
                <a:off x="1085363" y="4760092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3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5363" y="4760092"/>
                <a:ext cx="2991440" cy="1185453"/>
              </a:xfrm>
              <a:prstGeom prst="rect">
                <a:avLst/>
              </a:prstGeom>
              <a:blipFill rotWithShape="0">
                <a:blip r:embed="rId16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21"/>
          <p:cNvGrpSpPr>
            <a:grpSpLocks/>
          </p:cNvGrpSpPr>
          <p:nvPr/>
        </p:nvGrpSpPr>
        <p:grpSpPr bwMode="auto">
          <a:xfrm>
            <a:off x="4031572" y="4145538"/>
            <a:ext cx="3464929" cy="400050"/>
            <a:chOff x="1776" y="1816"/>
            <a:chExt cx="2400" cy="336"/>
          </a:xfrm>
        </p:grpSpPr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20"/>
          <p:cNvGrpSpPr>
            <a:grpSpLocks/>
          </p:cNvGrpSpPr>
          <p:nvPr/>
        </p:nvGrpSpPr>
        <p:grpSpPr bwMode="auto">
          <a:xfrm>
            <a:off x="3997968" y="4494945"/>
            <a:ext cx="3464929" cy="427436"/>
            <a:chOff x="1776" y="2051"/>
            <a:chExt cx="2352" cy="359"/>
          </a:xfrm>
        </p:grpSpPr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21"/>
          <p:cNvGrpSpPr>
            <a:grpSpLocks/>
          </p:cNvGrpSpPr>
          <p:nvPr/>
        </p:nvGrpSpPr>
        <p:grpSpPr bwMode="auto">
          <a:xfrm>
            <a:off x="4031572" y="5095478"/>
            <a:ext cx="3464929" cy="451247"/>
            <a:chOff x="1776" y="1743"/>
            <a:chExt cx="2400" cy="379"/>
          </a:xfrm>
        </p:grpSpPr>
        <p:sp>
          <p:nvSpPr>
            <p:cNvPr id="4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30" y="1743"/>
                  <a:ext cx="1685" cy="3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∉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,..,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30" y="1743"/>
                  <a:ext cx="1685" cy="354"/>
                </a:xfrm>
                <a:prstGeom prst="rect">
                  <a:avLst/>
                </a:prstGeom>
                <a:blipFill>
                  <a:blip r:embed="rId12"/>
                  <a:stretch>
                    <a:fillRect b="-1014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20"/>
          <p:cNvGrpSpPr>
            <a:grpSpLocks/>
          </p:cNvGrpSpPr>
          <p:nvPr/>
        </p:nvGrpSpPr>
        <p:grpSpPr bwMode="auto">
          <a:xfrm>
            <a:off x="3997968" y="5528230"/>
            <a:ext cx="3464929" cy="431008"/>
            <a:chOff x="1776" y="2048"/>
            <a:chExt cx="2352" cy="362"/>
          </a:xfrm>
        </p:grpSpPr>
        <p:sp>
          <p:nvSpPr>
            <p:cNvPr id="4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57" y="2048"/>
                  <a:ext cx="1402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57" y="2048"/>
                  <a:ext cx="1402" cy="360"/>
                </a:xfrm>
                <a:prstGeom prst="rect">
                  <a:avLst/>
                </a:prstGeom>
                <a:blipFill>
                  <a:blip r:embed="rId13"/>
                  <a:stretch>
                    <a:fillRect t="-7143" r="-2360" b="-200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20"/>
          <p:cNvGrpSpPr>
            <a:grpSpLocks/>
          </p:cNvGrpSpPr>
          <p:nvPr/>
        </p:nvGrpSpPr>
        <p:grpSpPr bwMode="auto">
          <a:xfrm>
            <a:off x="8767328" y="4367387"/>
            <a:ext cx="3241986" cy="1323744"/>
            <a:chOff x="1776" y="1827"/>
            <a:chExt cx="2432" cy="597"/>
          </a:xfrm>
        </p:grpSpPr>
        <p:sp>
          <p:nvSpPr>
            <p:cNvPr id="5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896" y="1827"/>
                  <a:ext cx="2312" cy="5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i="0" dirty="0" smtClean="0">
                      <a:latin typeface="+mj-lt"/>
                    </a:rPr>
                    <a:t>If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} </m:t>
                          </m:r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имеет коллизии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endParaRPr lang="ru-RU" sz="2000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=1,</m:t>
                        </m:r>
                      </m:oMath>
                    </m:oMathPara>
                  </a14:m>
                  <a:endParaRPr lang="en-US" sz="2000" b="0" dirty="0" smtClean="0"/>
                </a:p>
                <a:p>
                  <a:r>
                    <a:rPr lang="en-US" sz="2000" dirty="0" smtClean="0"/>
                    <a:t>else: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96" y="1827"/>
                  <a:ext cx="2312" cy="597"/>
                </a:xfrm>
                <a:prstGeom prst="rect">
                  <a:avLst/>
                </a:prstGeom>
                <a:blipFill>
                  <a:blip r:embed="rId17"/>
                  <a:stretch>
                    <a:fillRect l="-1976" t="-2294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433107" y="4766687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107" y="4766687"/>
                <a:ext cx="535724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Скругленный прямоугольник 34"/>
          <p:cNvSpPr/>
          <p:nvPr/>
        </p:nvSpPr>
        <p:spPr>
          <a:xfrm>
            <a:off x="914429" y="3200303"/>
            <a:ext cx="3220870" cy="412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0087971" y="2570526"/>
            <a:ext cx="1157784" cy="412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6646460" y="6282043"/>
            <a:ext cx="3227301" cy="412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Является ли </a:t>
            </a:r>
            <a:r>
              <a:rPr lang="en-US" dirty="0" smtClean="0"/>
              <a:t>PRP PRF?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17239" cy="4351338"/>
              </a:xfrm>
            </p:spPr>
            <p:txBody>
              <a:bodyPr/>
              <a:lstStyle/>
              <a:p>
                <a:pPr marL="0" lvl="1" indent="0">
                  <a:buNone/>
                </a:pPr>
                <a:r>
                  <a:rPr lang="ru-RU" dirty="0" smtClean="0"/>
                  <a:t>Какова «малость»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для осуществления атаки?</a:t>
                </a:r>
              </a:p>
              <a:p>
                <a:pPr marL="0" lvl="1" indent="0">
                  <a:buNone/>
                </a:pPr>
                <a:r>
                  <a:rPr lang="ru-RU" dirty="0" smtClean="0"/>
                  <a:t>Пусть противник делает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(оракулу), прежде чем выдать результат. Тогда для нахождения коллизии ему необходимо запросить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dirty="0" smtClean="0"/>
                  <a:t>) </a:t>
                </a:r>
                <a:r>
                  <a:rPr lang="ru-RU" dirty="0" smtClean="0"/>
                  <a:t>различных сообщений, для осуществления атаки с преимуществом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−1)/4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0.63}</m:t>
                    </m:r>
                  </m:oMath>
                </a14:m>
                <a:r>
                  <a:rPr lang="ru-RU" dirty="0" smtClean="0"/>
                  <a:t>. Следовательно для стойкости </a:t>
                </a:r>
                <a:r>
                  <a:rPr lang="en-US" dirty="0" smtClean="0"/>
                  <a:t>PRP </a:t>
                </a:r>
                <a:r>
                  <a:rPr lang="ru-RU" dirty="0" smtClean="0"/>
                  <a:t>как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необходимо, чтобы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была </a:t>
                </a:r>
                <a:r>
                  <a:rPr lang="ru-RU" dirty="0" err="1" smtClean="0"/>
                  <a:t>сверх-полиномиальной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lvl="1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17239" cy="4351338"/>
              </a:xfrm>
              <a:blipFill>
                <a:blip r:embed="rId2"/>
                <a:stretch>
                  <a:fillRect l="-822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872433" y="6329055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5363" y="4307803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234984" y="3943619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496501" y="4347457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6501" y="4347457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48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985624" y="4168158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085363" y="4760092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5363" y="4760092"/>
                <a:ext cx="2991440" cy="1185453"/>
              </a:xfrm>
              <a:prstGeom prst="rect">
                <a:avLst/>
              </a:prstGeom>
              <a:blipFill rotWithShape="0">
                <a:blip r:embed="rId4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2234984" y="371278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4984" y="3712787"/>
                <a:ext cx="42704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031572" y="4145538"/>
            <a:ext cx="3464929" cy="400050"/>
            <a:chOff x="1776" y="1816"/>
            <a:chExt cx="2400" cy="33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3997968" y="4494945"/>
            <a:ext cx="3464929" cy="427436"/>
            <a:chOff x="1776" y="2051"/>
            <a:chExt cx="2352" cy="359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031572" y="5095478"/>
            <a:ext cx="3464929" cy="451247"/>
            <a:chOff x="1776" y="1743"/>
            <a:chExt cx="2400" cy="379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30" y="1743"/>
                  <a:ext cx="1685" cy="3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∉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,..,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30" y="1743"/>
                  <a:ext cx="1685" cy="354"/>
                </a:xfrm>
                <a:prstGeom prst="rect">
                  <a:avLst/>
                </a:prstGeom>
                <a:blipFill>
                  <a:blip r:embed="rId12"/>
                  <a:stretch>
                    <a:fillRect b="-1014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997968" y="5528230"/>
            <a:ext cx="3464929" cy="431008"/>
            <a:chOff x="1776" y="2048"/>
            <a:chExt cx="2352" cy="362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57" y="2048"/>
                  <a:ext cx="1402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57" y="2048"/>
                  <a:ext cx="1402" cy="360"/>
                </a:xfrm>
                <a:prstGeom prst="rect">
                  <a:avLst/>
                </a:prstGeom>
                <a:blipFill>
                  <a:blip r:embed="rId13"/>
                  <a:stretch>
                    <a:fillRect t="-7143" r="-2360" b="-200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985624" y="6272460"/>
                <a:ext cx="92238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sz="2400" dirty="0" smtClean="0"/>
                  <a:t> = |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0 −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−1)/4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, 0.63}</m:t>
                    </m:r>
                  </m:oMath>
                </a14:m>
                <a:r>
                  <a:rPr lang="en-US" sz="2400" dirty="0" smtClean="0"/>
                  <a:t>|</a:t>
                </a:r>
                <a:endParaRPr lang="ru-RU" sz="2400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24" y="6272460"/>
                <a:ext cx="9223872" cy="461665"/>
              </a:xfrm>
              <a:prstGeom prst="rect">
                <a:avLst/>
              </a:prstGeom>
              <a:blipFill>
                <a:blip r:embed="rId14"/>
                <a:stretch>
                  <a:fillRect l="-198" t="-10526" r="-6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0"/>
          <p:cNvGrpSpPr>
            <a:grpSpLocks/>
          </p:cNvGrpSpPr>
          <p:nvPr/>
        </p:nvGrpSpPr>
        <p:grpSpPr bwMode="auto">
          <a:xfrm>
            <a:off x="8767328" y="4367387"/>
            <a:ext cx="3241986" cy="1323744"/>
            <a:chOff x="1776" y="1827"/>
            <a:chExt cx="2432" cy="597"/>
          </a:xfrm>
        </p:grpSpPr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896" y="1827"/>
                  <a:ext cx="2312" cy="5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i="0" dirty="0" smtClean="0">
                      <a:latin typeface="+mj-lt"/>
                    </a:rPr>
                    <a:t>If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} </m:t>
                          </m:r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имеет коллизии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endParaRPr lang="ru-RU" sz="2000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=1,</m:t>
                        </m:r>
                      </m:oMath>
                    </m:oMathPara>
                  </a14:m>
                  <a:endParaRPr lang="en-US" sz="2000" b="0" dirty="0" smtClean="0"/>
                </a:p>
                <a:p>
                  <a:r>
                    <a:rPr lang="en-US" sz="2000" dirty="0" smtClean="0"/>
                    <a:t>else: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96" y="1827"/>
                  <a:ext cx="2312" cy="597"/>
                </a:xfrm>
                <a:prstGeom prst="rect">
                  <a:avLst/>
                </a:prstGeom>
                <a:blipFill>
                  <a:blip r:embed="rId15"/>
                  <a:stretch>
                    <a:fillRect l="-1976" t="-2294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433107" y="4766687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107" y="4766687"/>
                <a:ext cx="535724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Скругленный прямоугольник 31"/>
          <p:cNvSpPr/>
          <p:nvPr/>
        </p:nvSpPr>
        <p:spPr>
          <a:xfrm>
            <a:off x="7872433" y="328186"/>
            <a:ext cx="4136892" cy="12697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См. парадокс дней рождений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098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19259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PRF switching Lemma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 smtClean="0"/>
                  <a:t> – стойкая </a:t>
                </a:r>
                <a:r>
                  <a:rPr lang="en-US" b="0" dirty="0" smtClean="0"/>
                  <a:t>PRP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b="0" dirty="0" smtClean="0"/>
                  <a:t>. Пусть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dirty="0" smtClean="0"/>
                  <a:t>противник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делающих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b="0" dirty="0" smtClean="0"/>
                  <a:t> запросов к претенденту. Тогда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b="0" dirty="0" smtClean="0"/>
                  <a:t> Необходима вспомогательная теорема. Сформулируем игру для неё.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26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Подстановки против Функций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Определим игру на различимость случайной подстановки от случайной функции.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вероятность того что 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ru-RU" sz="280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7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774"/>
              </a:xfrm>
              <a:prstGeom prst="rect">
                <a:avLst/>
              </a:prstGeom>
              <a:blipFill rotWithShape="0"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26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3067</TotalTime>
  <Words>1269</Words>
  <Application>Microsoft Office PowerPoint</Application>
  <PresentationFormat>Широкоэкранный</PresentationFormat>
  <Paragraphs>412</Paragraphs>
  <Slides>38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Псевдослучайные функции</vt:lpstr>
      <vt:lpstr>PRP и PRF</vt:lpstr>
      <vt:lpstr>Стойкая PRF</vt:lpstr>
      <vt:lpstr>Стойкая PRP</vt:lpstr>
      <vt:lpstr>Является ли PRP PRF?</vt:lpstr>
      <vt:lpstr>Является ли PRP PRF?</vt:lpstr>
      <vt:lpstr>Является ли PRP PRF?</vt:lpstr>
      <vt:lpstr>PRF switching Lemma</vt:lpstr>
      <vt:lpstr>Игра Подстановки против Функций</vt:lpstr>
      <vt:lpstr>PRF switching Lemma</vt:lpstr>
      <vt:lpstr>PRF switching Lemma</vt:lpstr>
      <vt:lpstr>PRF switching Lemma</vt:lpstr>
      <vt:lpstr>PRF switching Lemma</vt:lpstr>
      <vt:lpstr>Игра на различимость RF, RP и PRP</vt:lpstr>
      <vt:lpstr>Построение PRG из PRF</vt:lpstr>
      <vt:lpstr>CTR, вспомним 2 теоремы</vt:lpstr>
      <vt:lpstr>CTR</vt:lpstr>
      <vt:lpstr>CTR</vt:lpstr>
      <vt:lpstr>CTR</vt:lpstr>
      <vt:lpstr>CTR</vt:lpstr>
      <vt:lpstr>CTR</vt:lpstr>
      <vt:lpstr>Многоразовое использование ключей</vt:lpstr>
      <vt:lpstr>Многоразовое использование ключей</vt:lpstr>
      <vt:lpstr>Использование множества ключей</vt:lpstr>
      <vt:lpstr>Использование множества ключей</vt:lpstr>
      <vt:lpstr>Использование множества ключей</vt:lpstr>
      <vt:lpstr>Использование множества ключей</vt:lpstr>
      <vt:lpstr>Использование множества ключей</vt:lpstr>
      <vt:lpstr>Многоразовое использование ключей</vt:lpstr>
      <vt:lpstr>Многоразовое использование ключей</vt:lpstr>
      <vt:lpstr>Многоразовое использование ключей</vt:lpstr>
      <vt:lpstr>CPA</vt:lpstr>
      <vt:lpstr>CPA</vt:lpstr>
      <vt:lpstr>CPA</vt:lpstr>
      <vt:lpstr>CPA</vt:lpstr>
      <vt:lpstr>CPA</vt:lpstr>
      <vt:lpstr>Вероятностное шифрование</vt:lpstr>
      <vt:lpstr>Вероятностное шифрование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Макаров Артем Олегович</cp:lastModifiedBy>
  <cp:revision>857</cp:revision>
  <dcterms:created xsi:type="dcterms:W3CDTF">2018-08-24T12:25:18Z</dcterms:created>
  <dcterms:modified xsi:type="dcterms:W3CDTF">2024-10-22T08:46:41Z</dcterms:modified>
</cp:coreProperties>
</file>