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96" r:id="rId2"/>
    <p:sldId id="590" r:id="rId3"/>
    <p:sldId id="591" r:id="rId4"/>
    <p:sldId id="592" r:id="rId5"/>
    <p:sldId id="545" r:id="rId6"/>
    <p:sldId id="546" r:id="rId7"/>
    <p:sldId id="547" r:id="rId8"/>
    <p:sldId id="548" r:id="rId9"/>
    <p:sldId id="549" r:id="rId10"/>
    <p:sldId id="550" r:id="rId11"/>
    <p:sldId id="553" r:id="rId12"/>
    <p:sldId id="551" r:id="rId13"/>
    <p:sldId id="552" r:id="rId14"/>
    <p:sldId id="585" r:id="rId15"/>
    <p:sldId id="554" r:id="rId16"/>
    <p:sldId id="588" r:id="rId17"/>
    <p:sldId id="587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5" r:id="rId27"/>
    <p:sldId id="563" r:id="rId28"/>
    <p:sldId id="566" r:id="rId29"/>
    <p:sldId id="572" r:id="rId30"/>
    <p:sldId id="567" r:id="rId31"/>
    <p:sldId id="568" r:id="rId32"/>
    <p:sldId id="569" r:id="rId33"/>
    <p:sldId id="571" r:id="rId34"/>
    <p:sldId id="570" r:id="rId35"/>
    <p:sldId id="573" r:id="rId36"/>
    <p:sldId id="574" r:id="rId37"/>
    <p:sldId id="576" r:id="rId38"/>
    <p:sldId id="579" r:id="rId39"/>
    <p:sldId id="577" r:id="rId40"/>
    <p:sldId id="578" r:id="rId41"/>
    <p:sldId id="580" r:id="rId42"/>
    <p:sldId id="589" r:id="rId43"/>
    <p:sldId id="583" r:id="rId44"/>
    <p:sldId id="581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590"/>
            <p14:sldId id="591"/>
            <p14:sldId id="592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51"/>
            <p14:sldId id="552"/>
            <p14:sldId id="585"/>
            <p14:sldId id="554"/>
            <p14:sldId id="588"/>
            <p14:sldId id="587"/>
            <p14:sldId id="555"/>
          </p14:sldIdLst>
        </p14:section>
        <p14:section name="CCA" id="{D824828A-FD6C-44A8-A4FC-66860C9240C5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CA и AE" id="{5070B96E-F8CA-483A-921F-FAE502A76B81}">
          <p14:sldIdLst>
            <p14:sldId id="562"/>
            <p14:sldId id="565"/>
            <p14:sldId id="563"/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9"/>
            <p14:sldId id="583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63" d="100"/>
          <a:sy n="63" d="100"/>
        </p:scale>
        <p:origin x="84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07.12.2023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07.12.2023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07.12.2023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</a:t>
            </a:r>
            <a:r>
              <a:rPr lang="ru-RU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CPA </a:t>
            </a:r>
            <a:r>
              <a:rPr lang="ru-RU" dirty="0" smtClean="0"/>
              <a:t>стойкость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шифртекст отклонён (не пройдена проверка аутентичности)</a:t>
                </a:r>
              </a:p>
              <a:p>
                <a:r>
                  <a:rPr lang="ru-RU" dirty="0" smtClean="0"/>
                  <a:t>Свойство корректности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en-US" dirty="0" smtClean="0"/>
                  <a:t> (INT-CTXT)</a:t>
                </a:r>
                <a:r>
                  <a:rPr lang="ru-RU" dirty="0" smtClean="0"/>
                  <a:t> (аналогично игре на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)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новый корректный </a:t>
                </a:r>
                <a:r>
                  <a:rPr lang="ru-RU" b="1" dirty="0" err="1" smtClean="0"/>
                  <a:t>шифртекст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4163" y="5095179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208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936713" y="5310151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974813" y="5832693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944403" y="4801303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3104" y="6023465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69203" y="5833227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43104" y="49188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</a:t>
            </a:r>
            <a:r>
              <a:rPr lang="ru-RU" dirty="0" err="1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шифром обеспечивающим 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открытых 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открытых текстов </a:t>
                </a:r>
                <a:r>
                  <a:rPr lang="en-US" dirty="0" smtClean="0"/>
                  <a:t>(INT-PTXT)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корректный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для</a:t>
                </a:r>
                <a:r>
                  <a:rPr lang="ru-RU" b="1" dirty="0" smtClean="0"/>
                  <a:t> нового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662" y="5050120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38212" y="5265092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876312" y="5787634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45902" y="4756244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4603" y="5978406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8770702" y="571633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blipFill rotWithShape="0">
                <a:blip r:embed="rId6"/>
                <a:stretch>
                  <a:fillRect b="-35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44603" y="487382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2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открытых текстов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:r>
                  <a:rPr lang="ru-RU" b="1" dirty="0"/>
                  <a:t>шифром обеспечивающим целостность </a:t>
                </a:r>
                <a:r>
                  <a:rPr lang="ru-RU" b="1" dirty="0" smtClean="0"/>
                  <a:t>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пренебрежимо малая </a:t>
                </a:r>
                <a:r>
                  <a:rPr lang="ru-RU" dirty="0" smtClean="0"/>
                  <a:t>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ru-RU" dirty="0" smtClean="0"/>
              <a:t>и </a:t>
            </a:r>
            <a:r>
              <a:rPr lang="en-US" dirty="0" smtClean="0"/>
              <a:t>CI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ru-RU" dirty="0" smtClean="0"/>
              <a:t>более сильное понятие стойкости</a:t>
            </a:r>
            <a:endParaRPr lang="en-US" dirty="0" smtClean="0"/>
          </a:p>
          <a:p>
            <a:r>
              <a:rPr lang="en-US" dirty="0" smtClean="0"/>
              <a:t>CI </a:t>
            </a:r>
            <a:r>
              <a:rPr lang="ru-RU" dirty="0" smtClean="0"/>
              <a:t>стойкость говорит, что сложно навязать новый </a:t>
            </a:r>
            <a:r>
              <a:rPr lang="ru-RU" dirty="0" err="1" smtClean="0"/>
              <a:t>шифртекст</a:t>
            </a:r>
            <a:r>
              <a:rPr lang="ru-RU" dirty="0" smtClean="0"/>
              <a:t> получателю</a:t>
            </a:r>
          </a:p>
          <a:p>
            <a:r>
              <a:rPr lang="en-US" dirty="0"/>
              <a:t>P</a:t>
            </a:r>
            <a:r>
              <a:rPr lang="en-US" dirty="0" smtClean="0"/>
              <a:t>I </a:t>
            </a:r>
            <a:r>
              <a:rPr lang="ru-RU" dirty="0" smtClean="0"/>
              <a:t>стойкость говорит, что сложно навязать новые расшифрованные данные получателю</a:t>
            </a:r>
          </a:p>
          <a:p>
            <a:r>
              <a:rPr lang="ru-RU" dirty="0" smtClean="0"/>
              <a:t>Возможно существование шифра </a:t>
            </a:r>
            <a:r>
              <a:rPr lang="en-US" dirty="0" smtClean="0"/>
              <a:t>PI </a:t>
            </a:r>
            <a:r>
              <a:rPr lang="ru-RU" dirty="0" smtClean="0"/>
              <a:t>стойкого, но не </a:t>
            </a:r>
            <a:r>
              <a:rPr lang="en-US" dirty="0" smtClean="0"/>
              <a:t>CI </a:t>
            </a:r>
            <a:r>
              <a:rPr lang="ru-RU" dirty="0" smtClean="0"/>
              <a:t>стойкого</a:t>
            </a:r>
          </a:p>
          <a:p>
            <a:pPr marL="0" indent="0">
              <a:buNone/>
            </a:pPr>
            <a:r>
              <a:rPr lang="ru-RU" dirty="0" smtClean="0"/>
              <a:t>Например – пусть шифр недетерминированный. Тогда одному </a:t>
            </a:r>
            <a:r>
              <a:rPr lang="en-US" dirty="0" smtClean="0"/>
              <a:t>PT </a:t>
            </a:r>
            <a:r>
              <a:rPr lang="ru-RU" dirty="0" smtClean="0"/>
              <a:t>соответствует множество </a:t>
            </a:r>
            <a:r>
              <a:rPr lang="en-US" dirty="0" smtClean="0"/>
              <a:t>CT</a:t>
            </a:r>
            <a:r>
              <a:rPr lang="ru-RU" dirty="0" smtClean="0"/>
              <a:t>. Если противник может создавать </a:t>
            </a:r>
            <a:r>
              <a:rPr lang="ru-RU" b="1" dirty="0" smtClean="0"/>
              <a:t>новые </a:t>
            </a:r>
            <a:r>
              <a:rPr lang="en-US" b="1" dirty="0" smtClean="0"/>
              <a:t>CT </a:t>
            </a:r>
            <a:r>
              <a:rPr lang="ru-RU" dirty="0" smtClean="0"/>
              <a:t>для </a:t>
            </a:r>
            <a:r>
              <a:rPr lang="ru-RU" b="1" dirty="0" smtClean="0"/>
              <a:t>существующих сообщений</a:t>
            </a:r>
            <a:r>
              <a:rPr lang="ru-RU" dirty="0" smtClean="0"/>
              <a:t>, </a:t>
            </a:r>
            <a:r>
              <a:rPr lang="ru-RU" b="1" dirty="0" smtClean="0"/>
              <a:t>но не может для новых </a:t>
            </a:r>
            <a:r>
              <a:rPr lang="ru-RU" dirty="0" smtClean="0"/>
              <a:t>то он </a:t>
            </a:r>
            <a:r>
              <a:rPr lang="en-US" dirty="0" smtClean="0"/>
              <a:t>PI</a:t>
            </a:r>
            <a:r>
              <a:rPr lang="ru-RU" smtClean="0"/>
              <a:t>, </a:t>
            </a:r>
            <a:r>
              <a:rPr lang="ru-RU" dirty="0" smtClean="0"/>
              <a:t>но не </a:t>
            </a:r>
            <a:r>
              <a:rPr lang="en-US" dirty="0" smtClean="0"/>
              <a:t>CI </a:t>
            </a:r>
            <a:r>
              <a:rPr lang="ru-RU" dirty="0" smtClean="0"/>
              <a:t>стойкий.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1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/>
              <a:t>Семантическая стойкость против </a:t>
            </a:r>
            <a:r>
              <a:rPr lang="en-US" b="1" dirty="0"/>
              <a:t>CPA</a:t>
            </a:r>
            <a:endParaRPr lang="ru-RU" b="1" dirty="0"/>
          </a:p>
          <a:p>
            <a:r>
              <a:rPr lang="ru-RU" b="1" dirty="0"/>
              <a:t>Целостность </a:t>
            </a:r>
            <a:r>
              <a:rPr lang="ru-RU" b="1" dirty="0" err="1" smtClean="0"/>
              <a:t>шифртекстов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CI)</a:t>
            </a:r>
            <a:r>
              <a:rPr lang="ru-RU" dirty="0" smtClean="0"/>
              <a:t> </a:t>
            </a:r>
            <a:r>
              <a:rPr lang="ru-RU" dirty="0"/>
              <a:t>(противник не может получить корректный </a:t>
            </a:r>
            <a:r>
              <a:rPr lang="ru-RU" dirty="0" err="1"/>
              <a:t>шифртекст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6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Alice </a:t>
            </a:r>
            <a:r>
              <a:rPr lang="ru-RU" dirty="0" smtClean="0"/>
              <a:t>отправляет сообщение </a:t>
            </a:r>
            <a:r>
              <a:rPr lang="en-US" dirty="0" smtClean="0"/>
              <a:t>Bob</a:t>
            </a:r>
            <a:r>
              <a:rPr lang="ru-RU" dirty="0" smtClean="0"/>
              <a:t>. Для простоты рассмотрим </a:t>
            </a:r>
            <a:r>
              <a:rPr lang="en-US" dirty="0" smtClean="0"/>
              <a:t>email </a:t>
            </a:r>
            <a:r>
              <a:rPr lang="ru-RU" dirty="0" smtClean="0"/>
              <a:t>с фиксированным заголовком</a:t>
            </a:r>
            <a:r>
              <a:rPr lang="en-US" dirty="0" smtClean="0"/>
              <a:t> “To:”.</a:t>
            </a:r>
            <a:r>
              <a:rPr lang="ru-RU" dirty="0" smtClean="0"/>
              <a:t> (пример – </a:t>
            </a:r>
            <a:r>
              <a:rPr lang="en-US" dirty="0" err="1" smtClean="0"/>
              <a:t>To:Bob@SecretNet.gov</a:t>
            </a:r>
            <a:r>
              <a:rPr lang="en-US" dirty="0" smtClean="0"/>
              <a:t>) </a:t>
            </a:r>
            <a:r>
              <a:rPr lang="ru-RU" dirty="0" smtClean="0"/>
              <a:t>Сообщения зашифровываются в сторону почтового сервера, расшифровываются им, и отправляются нужному адресату.</a:t>
            </a:r>
          </a:p>
          <a:p>
            <a:pPr marL="0" indent="0">
              <a:buNone/>
            </a:pPr>
            <a:r>
              <a:rPr lang="ru-RU" dirty="0" smtClean="0"/>
              <a:t>Идея атаки – модифицировать сообщения сервера так, чтобы адресатом выступал адрес противника.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1 </a:t>
            </a:r>
            <a:r>
              <a:rPr lang="ru-RU" sz="2600" dirty="0" smtClean="0"/>
              <a:t>вопрос. </a:t>
            </a:r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854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реализации атаки</a:t>
                </a:r>
                <a:r>
                  <a:rPr lang="en-US" dirty="0"/>
                  <a:t> </a:t>
                </a:r>
                <a:r>
                  <a:rPr lang="ru-RU" dirty="0"/>
                  <a:t>необходимо решить следующую задачу – имея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найти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Даная задача может быть легко решена для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стойких шифров</a:t>
                </a:r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CTR: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если противник может расшифровывать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,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стойкости недостаточно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Данная задача является частным случает атаки по выбранным </a:t>
                </a:r>
                <a:r>
                  <a:rPr lang="ru-RU" dirty="0" err="1" smtClean="0"/>
                  <a:t>шифртекстам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</a:t>
                </a:r>
                <a:r>
                  <a:rPr lang="en-US" dirty="0" smtClean="0"/>
                  <a:t> AE </a:t>
                </a:r>
                <a:r>
                  <a:rPr lang="ru-RU" dirty="0" smtClean="0"/>
                  <a:t>шифров данная атака невозможна, т.к. шифр гарантирует невозможность получения корректного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без знания секретного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Рассмотрим игру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произвольных сообщений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произвольных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ru-RU" dirty="0" smtClean="0"/>
                  <a:t>Цель противника – атака на семантическую стойкость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blipFill rotWithShape="0">
                <a:blip r:embed="rId2"/>
                <a:stretch>
                  <a:fillRect t="-8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3296490"/>
            <a:ext cx="3771900" cy="413147"/>
            <a:chOff x="1776" y="1783"/>
            <a:chExt cx="2400" cy="34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:|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ym typeface="Symbol" pitchFamily="18" charset="2"/>
                    </a:rPr>
                    <a:t>|=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</m:oMath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353" r="-236" b="-2352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31073" y="3713208"/>
            <a:ext cx="3733800" cy="413148"/>
            <a:chOff x="1776" y="2107"/>
            <a:chExt cx="2352" cy="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23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2743200"/>
            <a:ext cx="7924800" cy="309582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9744513" y="4922953"/>
            <a:ext cx="11017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88048" y="2903683"/>
            <a:ext cx="1295400" cy="27297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598" y="2903683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  <a:endParaRPr lang="ru-RU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840598" y="4438969"/>
            <a:ext cx="3775043" cy="425053"/>
            <a:chOff x="1776" y="1783"/>
            <a:chExt cx="2402" cy="357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∉{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59648" y="4855686"/>
            <a:ext cx="3733800" cy="425054"/>
            <a:chOff x="1776" y="2107"/>
            <a:chExt cx="2352" cy="357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159726" y="4036441"/>
            <a:ext cx="1328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r>
              <a:rPr lang="ru-RU" dirty="0" smtClean="0"/>
              <a:t>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событие того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Введём преимущество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</a:t>
                </a:r>
                <a:r>
                  <a:rPr lang="en-US" b="1" dirty="0" smtClean="0"/>
                  <a:t>CCA </a:t>
                </a:r>
                <a:r>
                  <a:rPr lang="ru-RU" b="1" dirty="0" smtClean="0"/>
                  <a:t>шифром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стойким к атаке по выбранным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, </a:t>
                </a:r>
                <a:r>
                  <a:rPr lang="ru-RU" dirty="0"/>
                  <a:t>стойким к атаке по выбранным </a:t>
                </a:r>
                <a:r>
                  <a:rPr lang="ru-RU" dirty="0" err="1"/>
                  <a:t>шифртекстам</a:t>
                </a:r>
                <a:r>
                  <a:rPr lang="ru-RU" dirty="0" smtClean="0"/>
                  <a:t> и соответствующим </a:t>
                </a:r>
                <a:r>
                  <a:rPr lang="ru-RU" dirty="0"/>
                  <a:t>им </a:t>
                </a:r>
                <a:r>
                  <a:rPr lang="ru-RU" dirty="0" smtClean="0"/>
                  <a:t>открытым </a:t>
                </a:r>
                <a:r>
                  <a:rPr lang="ru-RU" dirty="0"/>
                  <a:t>текстам, </a:t>
                </a:r>
                <a:r>
                  <a:rPr lang="en-US" dirty="0"/>
                  <a:t>Chosen </a:t>
                </a:r>
                <a:r>
                  <a:rPr lang="en-US" dirty="0" err="1"/>
                  <a:t>Ciphertext</a:t>
                </a:r>
                <a:r>
                  <a:rPr lang="en-US" dirty="0"/>
                  <a:t> Attack</a:t>
                </a:r>
                <a:r>
                  <a:rPr lang="en-US" dirty="0" smtClean="0"/>
                  <a:t>)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Более сильное определение, чем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8282" y="1690688"/>
            <a:ext cx="10439401" cy="3148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 и </a:t>
            </a:r>
            <a:r>
              <a:rPr lang="en-US" dirty="0" smtClean="0"/>
              <a:t>CCA </a:t>
            </a:r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12.1.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шифр. Если он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стойкий, то он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стойкий, причём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</a:t>
                </a:r>
                <a:r>
                  <a:rPr lang="en-US" dirty="0" smtClean="0"/>
                  <a:t>CCA</a:t>
                </a:r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шифрование и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𝑐𝑝𝑎</m:t>
                        </m:r>
                      </m:sub>
                    </m:sSub>
                  </m:oMath>
                </a14:m>
                <a:r>
                  <a:rPr lang="ru-RU" dirty="0" smtClean="0"/>
                  <a:t> в игре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 smtClean="0"/>
                  <a:t> запросов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3200" y="787401"/>
            <a:ext cx="5384800" cy="27432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552191" y="167306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0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00519" y="2555701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200" y="3937001"/>
            <a:ext cx="5384800" cy="27432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52191" y="1631951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13587" y="2578742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97600" y="787400"/>
            <a:ext cx="5384800" cy="27432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13899" y="1338867"/>
                <a:ext cx="1162818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=E(k,m</a:t>
                </a:r>
                <a:r>
                  <a:rPr lang="en-US" sz="2400" baseline="-25000" dirty="0"/>
                  <a:t>i,</a:t>
                </a:r>
                <a:r>
                  <a:rPr lang="en-US" sz="3200" b="1" baseline="-25000" dirty="0"/>
                  <a:t>0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197600" y="3937000"/>
            <a:ext cx="5384800" cy="27432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113899" y="372898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15200" y="2311402"/>
            <a:ext cx="3251200" cy="1209932"/>
            <a:chOff x="5486400" y="1733550"/>
            <a:chExt cx="2438400" cy="907449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805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315200" y="5503256"/>
            <a:ext cx="3251200" cy="1152122"/>
            <a:chOff x="5486400" y="4127440"/>
            <a:chExt cx="2438400" cy="86409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8055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88001" y="19050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5" name="TextBox 94"/>
          <p:cNvSpPr txBox="1"/>
          <p:nvPr/>
        </p:nvSpPr>
        <p:spPr>
          <a:xfrm>
            <a:off x="5571068" y="4782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6" name="TextBox 95"/>
          <p:cNvSpPr txBox="1"/>
          <p:nvPr/>
        </p:nvSpPr>
        <p:spPr>
          <a:xfrm>
            <a:off x="8636821" y="3258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7" name="TextBox 96"/>
          <p:cNvSpPr txBox="1"/>
          <p:nvPr/>
        </p:nvSpPr>
        <p:spPr>
          <a:xfrm>
            <a:off x="2302934" y="32258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945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58282" y="1690688"/>
            <a:ext cx="10439401" cy="11570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 и </a:t>
            </a:r>
            <a:r>
              <a:rPr lang="en-US" dirty="0"/>
              <a:t>CCA </a:t>
            </a:r>
            <a:r>
              <a:rPr lang="ru-RU" dirty="0"/>
              <a:t>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шифр. Если </a:t>
                </a:r>
                <a:r>
                  <a:rPr lang="ru-RU" dirty="0" smtClean="0"/>
                  <a:t>он </a:t>
                </a:r>
                <a:r>
                  <a:rPr lang="en-US" dirty="0"/>
                  <a:t>CCA</a:t>
                </a:r>
                <a:r>
                  <a:rPr lang="ru-RU" dirty="0" smtClean="0"/>
                  <a:t> стойкий </a:t>
                </a:r>
                <a:r>
                  <a:rPr lang="ru-RU" b="1" dirty="0" smtClean="0"/>
                  <a:t>и обеспечивает целостность 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:r>
                  <a:rPr lang="ru-RU" dirty="0" smtClean="0"/>
                  <a:t>он </a:t>
                </a:r>
                <a:r>
                  <a:rPr lang="en-US" dirty="0" smtClean="0"/>
                  <a:t>AE</a:t>
                </a:r>
                <a:r>
                  <a:rPr lang="ru-RU" dirty="0" smtClean="0"/>
                  <a:t> стойкий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стойкость </a:t>
                </a:r>
                <a:r>
                  <a:rPr lang="en-US" dirty="0" smtClean="0"/>
                  <a:t>&lt;</a:t>
                </a:r>
                <a:r>
                  <a:rPr lang="ru-RU" dirty="0" smtClean="0"/>
                  <a:t>=</a:t>
                </a:r>
                <a:r>
                  <a:rPr lang="en-US" dirty="0" smtClean="0"/>
                  <a:t>&gt; CPA +</a:t>
                </a:r>
                <a:r>
                  <a:rPr lang="ru-RU" dirty="0" smtClean="0"/>
                  <a:t> </a:t>
                </a:r>
                <a:r>
                  <a:rPr lang="en-US" dirty="0" smtClean="0"/>
                  <a:t>CI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CT</a:t>
                </a:r>
                <a:r>
                  <a:rPr lang="en-US" dirty="0" smtClean="0"/>
                  <a:t>) =&gt;</a:t>
                </a:r>
                <a:r>
                  <a:rPr lang="ru-RU" dirty="0" smtClean="0"/>
                  <a:t>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</a:t>
                </a:r>
                <a:r>
                  <a:rPr lang="ru-RU" dirty="0"/>
                  <a:t>+ </a:t>
                </a:r>
                <a:r>
                  <a:rPr lang="en-US" dirty="0" smtClean="0"/>
                  <a:t> PI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PT</a:t>
                </a:r>
                <a:r>
                  <a:rPr lang="en-US" dirty="0" smtClean="0"/>
                  <a:t>) =&gt; AE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=</a:t>
                </a:r>
                <a:r>
                  <a:rPr lang="en-US" dirty="0" smtClean="0"/>
                  <a:t>&gt; CPA </a:t>
                </a:r>
                <a:r>
                  <a:rPr lang="ru-RU" dirty="0" smtClean="0"/>
                  <a:t>стойкость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CI =&gt; PI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  <a:blipFill>
                <a:blip r:embed="rId2"/>
                <a:stretch>
                  <a:fillRect l="-1043" t="-1913" b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en-US" dirty="0" smtClean="0"/>
              <a:t>CPA + CI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  <a:endParaRPr lang="en-US" dirty="0" smtClean="0"/>
          </a:p>
          <a:p>
            <a:pPr lvl="1"/>
            <a:r>
              <a:rPr lang="ru-RU" dirty="0" smtClean="0"/>
              <a:t>Вообще говоря это задача протоколов, а не конструкций (примитивов)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Combining MAC and ENC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38200" y="1031953"/>
            <a:ext cx="1013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4 модели криптографических хэш-функций. Их взаимосвязь.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78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10022"/>
            <a:ext cx="10439401" cy="1298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12.3.</a:t>
                </a:r>
                <a:r>
                  <a:rPr lang="ru-RU" dirty="0"/>
                  <a:t> Конструкция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/>
                  <a:t>AE </a:t>
                </a:r>
                <a:r>
                  <a:rPr lang="ru-RU" dirty="0"/>
                  <a:t>стойкая,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Необходимо использование </a:t>
                </a:r>
                <a:r>
                  <a:rPr lang="ru-RU" b="1" dirty="0" smtClean="0"/>
                  <a:t>различных, независимых ключей</a:t>
                </a:r>
                <a:r>
                  <a:rPr lang="ru-RU" dirty="0" smtClean="0"/>
                  <a:t> для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шифрования (использование одинаковых ключей может вести к реальным атакам, например при использовании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шифрования и </a:t>
                </a:r>
                <a:r>
                  <a:rPr lang="en-US" dirty="0" smtClean="0"/>
                  <a:t>CBC MAC)</a:t>
                </a:r>
                <a:endParaRPr lang="ru-RU" dirty="0" smtClean="0"/>
              </a:p>
              <a:p>
                <a:r>
                  <a:rPr lang="en-US" dirty="0" smtClean="0"/>
                  <a:t>MAC </a:t>
                </a:r>
                <a:r>
                  <a:rPr lang="ru-RU" dirty="0" smtClean="0"/>
                  <a:t>должны вычисляться для </a:t>
                </a:r>
                <a:r>
                  <a:rPr lang="ru-RU" b="1" dirty="0" smtClean="0"/>
                  <a:t>всего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(</a:t>
                </a:r>
                <a:r>
                  <a:rPr lang="ru-RU" b="1" dirty="0" smtClean="0"/>
                  <a:t>включая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IV)</a:t>
                </a:r>
                <a:endParaRPr lang="en-US" dirty="0"/>
              </a:p>
              <a:p>
                <a:r>
                  <a:rPr lang="ru-RU" dirty="0" smtClean="0"/>
                  <a:t>Проверка целостности осуществляется </a:t>
                </a:r>
                <a:r>
                  <a:rPr lang="ru-RU" b="1" dirty="0" smtClean="0"/>
                  <a:t>строго до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расшифрования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b="1" dirty="0" smtClean="0"/>
              <a:t>Не </a:t>
            </a:r>
            <a:r>
              <a:rPr lang="ru-RU" b="1" dirty="0"/>
              <a:t>является </a:t>
            </a:r>
            <a:r>
              <a:rPr lang="en-US" b="1" dirty="0"/>
              <a:t>AE </a:t>
            </a:r>
            <a:r>
              <a:rPr lang="ru-RU" b="1" dirty="0"/>
              <a:t>стойким</a:t>
            </a:r>
            <a:r>
              <a:rPr lang="en-US" b="1" dirty="0"/>
              <a:t> </a:t>
            </a:r>
            <a:r>
              <a:rPr lang="ru-RU" b="1" dirty="0"/>
              <a:t>в общем случае</a:t>
            </a:r>
            <a:r>
              <a:rPr lang="ru-RU" dirty="0"/>
              <a:t>, возможны атаки (сл. Лекция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</a:t>
            </a:r>
            <a:r>
              <a:rPr lang="en-US" dirty="0" smtClean="0"/>
              <a:t>AE </a:t>
            </a:r>
            <a:r>
              <a:rPr lang="ru-RU" dirty="0" smtClean="0"/>
              <a:t>стойким </a:t>
            </a:r>
            <a:r>
              <a:rPr lang="ru-RU" dirty="0"/>
              <a:t>для </a:t>
            </a:r>
            <a:r>
              <a:rPr lang="ru-RU" b="1" dirty="0"/>
              <a:t>некоторых </a:t>
            </a:r>
            <a:r>
              <a:rPr lang="en-US" b="1" dirty="0"/>
              <a:t>CPA </a:t>
            </a:r>
            <a:r>
              <a:rPr lang="ru-RU" b="1" dirty="0"/>
              <a:t>стойких шифров </a:t>
            </a:r>
            <a:r>
              <a:rPr lang="ru-RU" dirty="0"/>
              <a:t>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dirty="0" smtClean="0">
                <a:latin typeface="Arial" charset="0"/>
              </a:rPr>
              <a:t>One </a:t>
            </a:r>
            <a:r>
              <a:rPr lang="en-US" sz="2667" dirty="0">
                <a:latin typeface="Arial" charset="0"/>
              </a:rPr>
              <a:t>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r>
              <a:rPr lang="en-US" dirty="0" smtClean="0"/>
              <a:t> (</a:t>
            </a:r>
            <a:r>
              <a:rPr lang="ru-RU" dirty="0" smtClean="0"/>
              <a:t>спасибо </a:t>
            </a:r>
            <a:r>
              <a:rPr lang="en-US" dirty="0" err="1" smtClean="0"/>
              <a:t>Rogaway</a:t>
            </a:r>
            <a:r>
              <a:rPr lang="en-US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</a:p>
          <a:p>
            <a:r>
              <a:rPr lang="ru-RU" dirty="0" err="1" smtClean="0"/>
              <a:t>Стандрат</a:t>
            </a:r>
            <a:r>
              <a:rPr lang="ru-RU" dirty="0" smtClean="0"/>
              <a:t> </a:t>
            </a:r>
            <a:r>
              <a:rPr lang="en-US" smtClean="0"/>
              <a:t>NIST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9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CBC-MAC-then-CTR-mode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параллелизуется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ChaCha</a:t>
            </a:r>
            <a:r>
              <a:rPr lang="en-US" dirty="0"/>
              <a:t>/Poly1305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19" y="1853536"/>
            <a:ext cx="5895242" cy="433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7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аутентифицированного шифровани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dirty="0" smtClean="0"/>
              <a:t>SHA-3 </a:t>
            </a:r>
            <a:r>
              <a:rPr lang="ru-RU" dirty="0" smtClean="0"/>
              <a:t>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семантическая стойкость против </a:t>
            </a:r>
            <a:r>
              <a:rPr lang="en-US" dirty="0" smtClean="0"/>
              <a:t>CPA </a:t>
            </a:r>
            <a:r>
              <a:rPr lang="ru-RU" dirty="0" smtClean="0"/>
              <a:t>атаки</a:t>
            </a:r>
          </a:p>
          <a:p>
            <a:r>
              <a:rPr lang="ru-RU" dirty="0" smtClean="0"/>
              <a:t>Зашита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HMAC, CW-MAC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1502</Words>
  <Application>Microsoft Office PowerPoint</Application>
  <PresentationFormat>Широкоэкранный</PresentationFormat>
  <Paragraphs>410</Paragraphs>
  <Slides>44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Comic Sans MS</vt:lpstr>
      <vt:lpstr>Consolas</vt:lpstr>
      <vt:lpstr>Symbol</vt:lpstr>
      <vt:lpstr>Tahoma</vt:lpstr>
      <vt:lpstr>Тема Office</vt:lpstr>
      <vt:lpstr>Прикладная Криптография: Симметричные криптосистемы  Аутентифицированное шифрование</vt:lpstr>
      <vt:lpstr>Тест.</vt:lpstr>
      <vt:lpstr>Тест.</vt:lpstr>
      <vt:lpstr>TIME 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Целостность шифртекстов</vt:lpstr>
      <vt:lpstr>Целостность шифртекстов</vt:lpstr>
      <vt:lpstr>Целостность открытых текстов</vt:lpstr>
      <vt:lpstr>Целостность открытых текстов</vt:lpstr>
      <vt:lpstr>CA и CI стойкость</vt:lpstr>
      <vt:lpstr>Аутентифицированное шифрование</vt:lpstr>
      <vt:lpstr>Следствия аутентифицированного шифрования</vt:lpstr>
      <vt:lpstr>Пример</vt:lpstr>
      <vt:lpstr>Пример</vt:lpstr>
      <vt:lpstr>CCA</vt:lpstr>
      <vt:lpstr>CCA</vt:lpstr>
      <vt:lpstr>CCA</vt:lpstr>
      <vt:lpstr>CCA стойкость</vt:lpstr>
      <vt:lpstr>Аутентифицированное шифрование и CCA стойкость</vt:lpstr>
      <vt:lpstr>Proof by pictures</vt:lpstr>
      <vt:lpstr>Аутентифицированное шифрование и CCA стойкость</vt:lpstr>
      <vt:lpstr>Аутентифицированное шифрование</vt:lpstr>
      <vt:lpstr>Combining MAC and ENC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ChaCha/Poly1305</vt:lpstr>
      <vt:lpstr>Построение аутентифицированного шифрования с помощью SHA-3 (Strobe)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1447</cp:revision>
  <dcterms:created xsi:type="dcterms:W3CDTF">2018-08-24T12:25:18Z</dcterms:created>
  <dcterms:modified xsi:type="dcterms:W3CDTF">2023-12-07T06:41:18Z</dcterms:modified>
</cp:coreProperties>
</file>