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96" r:id="rId2"/>
    <p:sldId id="440" r:id="rId3"/>
    <p:sldId id="504" r:id="rId4"/>
    <p:sldId id="509" r:id="rId5"/>
    <p:sldId id="510" r:id="rId6"/>
    <p:sldId id="549" r:id="rId7"/>
    <p:sldId id="511" r:id="rId8"/>
    <p:sldId id="513" r:id="rId9"/>
    <p:sldId id="512" r:id="rId10"/>
    <p:sldId id="519" r:id="rId11"/>
    <p:sldId id="518" r:id="rId12"/>
    <p:sldId id="520" r:id="rId13"/>
    <p:sldId id="522" r:id="rId14"/>
    <p:sldId id="521" r:id="rId15"/>
    <p:sldId id="523" r:id="rId16"/>
    <p:sldId id="524" r:id="rId17"/>
    <p:sldId id="527" r:id="rId18"/>
    <p:sldId id="528" r:id="rId19"/>
    <p:sldId id="546" r:id="rId20"/>
    <p:sldId id="550" r:id="rId21"/>
    <p:sldId id="551" r:id="rId22"/>
    <p:sldId id="552" r:id="rId23"/>
    <p:sldId id="553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10.03.2021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10.03.2021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10.03.2021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10.03.2021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10.03.2021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10.03.2021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Хэш-функции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</a:t>
            </a:r>
            <a:r>
              <a:rPr lang="en-US" dirty="0" smtClean="0"/>
              <a:t>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01395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NIST 1993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Размер выхода – 160 бит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Построена с использованием парадигмы </a:t>
                </a:r>
                <a:r>
                  <a:rPr lang="ru-RU" dirty="0" smtClean="0"/>
                  <a:t>Меркла-</a:t>
                </a:r>
                <a:r>
                  <a:rPr lang="ru-RU" dirty="0" err="1" smtClean="0"/>
                  <a:t>Дамгарда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Являлась де-факто и де-юре стандартом (до сих пор используется во множестве </a:t>
                </a:r>
                <a:r>
                  <a:rPr lang="en-US" dirty="0" smtClean="0"/>
                  <a:t>legacy </a:t>
                </a:r>
                <a:r>
                  <a:rPr lang="ru-RU" dirty="0" smtClean="0"/>
                  <a:t>систем)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Сложность современной атаки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ru-RU" dirty="0" smtClean="0"/>
                  <a:t>. Получена префиксная коллизия (т.е. добавление префикса к любым сообщением одинаковой длины даст одинаковый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01395" cy="4351338"/>
              </a:xfrm>
              <a:blipFill rotWithShape="0">
                <a:blip r:embed="rId2"/>
                <a:stretch>
                  <a:fillRect l="-1524" t="-2101" r="-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528" y="189448"/>
            <a:ext cx="3765344" cy="3952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431481" y="4512623"/>
                <a:ext cx="311133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32 </a:t>
                </a:r>
                <a:r>
                  <a:rPr lang="ru-RU" dirty="0" smtClean="0"/>
                  <a:t>бита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нелинейная функция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слово (32 бита) полученное из сообщения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раундовая константа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481" y="4512623"/>
                <a:ext cx="3111335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566" t="-2058" b="-5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3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99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NIST 2002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Построена с использованием парадигмы Меркла-</a:t>
            </a:r>
            <a:r>
              <a:rPr lang="ru-RU" dirty="0" err="1" smtClean="0"/>
              <a:t>Дамгарда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Функция сжатия </a:t>
            </a:r>
            <a:r>
              <a:rPr lang="ru-RU" dirty="0" err="1" smtClean="0"/>
              <a:t>Девиеса</a:t>
            </a:r>
            <a:r>
              <a:rPr lang="ru-RU" dirty="0" smtClean="0"/>
              <a:t>-Меера</a:t>
            </a:r>
          </a:p>
          <a:p>
            <a:pPr marL="0" indent="0">
              <a:buNone/>
            </a:pPr>
            <a:r>
              <a:rPr lang="ru-RU" dirty="0" smtClean="0"/>
              <a:t>Блочный шифр – </a:t>
            </a:r>
            <a:r>
              <a:rPr lang="en-US" dirty="0" smtClean="0"/>
              <a:t>SHACAL-2</a:t>
            </a:r>
          </a:p>
          <a:p>
            <a:pPr marL="0" indent="0">
              <a:buNone/>
            </a:pPr>
            <a:r>
              <a:rPr lang="ru-RU" dirty="0" smtClean="0"/>
              <a:t>Современный стандарт хэш-функции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858" y="4001294"/>
            <a:ext cx="6434261" cy="23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2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6947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Размер выходы 256 или 512 бит</a:t>
            </a:r>
          </a:p>
          <a:p>
            <a:pPr marL="0" indent="0">
              <a:buNone/>
            </a:pPr>
            <a:r>
              <a:rPr lang="ru-RU" dirty="0" smtClean="0"/>
              <a:t>Атаки на полную схему не известны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766" y="312197"/>
            <a:ext cx="5257800" cy="59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ещё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RIPEMD-160</a:t>
            </a:r>
            <a:endParaRPr lang="ru-RU" dirty="0" smtClean="0"/>
          </a:p>
          <a:p>
            <a:r>
              <a:rPr lang="ru-RU" dirty="0"/>
              <a:t>ГОСТ </a:t>
            </a:r>
            <a:r>
              <a:rPr lang="ru-RU" dirty="0" smtClean="0"/>
              <a:t>34</a:t>
            </a:r>
            <a:r>
              <a:rPr lang="en-US" dirty="0" smtClean="0"/>
              <a:t>.11-94</a:t>
            </a:r>
          </a:p>
          <a:p>
            <a:r>
              <a:rPr lang="ru-RU" dirty="0" smtClean="0"/>
              <a:t>ГОСТ 34.11-2012 (</a:t>
            </a:r>
            <a:r>
              <a:rPr lang="ru-RU" dirty="0" err="1" smtClean="0"/>
              <a:t>Стрибог</a:t>
            </a:r>
            <a:r>
              <a:rPr lang="ru-RU" dirty="0" smtClean="0"/>
              <a:t>)</a:t>
            </a:r>
          </a:p>
          <a:p>
            <a:r>
              <a:rPr lang="en-US" dirty="0" smtClean="0"/>
              <a:t>MD-5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СЛОМАН! (коллизии второго рода, хотя много где используется)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0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NIST </a:t>
            </a:r>
            <a:r>
              <a:rPr lang="en-US" dirty="0" smtClean="0"/>
              <a:t>2015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Размер выхода – </a:t>
            </a:r>
            <a:r>
              <a:rPr lang="ru-RU" dirty="0" smtClean="0"/>
              <a:t>произвольный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Построена с использованием </a:t>
            </a:r>
            <a:r>
              <a:rPr lang="ru-RU" dirty="0" smtClean="0"/>
              <a:t>губчатой функции</a:t>
            </a:r>
            <a:r>
              <a:rPr lang="en-US" dirty="0"/>
              <a:t> Keccak </a:t>
            </a:r>
            <a:r>
              <a:rPr lang="en-US" dirty="0" smtClean="0"/>
              <a:t>f1600 (f800)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Атаки на полную схему не известны</a:t>
            </a:r>
          </a:p>
          <a:p>
            <a:pPr marL="0" indent="0">
              <a:buNone/>
            </a:pPr>
            <a:r>
              <a:rPr lang="ru-RU" dirty="0" smtClean="0"/>
              <a:t>Стандарт на замену </a:t>
            </a:r>
            <a:r>
              <a:rPr lang="en-US" dirty="0" smtClean="0"/>
              <a:t>sha-2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Губчатая конструкция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Основа губчатой конструкции – «волшебная» перестановка на некотором множестве.</a:t>
            </a:r>
          </a:p>
          <a:p>
            <a:pPr marL="0" indent="0">
              <a:buNone/>
            </a:pPr>
            <a:r>
              <a:rPr lang="ru-RU" dirty="0" smtClean="0"/>
              <a:t>Вводится понятие состояния – некоторого вектора, разделённого на 2 части – открытую и закрытую.</a:t>
            </a:r>
          </a:p>
          <a:p>
            <a:pPr marL="0" indent="0">
              <a:buNone/>
            </a:pPr>
            <a:r>
              <a:rPr lang="ru-RU" dirty="0" smtClean="0"/>
              <a:t>На каждом раунде открытая часть может изменяться входными данными или выдаваться в качестве входа, после чего вычисляется новое состояние с использованием перестановки.</a:t>
            </a:r>
          </a:p>
          <a:p>
            <a:pPr marL="0" indent="0">
              <a:buNone/>
            </a:pPr>
            <a:r>
              <a:rPr lang="ru-RU" dirty="0" smtClean="0"/>
              <a:t>Две основных операции – «поглощение» и «выжимание» губки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4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Губчатая </a:t>
            </a:r>
            <a:r>
              <a:rPr lang="ru-RU" dirty="0" smtClean="0"/>
              <a:t>конструкция (</a:t>
            </a:r>
            <a:r>
              <a:rPr lang="en-US" dirty="0" smtClean="0"/>
              <a:t>SHA-3)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56" y="1986825"/>
            <a:ext cx="8779887" cy="436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До этого мы рассматривали стойкие хэш-функции, как функции </a:t>
                </a:r>
                <a:r>
                  <a:rPr lang="ru-RU" b="1" dirty="0" smtClean="0"/>
                  <a:t>стойкие к коллизиям</a:t>
                </a:r>
                <a:r>
                  <a:rPr lang="ru-RU" dirty="0" smtClean="0"/>
                  <a:t>.</a:t>
                </a:r>
                <a:r>
                  <a:rPr lang="en-US" dirty="0" smtClean="0"/>
                  <a:t> (</a:t>
                </a:r>
                <a:r>
                  <a:rPr lang="ru-RU" b="1" dirty="0" smtClean="0"/>
                  <a:t>стойкие к коллизиям второго рода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Существуют и другие модели.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b="1" dirty="0" smtClean="0"/>
                  <a:t>односторонняя хэш-функция</a:t>
                </a:r>
                <a:r>
                  <a:rPr lang="ru-RU" dirty="0" smtClean="0"/>
                  <a:t>, если имея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случайного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вычислительно сложно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т.е. сложно обратить)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preimage resistant)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стойкая к коллизиям первого рода</a:t>
                </a:r>
                <a:r>
                  <a:rPr lang="ru-RU" dirty="0" smtClean="0"/>
                  <a:t>, если имея случайное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сложно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(</a:t>
                </a:r>
                <a:r>
                  <a:rPr lang="en-US" b="1" dirty="0"/>
                  <a:t>2nd-preimage </a:t>
                </a:r>
                <a:r>
                  <a:rPr lang="en-US" b="1" dirty="0" smtClean="0"/>
                  <a:t>resistant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случайный оракул</a:t>
                </a:r>
                <a:r>
                  <a:rPr lang="ru-RU" dirty="0" smtClean="0"/>
                  <a:t>, если оракул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dirty="0" smtClean="0"/>
                  <a:t> реализует случайную функци</a:t>
                </a:r>
                <a:r>
                  <a:rPr lang="ru-RU" dirty="0"/>
                  <a:t>ю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57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Взаимосвязь моделей</a:t>
            </a:r>
          </a:p>
          <a:p>
            <a:pPr marL="0" indent="0">
              <a:buNone/>
            </a:pPr>
            <a:r>
              <a:rPr lang="ru-RU" dirty="0" smtClean="0"/>
              <a:t>Случайный оракул =</a:t>
            </a:r>
            <a:r>
              <a:rPr lang="en-US" dirty="0" smtClean="0"/>
              <a:t>&gt; </a:t>
            </a:r>
            <a:r>
              <a:rPr lang="ru-RU" dirty="0" smtClean="0"/>
              <a:t>стойкость к коллизиям</a:t>
            </a:r>
            <a:r>
              <a:rPr lang="en-US" dirty="0" smtClean="0"/>
              <a:t> </a:t>
            </a:r>
            <a:r>
              <a:rPr lang="ru-RU" dirty="0" smtClean="0"/>
              <a:t>второго рода =</a:t>
            </a:r>
            <a:r>
              <a:rPr lang="en-US" dirty="0" smtClean="0"/>
              <a:t>&gt;</a:t>
            </a:r>
            <a:r>
              <a:rPr lang="ru-RU" dirty="0" smtClean="0"/>
              <a:t> стойкость к коллизиям первого рода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&gt; </a:t>
            </a:r>
            <a:r>
              <a:rPr lang="ru-RU" dirty="0" smtClean="0"/>
              <a:t>односторонняя хэш-функция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Random oracle =&gt; collision resistance =&gt; </a:t>
            </a:r>
            <a:r>
              <a:rPr lang="en-US" dirty="0"/>
              <a:t>2nd-preimage </a:t>
            </a:r>
            <a:r>
              <a:rPr lang="en-US" dirty="0" smtClean="0"/>
              <a:t>resistant =&gt; one-way (preimage resistant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Обратное вообще говоря не верно. Пример – </a:t>
            </a:r>
            <a:r>
              <a:rPr lang="en-US" dirty="0" smtClean="0"/>
              <a:t>SHA-1 </a:t>
            </a:r>
            <a:r>
              <a:rPr lang="ru-RU" dirty="0" smtClean="0"/>
              <a:t>сейчас считается стойкой односторонней хэш-функцией, но не стойкость к коллизиям второго рода.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3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607284"/>
              </p:ext>
            </p:extLst>
          </p:nvPr>
        </p:nvGraphicFramePr>
        <p:xfrm>
          <a:off x="838200" y="1825625"/>
          <a:ext cx="10515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7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0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Русская терминология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Английская терминология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Отношение стойкости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Односторонняя хэш-функция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Preimage resistant, one-way</a:t>
                      </a:r>
                      <a:r>
                        <a:rPr lang="en-US" baseline="0" dirty="0" smtClean="0"/>
                        <a:t> (p</a:t>
                      </a:r>
                      <a:r>
                        <a:rPr lang="en-US" dirty="0" smtClean="0"/>
                        <a:t>reimage resistant)</a:t>
                      </a:r>
                      <a:r>
                        <a:rPr lang="ru-RU" dirty="0" smtClean="0"/>
                        <a:t> (</a:t>
                      </a:r>
                      <a:r>
                        <a:rPr lang="en-US" dirty="0" smtClean="0"/>
                        <a:t>aka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стойкость к нахождению прообраза)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=&gt;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Стойкая к коллизиям первого рода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2nd-preimage resistant</a:t>
                      </a:r>
                      <a:r>
                        <a:rPr lang="ru-RU" dirty="0" smtClean="0"/>
                        <a:t> (</a:t>
                      </a:r>
                      <a:r>
                        <a:rPr lang="en-US" dirty="0" smtClean="0"/>
                        <a:t>aka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стойкость к нахождению второго прообраза, когда один уже дан)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Стойкие к коллизиям второго рода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Collision Resistant (aka </a:t>
                      </a:r>
                      <a:r>
                        <a:rPr lang="ru-RU" dirty="0" smtClean="0"/>
                        <a:t>стойкость к коллизиям)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Случайный оракул (в старой терминологии не используется)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oracle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1234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31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Рассмотрим </a:t>
                </a:r>
                <a:r>
                  <a:rPr lang="ru-RU" dirty="0" err="1" smtClean="0"/>
                  <a:t>бесключевые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хэш</a:t>
                </a:r>
                <a:r>
                  <a:rPr lang="en-US" dirty="0"/>
                  <a:t>-</a:t>
                </a:r>
                <a:r>
                  <a:rPr lang="ru-RU" dirty="0" smtClean="0"/>
                  <a:t>функции</a:t>
                </a:r>
              </a:p>
              <a:p>
                <a:r>
                  <a:rPr lang="ru-RU" dirty="0" smtClean="0"/>
                  <a:t>Задача – получить функцию, для которой нахождение коллизии является сложной задачей</a:t>
                </a:r>
              </a:p>
              <a:p>
                <a:r>
                  <a:rPr lang="ru-RU" dirty="0" smtClean="0"/>
                  <a:t>Хотим построить такую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Коллизия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3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Нахождение коллизий методом </a:t>
            </a:r>
            <a:r>
              <a:rPr lang="ru-RU" dirty="0" err="1" smtClean="0"/>
              <a:t>Полларда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Отличительная точка – вектор, первый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 которого нулевые</a:t>
                </a:r>
              </a:p>
              <a:p>
                <a:r>
                  <a:rPr lang="ru-RU" dirty="0" smtClean="0"/>
                  <a:t>Имеется несколько потоков. Каждый инициализирован некоторым исходным значением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(сохраняется в памяти).</a:t>
                </a:r>
              </a:p>
              <a:p>
                <a:r>
                  <a:rPr lang="ru-RU" dirty="0" smtClean="0"/>
                  <a:t>Каждый поток вычисляет последовательно цепочку </a:t>
                </a:r>
                <a:r>
                  <a:rPr lang="ru-RU" dirty="0" err="1" smtClean="0"/>
                  <a:t>хэшей</a:t>
                </a:r>
                <a:r>
                  <a:rPr lang="ru-RU" dirty="0" smtClean="0"/>
                  <a:t> с инъективной функцией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- отличительная точка – сохраняем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в общую для потоков память.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уже сохранено в памяти для некоторого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=</a:t>
                </a:r>
                <a:r>
                  <a:rPr lang="en-US" dirty="0" smtClean="0"/>
                  <a:t>&gt; </a:t>
                </a:r>
                <a:r>
                  <a:rPr lang="ru-RU" dirty="0" smtClean="0"/>
                  <a:t>переходим ко второму этапу, иначе – продолжаем вычислять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54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Нахождение коллизий методом </a:t>
            </a:r>
            <a:r>
              <a:rPr lang="ru-RU" dirty="0" err="1" smtClean="0"/>
              <a:t>Полларда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Имеем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. </a:t>
                </a:r>
                <a:r>
                  <a:rPr lang="ru-RU" dirty="0" err="1" smtClean="0"/>
                  <a:t>Применем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dirty="0" smtClean="0"/>
                  <a:t> итераций к начальной точке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цепочки большей длины.</a:t>
                </a:r>
              </a:p>
              <a:p>
                <a:r>
                  <a:rPr lang="ru-RU" dirty="0" smtClean="0"/>
                  <a:t>Далее синхронно итерируем 2 цепочки двух потоков, пока не найдём первую коллизию</a:t>
                </a:r>
                <a:r>
                  <a:rPr lang="en-US" dirty="0" smtClean="0"/>
                  <a:t> (</a:t>
                </a:r>
                <a:r>
                  <a:rPr lang="ru-RU" dirty="0" smtClean="0"/>
                  <a:t>т.е. совпадение значений</a:t>
                </a:r>
                <a:r>
                  <a:rPr lang="en-US" dirty="0" smtClean="0"/>
                  <a:t>).</a:t>
                </a:r>
                <a:r>
                  <a:rPr lang="ru-RU" dirty="0" smtClean="0"/>
                  <a:t> </a:t>
                </a:r>
              </a:p>
              <a:p>
                <a:r>
                  <a:rPr lang="ru-RU" dirty="0" smtClean="0"/>
                  <a:t>Основная идея – если нашли коллизию на особой точке – значит коллизия была и где-то раньше.</a:t>
                </a:r>
                <a:endParaRPr lang="en-US" dirty="0" smtClean="0"/>
              </a:p>
              <a:p>
                <a:r>
                  <a:rPr lang="ru-RU" dirty="0" smtClean="0"/>
                  <a:t>В качестве инъективной функции можно использовать дописывание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нулевых бит в конец вектора.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2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нахождения коллизии на двух потоках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25625"/>
            <a:ext cx="4894385" cy="4351338"/>
          </a:xfrm>
        </p:spPr>
        <p:txBody>
          <a:bodyPr/>
          <a:lstStyle/>
          <a:p>
            <a:r>
              <a:rPr lang="ru-RU" dirty="0" smtClean="0"/>
              <a:t>2 потока – красный и синий.</a:t>
            </a:r>
          </a:p>
          <a:p>
            <a:r>
              <a:rPr lang="ru-RU" dirty="0" smtClean="0"/>
              <a:t>Точка в круге – особая точка</a:t>
            </a:r>
          </a:p>
          <a:p>
            <a:r>
              <a:rPr lang="ru-RU" dirty="0" smtClean="0"/>
              <a:t>Нашли общую особую точку (фиолетовая в круге) за </a:t>
            </a:r>
            <a:r>
              <a:rPr lang="en-US" dirty="0" smtClean="0"/>
              <a:t>j=7, </a:t>
            </a:r>
            <a:r>
              <a:rPr lang="en-US" dirty="0" err="1" smtClean="0"/>
              <a:t>i</a:t>
            </a:r>
            <a:r>
              <a:rPr lang="en-US" dirty="0" smtClean="0"/>
              <a:t>=9</a:t>
            </a:r>
            <a:r>
              <a:rPr lang="ru-RU" dirty="0" smtClean="0"/>
              <a:t>.</a:t>
            </a:r>
          </a:p>
          <a:p>
            <a:r>
              <a:rPr lang="en-US" dirty="0" smtClean="0"/>
              <a:t>D= </a:t>
            </a:r>
            <a:r>
              <a:rPr lang="en-US" dirty="0" err="1" smtClean="0"/>
              <a:t>i</a:t>
            </a:r>
            <a:r>
              <a:rPr lang="en-US" dirty="0" smtClean="0"/>
              <a:t>-j=2. </a:t>
            </a:r>
            <a:r>
              <a:rPr lang="ru-RU" dirty="0" smtClean="0"/>
              <a:t>Итерируем длинную (синюю) цепочку 2 раза.</a:t>
            </a:r>
          </a:p>
          <a:p>
            <a:r>
              <a:rPr lang="ru-RU" dirty="0" smtClean="0"/>
              <a:t>Итерируем синхронно обе цепочки, пока не найдём коллизии, которые дадут точки в зелёных квадратах.</a:t>
            </a:r>
            <a:endParaRPr lang="ru-RU" dirty="0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11" y="2024795"/>
            <a:ext cx="6544889" cy="316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5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нахождения коллизии на </a:t>
            </a:r>
            <a:r>
              <a:rPr lang="ru-RU" dirty="0" smtClean="0"/>
              <a:t>одном потоке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955931" cy="4645513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Возможна ситуацию, когда поток найдёт коллизию сам на себе.</a:t>
                </a:r>
              </a:p>
              <a:p>
                <a:r>
                  <a:rPr lang="ru-RU" dirty="0" smtClean="0"/>
                  <a:t>Работаем на втором этапе, как будто с двумя цепочками, но по факту с одной.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) – коллизия (красная точка)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smtClean="0"/>
                  <a:t>Итерируем </a:t>
                </a:r>
                <a:r>
                  <a:rPr lang="ru-RU" dirty="0" smtClean="0"/>
                  <a:t>цепочку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dirty="0" smtClean="0"/>
                  <a:t> раз, оказываемся на цикле. Далее идём по циклу, ожидая коллизи</a:t>
                </a:r>
                <a:r>
                  <a:rPr lang="ru-RU" dirty="0"/>
                  <a:t>ю</a:t>
                </a:r>
              </a:p>
            </p:txBody>
          </p:sp>
        </mc:Choice>
        <mc:Fallback>
          <p:sp>
            <p:nvSpPr>
              <p:cNvPr id="6" name="Объек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955931" cy="4645513"/>
              </a:xfrm>
              <a:blipFill>
                <a:blip r:embed="rId2"/>
                <a:stretch>
                  <a:fillRect l="-1970" t="-1966" r="-2956" b="-28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Объект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536" y="1262917"/>
            <a:ext cx="6217464" cy="466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7054951" cy="4895850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2400" dirty="0" smtClean="0"/>
                  <a:t>Расширение множества значений криптографических примитивов, обеспечивающих аутентичность и целостность (</a:t>
                </a:r>
                <a:r>
                  <a:rPr lang="en-US" sz="2400" dirty="0" smtClean="0"/>
                  <a:t>hash-then-mac, hash-then-sign). </a:t>
                </a:r>
                <a:r>
                  <a:rPr lang="ru-RU" sz="2400" dirty="0" smtClean="0"/>
                  <a:t>Возможно вычислить </a:t>
                </a:r>
                <a:r>
                  <a:rPr lang="en-US" sz="2400" b="1" dirty="0" smtClean="0"/>
                  <a:t>MAC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или </a:t>
                </a:r>
                <a:r>
                  <a:rPr lang="ru-RU" sz="2400" b="1" dirty="0" smtClean="0"/>
                  <a:t>цифровую подпись</a:t>
                </a:r>
                <a:r>
                  <a:rPr lang="ru-RU" sz="2400" dirty="0" smtClean="0"/>
                  <a:t> для сообщения (</a:t>
                </a:r>
                <a:r>
                  <a:rPr lang="ru-RU" sz="2400" b="1" dirty="0" smtClean="0"/>
                  <a:t>произвольной длины</a:t>
                </a:r>
                <a:r>
                  <a:rPr lang="ru-RU" sz="2400" dirty="0" smtClean="0"/>
                  <a:t>), подписывая </a:t>
                </a:r>
                <a:r>
                  <a:rPr lang="ru-RU" sz="2400" dirty="0" err="1" smtClean="0"/>
                  <a:t>хэш</a:t>
                </a:r>
                <a:r>
                  <a:rPr lang="ru-RU" sz="2400" dirty="0" smtClean="0"/>
                  <a:t> от него, и используя только один вызов процедуры подписи на одном блоке.</a:t>
                </a:r>
              </a:p>
              <a:p>
                <a:r>
                  <a:rPr lang="ru-RU" sz="2400" dirty="0" smtClean="0"/>
                  <a:t>Обеспечение целостности файлов в файловой системе. Пусть существует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часто изменяющихся файлов. Хотим проверить их целостность (что они не были модифицированы злоумышленником или вирусом). Используем </a:t>
                </a:r>
                <a:r>
                  <a:rPr lang="en-US" sz="2400" dirty="0" smtClean="0"/>
                  <a:t>read-only </a:t>
                </a:r>
                <a:r>
                  <a:rPr lang="ru-RU" sz="2400" dirty="0" smtClean="0"/>
                  <a:t>память для хранения </a:t>
                </a:r>
                <a:r>
                  <a:rPr lang="ru-RU" sz="2400" dirty="0" err="1" smtClean="0"/>
                  <a:t>хэш</a:t>
                </a:r>
                <a:r>
                  <a:rPr lang="ru-RU" sz="2400" dirty="0" smtClean="0"/>
                  <a:t>-значения от этих файлов. Для проверки достаточно повторно пересчитать это значение и сверить с хранимым.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7054951" cy="4895850"/>
              </a:xfrm>
              <a:blipFill rotWithShape="0">
                <a:blip r:embed="rId2"/>
                <a:stretch>
                  <a:fillRect l="-1037" t="-1493" r="-14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030" y="1690688"/>
            <a:ext cx="3964339" cy="18458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326" y="3916002"/>
            <a:ext cx="3804043" cy="20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4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Атаки на основе парадокса дней рождений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- </a:t>
                </a:r>
                <a:r>
                  <a:rPr lang="ru-RU" dirty="0"/>
                  <a:t>хэш-функция.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Алгоритм перебора для нахождения коллизии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Выбрать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случайных сообщений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Вычислить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Найти коллизию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Вероятность успешного завершения алгоритма = ½ (из за парадокса дней рождений). Сложность атаки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Следовательно, чем меньше область определений хэш-функции, тем проще атаковать хэш-функцию используя алгоритм выше.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29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04" y="1793875"/>
            <a:ext cx="8001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503" y="90805"/>
            <a:ext cx="10515600" cy="1325563"/>
          </a:xfrm>
        </p:spPr>
        <p:txBody>
          <a:bodyPr/>
          <a:lstStyle/>
          <a:p>
            <a:r>
              <a:rPr lang="ru-RU" dirty="0" smtClean="0"/>
              <a:t>Другие атаки на нахождение коллизий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54735991"/>
                  </p:ext>
                </p:extLst>
              </p:nvPr>
            </p:nvGraphicFramePr>
            <p:xfrm>
              <a:off x="281354" y="1062100"/>
              <a:ext cx="11597054" cy="54463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7454">
                      <a:extLst>
                        <a:ext uri="{9D8B030D-6E8A-4147-A177-3AD203B41FA5}">
                          <a16:colId xmlns:a16="http://schemas.microsoft.com/office/drawing/2014/main" val="3095361251"/>
                        </a:ext>
                      </a:extLst>
                    </a:gridCol>
                    <a:gridCol w="1899138">
                      <a:extLst>
                        <a:ext uri="{9D8B030D-6E8A-4147-A177-3AD203B41FA5}">
                          <a16:colId xmlns:a16="http://schemas.microsoft.com/office/drawing/2014/main" val="391994044"/>
                        </a:ext>
                      </a:extLst>
                    </a:gridCol>
                    <a:gridCol w="2312377">
                      <a:extLst>
                        <a:ext uri="{9D8B030D-6E8A-4147-A177-3AD203B41FA5}">
                          <a16:colId xmlns:a16="http://schemas.microsoft.com/office/drawing/2014/main" val="4006091932"/>
                        </a:ext>
                      </a:extLst>
                    </a:gridCol>
                    <a:gridCol w="4018085">
                      <a:extLst>
                        <a:ext uri="{9D8B030D-6E8A-4147-A177-3AD203B41FA5}">
                          <a16:colId xmlns:a16="http://schemas.microsoft.com/office/drawing/2014/main" val="3270457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Алгоритм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Вычислительная</a:t>
                          </a:r>
                          <a:r>
                            <a:rPr lang="ru-RU" baseline="0" dirty="0" smtClean="0"/>
                            <a:t> сложность, оп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Затраты памяти, </a:t>
                          </a:r>
                          <a:r>
                            <a:rPr lang="en-US" dirty="0" err="1" smtClean="0"/>
                            <a:t>hash_size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Реальные</a:t>
                          </a:r>
                          <a:r>
                            <a:rPr lang="ru-RU" baseline="0" dirty="0" smtClean="0"/>
                            <a:t> параметры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249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Угадывание</a:t>
                          </a:r>
                          <a:r>
                            <a:rPr lang="ru-RU" baseline="0" dirty="0" smtClean="0"/>
                            <a:t> коллизии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4182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Использование таблиц (</a:t>
                          </a:r>
                          <a:r>
                            <a:rPr lang="en-US" dirty="0" smtClean="0"/>
                            <a:t>b-day</a:t>
                          </a:r>
                          <a:r>
                            <a:rPr lang="ru-RU" dirty="0" smtClean="0"/>
                            <a:t>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1686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Квантовый</a:t>
                          </a:r>
                          <a:r>
                            <a:rPr lang="ru-RU" baseline="0" dirty="0" smtClean="0"/>
                            <a:t> алгоритм 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Brassard, </a:t>
                          </a:r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Høyer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</a:t>
                          </a:r>
                          <a:r>
                            <a:rPr lang="ru-RU" sz="180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Tapp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7652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baseline="0" dirty="0" smtClean="0"/>
                            <a:t> алгоритм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нахождения коллизий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1×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28818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квантовый</a:t>
                          </a:r>
                          <a:r>
                            <a:rPr lang="ru-RU" dirty="0" smtClean="0"/>
                            <a:t> алгоритм нахождения коллизий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Grover and Rudolph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1×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/3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/3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aseline="0" dirty="0" smtClean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endParaRPr lang="ru-RU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0630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 </a:t>
                          </a:r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err="1" smtClean="0"/>
                            <a:t>Ро</a:t>
                          </a:r>
                          <a:r>
                            <a:rPr lang="ru-RU" dirty="0" smtClean="0"/>
                            <a:t>-алгоритм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baseline="0" dirty="0" err="1" smtClean="0"/>
                            <a:t>Полларда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1×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03567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54735991"/>
                  </p:ext>
                </p:extLst>
              </p:nvPr>
            </p:nvGraphicFramePr>
            <p:xfrm>
              <a:off x="281354" y="1062100"/>
              <a:ext cx="11597054" cy="54463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7454">
                      <a:extLst>
                        <a:ext uri="{9D8B030D-6E8A-4147-A177-3AD203B41FA5}">
                          <a16:colId xmlns:a16="http://schemas.microsoft.com/office/drawing/2014/main" val="3095361251"/>
                        </a:ext>
                      </a:extLst>
                    </a:gridCol>
                    <a:gridCol w="1899138">
                      <a:extLst>
                        <a:ext uri="{9D8B030D-6E8A-4147-A177-3AD203B41FA5}">
                          <a16:colId xmlns:a16="http://schemas.microsoft.com/office/drawing/2014/main" val="391994044"/>
                        </a:ext>
                      </a:extLst>
                    </a:gridCol>
                    <a:gridCol w="2312377">
                      <a:extLst>
                        <a:ext uri="{9D8B030D-6E8A-4147-A177-3AD203B41FA5}">
                          <a16:colId xmlns:a16="http://schemas.microsoft.com/office/drawing/2014/main" val="4006091932"/>
                        </a:ext>
                      </a:extLst>
                    </a:gridCol>
                    <a:gridCol w="4018085">
                      <a:extLst>
                        <a:ext uri="{9D8B030D-6E8A-4147-A177-3AD203B41FA5}">
                          <a16:colId xmlns:a16="http://schemas.microsoft.com/office/drawing/2014/main" val="3270457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Алгоритм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Вычислительная</a:t>
                          </a:r>
                          <a:r>
                            <a:rPr lang="ru-RU" baseline="0" dirty="0" smtClean="0"/>
                            <a:t> сложность, оп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Затраты памяти, </a:t>
                          </a:r>
                          <a:r>
                            <a:rPr lang="en-US" dirty="0" err="1" smtClean="0"/>
                            <a:t>hash_size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Реальные</a:t>
                          </a:r>
                          <a:r>
                            <a:rPr lang="ru-RU" baseline="0" dirty="0" smtClean="0"/>
                            <a:t> параметры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249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Угадывание</a:t>
                          </a:r>
                          <a:r>
                            <a:rPr lang="ru-RU" baseline="0" dirty="0" smtClean="0"/>
                            <a:t> коллизии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180328" r="-335370" b="-1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180328" r="-174474" b="-1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180328" r="-607" b="-11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182040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Использование таблиц (</a:t>
                          </a:r>
                          <a:r>
                            <a:rPr lang="en-US" dirty="0" smtClean="0"/>
                            <a:t>b-day</a:t>
                          </a:r>
                          <a:r>
                            <a:rPr lang="ru-RU" dirty="0" smtClean="0"/>
                            <a:t>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275806" r="-335370" b="-10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275806" r="-174474" b="-10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275806" r="-607" b="-1077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1686225"/>
                      </a:ext>
                    </a:extLst>
                  </a:tr>
                  <a:tr h="945071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Квантовый</a:t>
                          </a:r>
                          <a:r>
                            <a:rPr lang="ru-RU" baseline="0" dirty="0" smtClean="0"/>
                            <a:t> алгоритм 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Brassard, </a:t>
                          </a:r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Høyer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</a:t>
                          </a:r>
                          <a:r>
                            <a:rPr lang="ru-RU" sz="180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Tapp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150323" r="-335370" b="-33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150323" r="-174474" b="-33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150323" r="-607" b="-33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7652221"/>
                      </a:ext>
                    </a:extLst>
                  </a:tr>
                  <a:tr h="939737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baseline="0" dirty="0" smtClean="0"/>
                            <a:t> алгоритм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нахождения коллизий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251948" r="-335370" b="-2331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251948" r="-174474" b="-2331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251948" r="-607" b="-2331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2881815"/>
                      </a:ext>
                    </a:extLst>
                  </a:tr>
                  <a:tr h="945071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квантовый</a:t>
                          </a:r>
                          <a:r>
                            <a:rPr lang="ru-RU" dirty="0" smtClean="0"/>
                            <a:t> алгоритм нахождения коллизий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Grover and Rudolph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349677" r="-335370" b="-13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349677" r="-174474" b="-13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349677" r="-607" b="-13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0630052"/>
                      </a:ext>
                    </a:extLst>
                  </a:tr>
                  <a:tr h="122961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 </a:t>
                          </a:r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err="1" smtClean="0"/>
                            <a:t>Ро</a:t>
                          </a:r>
                          <a:r>
                            <a:rPr lang="ru-RU" dirty="0" smtClean="0"/>
                            <a:t>-алгоритм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baseline="0" dirty="0" err="1" smtClean="0"/>
                            <a:t>Полларда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345050" r="-335370" b="-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345050" r="-174474" b="-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345050" r="-607" b="-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3567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81354" y="6487226"/>
            <a:ext cx="957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Daniel J. </a:t>
            </a:r>
            <a:r>
              <a:rPr lang="en-US" dirty="0" smtClean="0"/>
              <a:t>Bernstein. </a:t>
            </a:r>
            <a:r>
              <a:rPr lang="en-US" dirty="0"/>
              <a:t>Cost analysis of hash collisions</a:t>
            </a:r>
            <a:r>
              <a:rPr lang="en-US" dirty="0" smtClean="0"/>
              <a:t>: Will </a:t>
            </a:r>
            <a:r>
              <a:rPr lang="en-US" dirty="0"/>
              <a:t>quantum </a:t>
            </a:r>
            <a:r>
              <a:rPr lang="en-US" dirty="0" smtClean="0"/>
              <a:t>computers make </a:t>
            </a:r>
            <a:r>
              <a:rPr lang="en-US" dirty="0"/>
              <a:t>SHARCS obsolete?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64930" y="3103684"/>
            <a:ext cx="633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fancy </a:t>
            </a:r>
            <a:r>
              <a:rPr lang="en-US" sz="1200" dirty="0">
                <a:solidFill>
                  <a:schemeClr val="dk1"/>
                </a:solidFill>
              </a:rPr>
              <a:t>ø</a:t>
            </a:r>
            <a:endParaRPr lang="ru-RU" sz="1200" dirty="0"/>
          </a:p>
        </p:txBody>
      </p:sp>
      <p:cxnSp>
        <p:nvCxnSpPr>
          <p:cNvPr id="10" name="Скругленная соединительная линия 9"/>
          <p:cNvCxnSpPr/>
          <p:nvPr/>
        </p:nvCxnSpPr>
        <p:spPr>
          <a:xfrm rot="10800000">
            <a:off x="552451" y="3024188"/>
            <a:ext cx="314055" cy="217996"/>
          </a:xfrm>
          <a:prstGeom prst="curvedConnector3">
            <a:avLst>
              <a:gd name="adj1" fmla="val 992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9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Меркла-</a:t>
            </a:r>
            <a:r>
              <a:rPr lang="ru-RU" dirty="0" err="1" smtClean="0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Большинство современных хэш-функций стоится по итеративному принципу. Сначала описывается некоторая хэш-функция для сообщений малой фиксированной длины, которая затем итеративно используется для </a:t>
                </a:r>
                <a:r>
                  <a:rPr lang="ru-RU" dirty="0" err="1" smtClean="0"/>
                  <a:t>хэша</a:t>
                </a:r>
                <a:r>
                  <a:rPr lang="ru-RU" dirty="0" smtClean="0"/>
                  <a:t> для сообщений произвольной длины.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хэш-функция.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Функцией Меркла-</a:t>
                </a:r>
                <a:r>
                  <a:rPr lang="ru-RU" dirty="0" err="1" smtClean="0"/>
                  <a:t>Дамгарда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ru-RU" dirty="0" smtClean="0"/>
                  <a:t> на основе хэш-функции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ru-RU" dirty="0" smtClean="0"/>
                  <a:t>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следующий алгоритм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#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дополнение до длины, кратной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 smtClean="0"/>
                  <a:t>do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928" t="-23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8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30" y="2357932"/>
            <a:ext cx="10171170" cy="28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Меркла-</a:t>
            </a:r>
            <a:r>
              <a:rPr lang="ru-RU" dirty="0" err="1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функцией сжатия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некоторая </a:t>
                </a:r>
                <a:r>
                  <a:rPr lang="ru-RU" b="1" dirty="0" smtClean="0"/>
                  <a:t>константа</a:t>
                </a:r>
                <a:r>
                  <a:rPr lang="ru-RU" dirty="0" smtClean="0"/>
                  <a:t>, называемая </a:t>
                </a:r>
                <a:r>
                  <a:rPr lang="ru-RU" b="1" dirty="0" smtClean="0"/>
                  <a:t>инициализирующим значением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блоки сообщений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блок дополнения</a:t>
                </a:r>
                <a:r>
                  <a:rPr lang="ru-RU" dirty="0" smtClean="0"/>
                  <a:t>. Формат блока дополнения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=100…00||{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число блоков в сообщении в двоичном представлении. Обычно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составляет 64 бита.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описания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 необходимо задать</a:t>
                </a:r>
                <a:r>
                  <a:rPr lang="en-US" dirty="0" smtClean="0"/>
                  <a:t> </a:t>
                </a:r>
                <a:r>
                  <a:rPr lang="ru-RU" b="1" dirty="0" smtClean="0"/>
                  <a:t>функцию сжатия</a:t>
                </a:r>
                <a:r>
                  <a:rPr lang="ru-RU" dirty="0" smtClean="0"/>
                  <a:t>, </a:t>
                </a:r>
                <a:r>
                  <a:rPr lang="ru-RU" b="1" dirty="0" smtClean="0"/>
                  <a:t>инициализирующее значение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дополнение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882</Words>
  <Application>Microsoft Office PowerPoint</Application>
  <PresentationFormat>Широкоэкранный</PresentationFormat>
  <Paragraphs>187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Symbol</vt:lpstr>
      <vt:lpstr>Тема Office</vt:lpstr>
      <vt:lpstr>  Хэш-функции</vt:lpstr>
      <vt:lpstr>Целостность сообщений</vt:lpstr>
      <vt:lpstr>Применение хэш-функций</vt:lpstr>
      <vt:lpstr>Атаки на основе парадокса дней рождений</vt:lpstr>
      <vt:lpstr>Презентация PowerPoint</vt:lpstr>
      <vt:lpstr>Другие атаки на нахождение коллизий</vt:lpstr>
      <vt:lpstr>Парадигма Меркла-Дамгарда</vt:lpstr>
      <vt:lpstr>Презентация PowerPoint</vt:lpstr>
      <vt:lpstr>Парадигма Меркла-Дамгарда</vt:lpstr>
      <vt:lpstr>SHA-1</vt:lpstr>
      <vt:lpstr>SHA-2</vt:lpstr>
      <vt:lpstr>SHA-2</vt:lpstr>
      <vt:lpstr>А ещё</vt:lpstr>
      <vt:lpstr>SHA-3</vt:lpstr>
      <vt:lpstr>Губчатая конструкция</vt:lpstr>
      <vt:lpstr>Губчатая конструкция (SHA-3)</vt:lpstr>
      <vt:lpstr>Модели хэш-функций</vt:lpstr>
      <vt:lpstr>Модели хэш-функций</vt:lpstr>
      <vt:lpstr>Модели хэш-функций</vt:lpstr>
      <vt:lpstr>Нахождение коллизий методом Полларда</vt:lpstr>
      <vt:lpstr>Нахождение коллизий методом Полларда</vt:lpstr>
      <vt:lpstr>Пример нахождения коллизии на двух потоках</vt:lpstr>
      <vt:lpstr>Пример нахождения коллизии на одном потоке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1368</cp:revision>
  <dcterms:created xsi:type="dcterms:W3CDTF">2018-08-24T12:25:18Z</dcterms:created>
  <dcterms:modified xsi:type="dcterms:W3CDTF">2021-03-10T15:52:05Z</dcterms:modified>
</cp:coreProperties>
</file>