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322" r:id="rId2"/>
    <p:sldId id="334" r:id="rId3"/>
    <p:sldId id="332" r:id="rId4"/>
    <p:sldId id="333" r:id="rId5"/>
    <p:sldId id="327" r:id="rId6"/>
    <p:sldId id="328" r:id="rId7"/>
    <p:sldId id="323" r:id="rId8"/>
    <p:sldId id="324" r:id="rId9"/>
    <p:sldId id="325" r:id="rId10"/>
    <p:sldId id="326" r:id="rId11"/>
    <p:sldId id="299" r:id="rId12"/>
    <p:sldId id="298" r:id="rId13"/>
    <p:sldId id="300" r:id="rId14"/>
    <p:sldId id="301" r:id="rId15"/>
    <p:sldId id="335" r:id="rId16"/>
    <p:sldId id="303" r:id="rId17"/>
    <p:sldId id="329" r:id="rId18"/>
    <p:sldId id="330" r:id="rId19"/>
    <p:sldId id="307" r:id="rId20"/>
    <p:sldId id="308" r:id="rId21"/>
    <p:sldId id="306" r:id="rId22"/>
    <p:sldId id="309" r:id="rId23"/>
    <p:sldId id="265" r:id="rId24"/>
    <p:sldId id="310" r:id="rId25"/>
    <p:sldId id="312" r:id="rId26"/>
    <p:sldId id="313" r:id="rId27"/>
    <p:sldId id="302" r:id="rId28"/>
    <p:sldId id="314" r:id="rId29"/>
    <p:sldId id="315" r:id="rId30"/>
    <p:sldId id="304" r:id="rId31"/>
    <p:sldId id="316" r:id="rId32"/>
    <p:sldId id="317" r:id="rId33"/>
    <p:sldId id="318" r:id="rId34"/>
    <p:sldId id="319" r:id="rId35"/>
    <p:sldId id="320" r:id="rId36"/>
    <p:sldId id="321" r:id="rId37"/>
    <p:sldId id="336" r:id="rId3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1F0A6B2F-72A2-4B80-9CCA-8781ED2C4189}">
          <p14:sldIdLst>
            <p14:sldId id="322"/>
            <p14:sldId id="334"/>
            <p14:sldId id="332"/>
            <p14:sldId id="333"/>
          </p14:sldIdLst>
        </p14:section>
        <p14:section name="flashback" id="{F6B5557B-2A93-4918-934F-99327DC43D12}">
          <p14:sldIdLst>
            <p14:sldId id="327"/>
            <p14:sldId id="328"/>
          </p14:sldIdLst>
        </p14:section>
        <p14:section name="Вычислимые шифры и семантческая стойкость" id="{F636B4C9-9F35-405A-B7EC-ED6DD80C5AFF}">
          <p14:sldIdLst>
            <p14:sldId id="323"/>
            <p14:sldId id="324"/>
            <p14:sldId id="325"/>
            <p14:sldId id="326"/>
            <p14:sldId id="299"/>
            <p14:sldId id="298"/>
            <p14:sldId id="300"/>
            <p14:sldId id="301"/>
            <p14:sldId id="335"/>
            <p14:sldId id="303"/>
            <p14:sldId id="329"/>
            <p14:sldId id="330"/>
            <p14:sldId id="307"/>
            <p14:sldId id="308"/>
            <p14:sldId id="306"/>
            <p14:sldId id="309"/>
            <p14:sldId id="265"/>
            <p14:sldId id="310"/>
            <p14:sldId id="312"/>
            <p14:sldId id="313"/>
            <p14:sldId id="302"/>
            <p14:sldId id="314"/>
            <p14:sldId id="315"/>
            <p14:sldId id="304"/>
            <p14:sldId id="316"/>
            <p14:sldId id="317"/>
            <p14:sldId id="318"/>
            <p14:sldId id="319"/>
            <p14:sldId id="320"/>
          </p14:sldIdLst>
        </p14:section>
        <p14:section name="Выводы" id="{DBB8A91A-3157-4835-9428-3543E107E76C}">
          <p14:sldIdLst>
            <p14:sldId id="321"/>
          </p14:sldIdLst>
        </p14:section>
        <p14:section name="Тесты" id="{DDD172D3-3B54-46C3-B891-D955ACC0C540}">
          <p14:sldIdLst>
            <p14:sldId id="33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5" autoAdjust="0"/>
    <p:restoredTop sz="96057" autoAdjust="0"/>
  </p:normalViewPr>
  <p:slideViewPr>
    <p:cSldViewPr snapToGrid="0">
      <p:cViewPr varScale="1">
        <p:scale>
          <a:sx n="111" d="100"/>
          <a:sy n="111" d="100"/>
        </p:scale>
        <p:origin x="780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6" d="100"/>
          <a:sy n="66" d="100"/>
        </p:scale>
        <p:origin x="2280" y="6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16.09.2024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16.09.2024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16.09.2024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16.09.2024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16.09.2024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16.09.2024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16.09.2024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/>
              <a:t>Артём Макаров</a:t>
            </a:r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16.09.2024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/>
              <a:t>Артём Макаров</a:t>
            </a: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31.png"/><Relationship Id="rId7" Type="http://schemas.openxmlformats.org/officeDocument/2006/relationships/image" Target="../media/image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image" Target="../media/image421.png"/><Relationship Id="rId4" Type="http://schemas.openxmlformats.org/officeDocument/2006/relationships/image" Target="../media/image4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00.png"/><Relationship Id="rId7" Type="http://schemas.openxmlformats.org/officeDocument/2006/relationships/image" Target="../media/image47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401.png"/><Relationship Id="rId7" Type="http://schemas.openxmlformats.org/officeDocument/2006/relationships/image" Target="../media/image48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21.png"/><Relationship Id="rId4" Type="http://schemas.openxmlformats.org/officeDocument/2006/relationships/image" Target="../media/image4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0.png"/><Relationship Id="rId7" Type="http://schemas.openxmlformats.org/officeDocument/2006/relationships/image" Target="../media/image44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0.png"/><Relationship Id="rId5" Type="http://schemas.openxmlformats.org/officeDocument/2006/relationships/image" Target="../media/image410.png"/><Relationship Id="rId4" Type="http://schemas.openxmlformats.org/officeDocument/2006/relationships/image" Target="../media/image401.png"/><Relationship Id="rId9" Type="http://schemas.openxmlformats.org/officeDocument/2006/relationships/image" Target="../media/image7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.png"/><Relationship Id="rId4" Type="http://schemas.openxmlformats.org/officeDocument/2006/relationships/image" Target="../media/image97.png"/><Relationship Id="rId9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50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1.png"/><Relationship Id="rId5" Type="http://schemas.openxmlformats.org/officeDocument/2006/relationships/image" Target="../media/image52.png"/><Relationship Id="rId4" Type="http://schemas.openxmlformats.org/officeDocument/2006/relationships/image" Target="../media/image5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4" Type="http://schemas.openxmlformats.org/officeDocument/2006/relationships/image" Target="../media/image59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17.png"/><Relationship Id="rId4" Type="http://schemas.openxmlformats.org/officeDocument/2006/relationships/image" Target="../media/image6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17.png"/><Relationship Id="rId4" Type="http://schemas.openxmlformats.org/officeDocument/2006/relationships/image" Target="../media/image67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png"/><Relationship Id="rId3" Type="http://schemas.openxmlformats.org/officeDocument/2006/relationships/image" Target="../media/image74.png"/><Relationship Id="rId7" Type="http://schemas.openxmlformats.org/officeDocument/2006/relationships/image" Target="../media/image83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7.png"/><Relationship Id="rId5" Type="http://schemas.openxmlformats.org/officeDocument/2006/relationships/image" Target="../media/image18.png"/><Relationship Id="rId10" Type="http://schemas.openxmlformats.org/officeDocument/2006/relationships/image" Target="../media/image81.png"/><Relationship Id="rId4" Type="http://schemas.openxmlformats.org/officeDocument/2006/relationships/image" Target="../media/image75.png"/><Relationship Id="rId9" Type="http://schemas.openxmlformats.org/officeDocument/2006/relationships/image" Target="../media/image80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3" Type="http://schemas.openxmlformats.org/officeDocument/2006/relationships/image" Target="../media/image180.png"/><Relationship Id="rId7" Type="http://schemas.openxmlformats.org/officeDocument/2006/relationships/image" Target="../media/image91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10" Type="http://schemas.openxmlformats.org/officeDocument/2006/relationships/image" Target="../media/image94.png"/><Relationship Id="rId4" Type="http://schemas.openxmlformats.org/officeDocument/2006/relationships/image" Target="../media/image88.png"/><Relationship Id="rId9" Type="http://schemas.openxmlformats.org/officeDocument/2006/relationships/image" Target="../media/image9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638785"/>
            <a:ext cx="9144000" cy="3946337"/>
          </a:xfrm>
        </p:spPr>
        <p:txBody>
          <a:bodyPr>
            <a:normAutofit fontScale="90000"/>
          </a:bodyPr>
          <a:lstStyle/>
          <a:p>
            <a:r>
              <a:rPr lang="ru-RU" dirty="0"/>
              <a:t>Прикладная Криптография</a:t>
            </a:r>
            <a:r>
              <a:rPr lang="en-US" dirty="0"/>
              <a:t>:</a:t>
            </a:r>
            <a:br>
              <a:rPr lang="en-US" dirty="0"/>
            </a:br>
            <a:r>
              <a:rPr lang="ru-RU" dirty="0"/>
              <a:t>Симметричные криптосистемы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Абсолютная и </a:t>
            </a:r>
            <a:r>
              <a:rPr lang="en-US" dirty="0"/>
              <a:t>C</a:t>
            </a:r>
            <a:r>
              <a:rPr lang="ru-RU" dirty="0" err="1"/>
              <a:t>емантическая</a:t>
            </a:r>
            <a:r>
              <a:rPr lang="ru-RU" dirty="0"/>
              <a:t> стойкость</a:t>
            </a:r>
            <a:r>
              <a:rPr lang="en-US" dirty="0"/>
              <a:t> (</a:t>
            </a:r>
            <a:r>
              <a:rPr lang="ru-RU"/>
              <a:t>Акт 2)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/>
              <a:t>Макаров Артём </a:t>
            </a:r>
          </a:p>
          <a:p>
            <a:r>
              <a:rPr lang="ru-RU"/>
              <a:t>МИФИ 2024</a:t>
            </a:r>
            <a:endParaRPr lang="ru-RU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507" y="3899403"/>
            <a:ext cx="1938460" cy="18550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087749" y="5754419"/>
            <a:ext cx="3753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err="1"/>
              <a:t>Плейлист</a:t>
            </a:r>
            <a:r>
              <a:rPr lang="ru-RU" dirty="0"/>
              <a:t> в ожидании пары</a:t>
            </a:r>
            <a:br>
              <a:rPr lang="ru-RU" dirty="0"/>
            </a:br>
            <a:r>
              <a:rPr lang="ru-RU" dirty="0"/>
              <a:t>(может быть белый экран до 10 сек)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78931237" y="6488668"/>
            <a:ext cx="792815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Тестовый пробный</a:t>
            </a:r>
            <a:r>
              <a:rPr lang="en-US" dirty="0"/>
              <a:t> </a:t>
            </a:r>
            <a:r>
              <a:rPr lang="ru-RU" dirty="0"/>
              <a:t>альфа запуск</a:t>
            </a:r>
            <a:r>
              <a:rPr lang="en-US" dirty="0"/>
              <a:t> </a:t>
            </a:r>
            <a:r>
              <a:rPr lang="ru-RU" dirty="0"/>
              <a:t>раннего доступа бегущей строки </a:t>
            </a:r>
            <a:r>
              <a:rPr lang="en-US" dirty="0"/>
              <a:t>|</a:t>
            </a:r>
            <a:r>
              <a:rPr lang="ru-RU" dirty="0"/>
              <a:t> Самое время вспомнить термин «Абсолютная стойкость» </a:t>
            </a:r>
            <a:r>
              <a:rPr lang="en-US" dirty="0"/>
              <a:t>| </a:t>
            </a:r>
            <a:r>
              <a:rPr lang="ru-RU" dirty="0"/>
              <a:t>Термин «Предикат» тоже можно вспомнить </a:t>
            </a:r>
            <a:r>
              <a:rPr lang="en-US" dirty="0"/>
              <a:t>| </a:t>
            </a:r>
            <a:r>
              <a:rPr lang="ru-RU" dirty="0"/>
              <a:t>Сегодня четверг</a:t>
            </a:r>
            <a:r>
              <a:rPr lang="en-US" dirty="0"/>
              <a:t> |  </a:t>
            </a:r>
            <a:r>
              <a:rPr lang="ru-RU" dirty="0"/>
              <a:t>Придётся что-то делать для получения оценки </a:t>
            </a:r>
            <a:r>
              <a:rPr lang="ru-RU" b="1" dirty="0"/>
              <a:t>(╯°□°)╯︵ ┻━┻ </a:t>
            </a:r>
            <a:r>
              <a:rPr lang="en-US" dirty="0"/>
              <a:t>| </a:t>
            </a:r>
            <a:r>
              <a:rPr lang="en-US" dirty="0" err="1"/>
              <a:t>vps</a:t>
            </a:r>
            <a:r>
              <a:rPr lang="en-US" dirty="0"/>
              <a:t> + 3x-ui</a:t>
            </a:r>
            <a:r>
              <a:rPr lang="ru-RU" dirty="0"/>
              <a:t> </a:t>
            </a:r>
            <a:r>
              <a:rPr lang="en-US" dirty="0"/>
              <a:t>|</a:t>
            </a:r>
            <a:r>
              <a:rPr lang="ru-RU" dirty="0"/>
              <a:t> Интересный факт – когда то первая лекция была по материалам первых двух презентаций, но студенты слишком громко вопили от боли </a:t>
            </a:r>
            <a:r>
              <a:rPr lang="en-US" dirty="0"/>
              <a:t>| </a:t>
            </a:r>
            <a:r>
              <a:rPr lang="ru-RU" dirty="0"/>
              <a:t>На лекции можно кушать и пить чай </a:t>
            </a:r>
            <a:r>
              <a:rPr lang="en-US" dirty="0"/>
              <a:t>| FLAG_{secret_flag_is_d0bbd0bed0b2d0b8d182d0b5206374662dd0bdd0b8d0bad0bed0b2} | </a:t>
            </a:r>
            <a:r>
              <a:rPr lang="ru-RU" dirty="0"/>
              <a:t>«Симметричные» пишется с двумя «м» </a:t>
            </a:r>
            <a:r>
              <a:rPr lang="en-US" dirty="0"/>
              <a:t>|  </a:t>
            </a:r>
            <a:r>
              <a:rPr lang="ru-RU" dirty="0"/>
              <a:t>«Асимметричные» пишутся с одной «с» и двумя «м»</a:t>
            </a:r>
            <a:r>
              <a:rPr lang="en-US" dirty="0"/>
              <a:t> | </a:t>
            </a:r>
            <a:r>
              <a:rPr lang="ru-RU" dirty="0"/>
              <a:t>Если только вы не подразумеваете </a:t>
            </a:r>
            <a:r>
              <a:rPr lang="en-US" dirty="0" err="1"/>
              <a:t>Assy</a:t>
            </a:r>
            <a:r>
              <a:rPr lang="en-US" dirty="0"/>
              <a:t>-metric |  </a:t>
            </a:r>
            <a:r>
              <a:rPr lang="ru-RU" dirty="0"/>
              <a:t>Скоро начнём… </a:t>
            </a:r>
            <a:r>
              <a:rPr lang="en-US" dirty="0"/>
              <a:t>| " OR 1 = 1; DROP TABLE USERS -- - | </a:t>
            </a:r>
            <a:r>
              <a:rPr lang="ru-RU" dirty="0"/>
              <a:t>Всё в этом мире делится на хэш-функции и на не-хэш-функции </a:t>
            </a:r>
            <a:r>
              <a:rPr lang="en-US" dirty="0"/>
              <a:t>|</a:t>
            </a:r>
            <a:r>
              <a:rPr lang="ru-RU" dirty="0"/>
              <a:t> </a:t>
            </a:r>
            <a:r>
              <a:rPr lang="en-US" dirty="0"/>
              <a:t> |</a:t>
            </a:r>
            <a:r>
              <a:rPr lang="ru-RU" dirty="0"/>
              <a:t> </a:t>
            </a:r>
            <a:r>
              <a:rPr lang="en-US" dirty="0"/>
              <a:t>end;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33235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21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21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игры на различимость, определения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b="1" dirty="0"/>
                  <a:t>Входом</a:t>
                </a:r>
                <a:r>
                  <a:rPr lang="ru-RU" dirty="0"/>
                  <a:t> игры называется</a:t>
                </a:r>
                <a:r>
                  <a:rPr lang="en-US" dirty="0"/>
                  <a:t> </a:t>
                </a:r>
                <a:r>
                  <a:rPr lang="ru-RU" dirty="0"/>
                  <a:t>случайное число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ru-RU" dirty="0"/>
                  <a:t>, неизвестное для атакующего, определяющего эксперимент</a:t>
                </a:r>
              </a:p>
              <a:p>
                <a:r>
                  <a:rPr lang="ru-RU" b="1" dirty="0"/>
                  <a:t>Экспериментом</a:t>
                </a:r>
                <a:r>
                  <a:rPr lang="ru-RU" dirty="0"/>
                  <a:t>  (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ru-RU" dirty="0"/>
                  <a:t>называется «режим» претендента при его общении с атакующим</a:t>
                </a:r>
              </a:p>
              <a:p>
                <a:r>
                  <a:rPr lang="ru-RU" b="1" dirty="0"/>
                  <a:t>Ход игры </a:t>
                </a:r>
                <a:r>
                  <a:rPr lang="ru-RU" dirty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/>
                  <a:t>Цель игры </a:t>
                </a:r>
                <a:r>
                  <a:rPr lang="ru-RU" dirty="0"/>
                  <a:t>– атакующий пытается различить </a:t>
                </a:r>
                <a:r>
                  <a:rPr lang="ru-RU"/>
                  <a:t>два эксперимента</a:t>
                </a:r>
                <a:endParaRPr lang="ru-RU" dirty="0"/>
              </a:p>
              <a:p>
                <a:r>
                  <a:rPr lang="ru-RU" b="1" dirty="0"/>
                  <a:t>Результатом</a:t>
                </a:r>
                <a:r>
                  <a:rPr lang="ru-RU" dirty="0"/>
                  <a:t> игры называется число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/>
                  <a:t> – выход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6265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  <a:r>
              <a:rPr lang="en-US" dirty="0"/>
              <a:t>: </a:t>
            </a:r>
            <a:r>
              <a:rPr lang="ru-RU" dirty="0"/>
              <a:t>семантическая стойкость (одноразовое использование ключа)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вычислимого шифра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и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определим два эксперимента, </a:t>
                </a:r>
                <a:r>
                  <a:rPr lang="en-US" dirty="0" err="1"/>
                  <a:t>Exp</a:t>
                </a:r>
                <a:r>
                  <a:rPr lang="ru-RU" dirty="0"/>
                  <a:t>.</a:t>
                </a:r>
                <a:r>
                  <a:rPr lang="en-US" dirty="0"/>
                  <a:t> 0 </a:t>
                </a:r>
                <a:r>
                  <a:rPr lang="ru-RU" dirty="0"/>
                  <a:t>и </a:t>
                </a:r>
                <a:r>
                  <a:rPr lang="en-US" dirty="0" err="1"/>
                  <a:t>Exp</a:t>
                </a:r>
                <a:r>
                  <a:rPr lang="ru-RU" dirty="0"/>
                  <a:t>.</a:t>
                </a:r>
                <a:r>
                  <a:rPr lang="en-US" dirty="0"/>
                  <a:t> 1</a:t>
                </a:r>
                <a:r>
                  <a:rPr lang="ru-RU" dirty="0"/>
                  <a:t> следующим образом</a:t>
                </a:r>
                <a:r>
                  <a:rPr lang="en-US" dirty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350731" cy="4351338"/>
              </a:xfrm>
              <a:blipFill rotWithShape="0">
                <a:blip r:embed="rId2"/>
                <a:stretch>
                  <a:fillRect l="-1061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  <p:sp>
        <p:nvSpPr>
          <p:cNvPr id="22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p:sp>
        <p:nvSpPr>
          <p:cNvPr id="23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5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27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9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3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6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20"/>
          <p:cNvGrpSpPr>
            <a:grpSpLocks/>
          </p:cNvGrpSpPr>
          <p:nvPr/>
        </p:nvGrpSpPr>
        <p:grpSpPr bwMode="auto">
          <a:xfrm>
            <a:off x="3885276" y="5176599"/>
            <a:ext cx="3733800" cy="506017"/>
            <a:chOff x="1776" y="2009"/>
            <a:chExt cx="2352" cy="425"/>
          </a:xfrm>
        </p:grpSpPr>
        <p:sp>
          <p:nvSpPr>
            <p:cNvPr id="3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09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3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09"/>
                  <a:ext cx="981" cy="425"/>
                </a:xfrm>
                <a:prstGeom prst="rect">
                  <a:avLst/>
                </a:prstGeom>
                <a:blipFill>
                  <a:blip r:embed="rId7"/>
                  <a:stretch>
                    <a:fillRect r="-392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0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21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8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5608696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  <a:r>
              <a:rPr lang="en-US" dirty="0"/>
              <a:t>: </a:t>
            </a:r>
            <a:r>
              <a:rPr lang="ru-RU" dirty="0"/>
              <a:t>семантическая 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ru-RU" dirty="0"/>
                  <a:t>Претендент выбирает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r>
                  <a:rPr lang="ru-RU" dirty="0"/>
                  <a:t>Противник </a:t>
                </a:r>
                <a:r>
                  <a:rPr lang="en-US" dirty="0"/>
                  <a:t> </a:t>
                </a:r>
                <a:r>
                  <a:rPr lang="ru-RU" dirty="0"/>
                  <a:t>выбирает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/>
                  <a:t> </a:t>
                </a:r>
                <a:r>
                  <a:rPr lang="ru-RU" b="1" dirty="0"/>
                  <a:t>одинаковой длины</a:t>
                </a:r>
                <a:endParaRPr lang="ru-RU" dirty="0"/>
              </a:p>
              <a:p>
                <a:r>
                  <a:rPr lang="ru-RU" dirty="0"/>
                  <a:t>Претендент вычисляет </a:t>
                </a:r>
                <a:r>
                  <a:rPr lang="en-US" i="1" dirty="0"/>
                  <a:t>c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отправляет противнику</a:t>
                </a:r>
              </a:p>
              <a:p>
                <a:r>
                  <a:rPr lang="ru-RU" dirty="0"/>
                  <a:t>Противник возвращает бит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ru-RU" dirty="0"/>
                  <a:t> как результат игры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1825624"/>
                <a:ext cx="10003971" cy="4530725"/>
              </a:xfrm>
              <a:prstGeom prst="rect">
                <a:avLst/>
              </a:prstGeom>
              <a:blipFill>
                <a:blip r:embed="rId2"/>
                <a:stretch>
                  <a:fillRect l="-91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4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4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8" name="Group 20"/>
          <p:cNvGrpSpPr>
            <a:grpSpLocks/>
          </p:cNvGrpSpPr>
          <p:nvPr/>
        </p:nvGrpSpPr>
        <p:grpSpPr bwMode="auto">
          <a:xfrm>
            <a:off x="3885276" y="5169455"/>
            <a:ext cx="3733800" cy="506017"/>
            <a:chOff x="1776" y="2003"/>
            <a:chExt cx="2352" cy="425"/>
          </a:xfrm>
        </p:grpSpPr>
        <p:sp>
          <p:nvSpPr>
            <p:cNvPr id="49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2003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50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2003"/>
                  <a:ext cx="981" cy="425"/>
                </a:xfrm>
                <a:prstGeom prst="rect">
                  <a:avLst/>
                </a:prstGeom>
                <a:blipFill>
                  <a:blip r:embed="rId6"/>
                  <a:stretch>
                    <a:fillRect r="-392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1" name="Group 22"/>
          <p:cNvGrpSpPr>
            <a:grpSpLocks/>
          </p:cNvGrpSpPr>
          <p:nvPr/>
        </p:nvGrpSpPr>
        <p:grpSpPr bwMode="auto">
          <a:xfrm>
            <a:off x="8304886" y="5874297"/>
            <a:ext cx="1570040" cy="678656"/>
            <a:chOff x="4560" y="2842"/>
            <a:chExt cx="989" cy="570"/>
          </a:xfrm>
        </p:grpSpPr>
        <p:sp>
          <p:nvSpPr>
            <p:cNvPr id="5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5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897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Игра</a:t>
            </a:r>
            <a:r>
              <a:rPr lang="en-US" dirty="0"/>
              <a:t>: </a:t>
            </a:r>
            <a:r>
              <a:rPr lang="ru-RU" dirty="0"/>
              <a:t>семантическая стойкость (одноразовое использование ключа)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Объект 2"/>
              <p:cNvSpPr txBox="1">
                <a:spLocks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- событие того, что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в эксперименте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ru-RU" dirty="0"/>
                  <a:t>. </a:t>
                </a:r>
              </a:p>
              <a:p>
                <a:pPr marL="0" indent="0">
                  <a:buNone/>
                </a:pPr>
                <a:r>
                  <a:rPr lang="ru-RU" b="1" dirty="0"/>
                  <a:t>Преимуществом</a:t>
                </a:r>
                <a:r>
                  <a:rPr lang="ru-RU" dirty="0"/>
                  <a:t> (</a:t>
                </a:r>
                <a:r>
                  <a:rPr lang="en-US" b="1" dirty="0"/>
                  <a:t>Advantage</a:t>
                </a:r>
                <a:r>
                  <a:rPr lang="en-US" dirty="0"/>
                  <a:t>) </a:t>
                </a:r>
                <a:r>
                  <a:rPr lang="ru-RU" dirty="0"/>
                  <a:t>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против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ru-RU" dirty="0"/>
                  <a:t> в игре на семантическую стойкость есть величина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9" name="Объект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25624"/>
                <a:ext cx="10207170" cy="4530725"/>
              </a:xfrm>
              <a:prstGeom prst="rect">
                <a:avLst/>
              </a:prstGeom>
              <a:blipFill>
                <a:blip r:embed="rId2"/>
                <a:stretch>
                  <a:fillRect l="-1075" t="-2016" r="-12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11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3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6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7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22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3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6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7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0"/>
          <p:cNvGrpSpPr>
            <a:grpSpLocks/>
          </p:cNvGrpSpPr>
          <p:nvPr/>
        </p:nvGrpSpPr>
        <p:grpSpPr bwMode="auto">
          <a:xfrm>
            <a:off x="3885276" y="5148024"/>
            <a:ext cx="3733800" cy="506017"/>
            <a:chOff x="1776" y="1985"/>
            <a:chExt cx="2352" cy="425"/>
          </a:xfrm>
        </p:grpSpPr>
        <p:sp>
          <p:nvSpPr>
            <p:cNvPr id="28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61" y="1985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9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61" y="1985"/>
                  <a:ext cx="981" cy="425"/>
                </a:xfrm>
                <a:prstGeom prst="rect">
                  <a:avLst/>
                </a:prstGeom>
                <a:blipFill>
                  <a:blip r:embed="rId8"/>
                  <a:stretch>
                    <a:fillRect r="-3922" b="-1904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18387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Семантическая стойкость (одноразовое использование ключа)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- </a:t>
                </a:r>
                <a:r>
                  <a:rPr lang="ru-RU" dirty="0"/>
                  <a:t>(одноразово) </a:t>
                </a:r>
                <a:r>
                  <a:rPr lang="ru-RU" b="1" dirty="0"/>
                  <a:t>семантически стойкий</a:t>
                </a:r>
                <a:r>
                  <a:rPr lang="ru-RU" dirty="0"/>
                  <a:t>, если для всех эффективных противников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 – </a:t>
                </a:r>
                <a:r>
                  <a:rPr lang="ru-RU" b="1" dirty="0"/>
                  <a:t>пренебрежимо малая величина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Иными словами – вычислительно невозможно отличить шифртексты различных сообщений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  <a:blipFill>
                <a:blip r:embed="rId2"/>
                <a:stretch>
                  <a:fillRect l="-1077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Прямоугольник 5"/>
              <p:cNvSpPr/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=|</m:t>
                      </m:r>
                      <m:func>
                        <m:func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US" sz="26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m:rPr>
                          <m:sty m:val="p"/>
                        </m:rPr>
                        <a:rPr lang="en-US" sz="26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2600" i="1">
                          <a:latin typeface="Cambria Math" panose="02040503050406030204" pitchFamily="18" charset="0"/>
                        </a:rPr>
                        <m:t>⁡[</m:t>
                      </m:r>
                      <m:sSub>
                        <m:sSubPr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600" i="1">
                          <a:latin typeface="Cambria Math" panose="02040503050406030204" pitchFamily="18" charset="0"/>
                        </a:rPr>
                        <m:t>]|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" name="Прямоугольник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701" y="6209148"/>
                <a:ext cx="4939109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2513676" y="468605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123276" y="4171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 Box 6"/>
              <p:cNvSpPr txBox="1">
                <a:spLocks noChangeArrowheads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94702" y="4038353"/>
                <a:ext cx="427040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7"/>
              <p:cNvSpPr>
                <a:spLocks noChangeArrowheads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95276" y="4686055"/>
                <a:ext cx="1295400" cy="1188244"/>
              </a:xfrm>
              <a:prstGeom prst="rect">
                <a:avLst/>
              </a:prstGeom>
              <a:blipFill>
                <a:blip r:embed="rId5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21"/>
          <p:cNvGrpSpPr>
            <a:grpSpLocks/>
          </p:cNvGrpSpPr>
          <p:nvPr/>
        </p:nvGrpSpPr>
        <p:grpSpPr bwMode="auto">
          <a:xfrm>
            <a:off x="3885276" y="4769398"/>
            <a:ext cx="3810000" cy="403622"/>
            <a:chOff x="1776" y="1783"/>
            <a:chExt cx="2400" cy="339"/>
          </a:xfrm>
        </p:grpSpPr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𝑚</m:t>
                        </m:r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4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968" y="1783"/>
                  <a:ext cx="2134" cy="336"/>
                </a:xfrm>
                <a:prstGeom prst="rect">
                  <a:avLst/>
                </a:prstGeom>
                <a:blipFill>
                  <a:blip r:embed="rId6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22"/>
          <p:cNvGrpSpPr>
            <a:grpSpLocks/>
          </p:cNvGrpSpPr>
          <p:nvPr/>
        </p:nvGrpSpPr>
        <p:grpSpPr bwMode="auto">
          <a:xfrm>
            <a:off x="8304878" y="5874297"/>
            <a:ext cx="1570038" cy="678656"/>
            <a:chOff x="4560" y="2842"/>
            <a:chExt cx="989" cy="570"/>
          </a:xfrm>
        </p:grpSpPr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’∈ {0,1}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20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981" cy="388"/>
                </a:xfrm>
                <a:prstGeom prst="rect">
                  <a:avLst/>
                </a:prstGeom>
                <a:blipFill>
                  <a:blip r:embed="rId7"/>
                  <a:stretch>
                    <a:fillRect r="-781" b="-1710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873916" y="445745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 Box 13"/>
              <p:cNvSpPr txBox="1">
                <a:spLocks noChangeArrowheads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2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45071" y="5040037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0"/>
          <p:cNvGrpSpPr>
            <a:grpSpLocks/>
          </p:cNvGrpSpPr>
          <p:nvPr/>
        </p:nvGrpSpPr>
        <p:grpSpPr bwMode="auto">
          <a:xfrm>
            <a:off x="3885276" y="5148024"/>
            <a:ext cx="3733800" cy="506017"/>
            <a:chOff x="1776" y="1985"/>
            <a:chExt cx="2352" cy="425"/>
          </a:xfrm>
        </p:grpSpPr>
        <p:sp>
          <p:nvSpPr>
            <p:cNvPr id="2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85" y="1985"/>
                  <a:ext cx="981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85" y="1985"/>
                  <a:ext cx="981" cy="425"/>
                </a:xfrm>
                <a:prstGeom prst="rect">
                  <a:avLst/>
                </a:prstGeom>
                <a:blipFill>
                  <a:blip r:embed="rId9"/>
                  <a:stretch>
                    <a:fillRect r="-3922" b="-1904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54682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Семантическая стойкость (одноразовое использование ключа)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Заметим, что нам важна только разница вероятностей событий.</a:t>
                </a:r>
              </a:p>
              <a:p>
                <a:r>
                  <a:rPr lang="ru-RU" dirty="0"/>
                  <a:t>Большая разность означит, что противник может различать эксперименты</a:t>
                </a:r>
              </a:p>
              <a:p>
                <a:r>
                  <a:rPr lang="ru-RU" dirty="0"/>
                  <a:t>Малая – что противник различает эксперименты с трудом</a:t>
                </a:r>
              </a:p>
              <a:p>
                <a:pPr marL="0" indent="0">
                  <a:buNone/>
                </a:pPr>
                <a:r>
                  <a:rPr lang="ru-RU" dirty="0"/>
                  <a:t>Также замети, при замене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/>
                  <a:t> 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eqArr>
                      </m:e>
                    </m:d>
                  </m:oMath>
                </a14:m>
                <a:r>
                  <a:rPr lang="ru-RU" dirty="0"/>
                  <a:t>, как выхода противника, то его преимущество не изменится.</a:t>
                </a:r>
              </a:p>
              <a:p>
                <a:pPr marL="0" indent="0">
                  <a:buNone/>
                </a:pPr>
                <a:r>
                  <a:rPr lang="ru-RU" dirty="0"/>
                  <a:t>Иными словами – важна не величина, которая выдаёт противник, а то, что данные величины позволяют различать эксперименты.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96909" cy="4351338"/>
              </a:xfrm>
              <a:blipFill rotWithShape="0">
                <a:blip r:embed="rId2"/>
                <a:stretch>
                  <a:fillRect l="-1077" t="-2101" r="-15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1555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Семантическая стойкость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ru-RU" dirty="0"/>
                  <a:t>«Ослабленная» версия абсолютной стойкости</a:t>
                </a:r>
                <a:r>
                  <a:rPr lang="en-US" dirty="0"/>
                  <a:t>: </a:t>
                </a:r>
                <a:r>
                  <a:rPr lang="ru-RU" dirty="0"/>
                  <a:t>только </a:t>
                </a:r>
                <a:r>
                  <a:rPr lang="ru-RU" b="1" dirty="0"/>
                  <a:t>эффективные</a:t>
                </a:r>
                <a:r>
                  <a:rPr lang="ru-RU" dirty="0"/>
                  <a:t> </a:t>
                </a:r>
                <a:r>
                  <a:rPr lang="ru-RU" b="1" dirty="0"/>
                  <a:t>противники</a:t>
                </a:r>
                <a:r>
                  <a:rPr lang="ru-RU" dirty="0"/>
                  <a:t> и разность вероятностей </a:t>
                </a:r>
                <a:r>
                  <a:rPr lang="ru-RU" dirty="0" err="1"/>
                  <a:t>расшифрования</a:t>
                </a:r>
                <a:r>
                  <a:rPr lang="ru-RU" dirty="0"/>
                  <a:t> в заданные сообщения </a:t>
                </a:r>
                <a:r>
                  <a:rPr lang="ru-RU" b="1" dirty="0"/>
                  <a:t>не превосходит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.</a:t>
                </a:r>
              </a:p>
              <a:p>
                <a:r>
                  <a:rPr lang="ru-RU" dirty="0"/>
                  <a:t>Позволяет использовать </a:t>
                </a:r>
                <a:r>
                  <a:rPr lang="ru-RU" b="1" dirty="0"/>
                  <a:t>короткие ключи</a:t>
                </a:r>
              </a:p>
              <a:p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Примеры</a:t>
                </a:r>
                <a:r>
                  <a:rPr lang="en-US" dirty="0"/>
                  <a:t>:</a:t>
                </a:r>
                <a:endParaRPr lang="ru-RU" dirty="0"/>
              </a:p>
              <a:p>
                <a:r>
                  <a:rPr lang="ru-RU" dirty="0"/>
                  <a:t>Одноразовый блокнот – семантически стойкий шифр</a:t>
                </a:r>
              </a:p>
              <a:p>
                <a:r>
                  <a:rPr lang="ru-RU" dirty="0"/>
                  <a:t>Одноразовый блокнот переменной длины – семантически стойкий шифр</a:t>
                </a:r>
              </a:p>
              <a:p>
                <a:r>
                  <a:rPr lang="ru-RU" dirty="0"/>
                  <a:t>Шифр подстановки – не семантически стойкий шифр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1358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46882" y="1793021"/>
            <a:ext cx="10542006" cy="9496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атаки на семантическую стойкость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семантически стойкий шифр,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  <a:r>
                  <a:rPr lang="en-US" dirty="0"/>
                  <a:t> </a:t>
                </a: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не семантически стойкий.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, позволяющий выиграть игру на семантическую стойкость.</a:t>
                </a:r>
              </a:p>
              <a:p>
                <a:r>
                  <a:rPr lang="ru-RU" dirty="0"/>
                  <a:t>Генерация двух</a:t>
                </a:r>
                <a:r>
                  <a:rPr lang="en-US" dirty="0"/>
                  <a:t> </a:t>
                </a:r>
                <a:r>
                  <a:rPr lang="ru-RU" dirty="0"/>
                  <a:t>различных сообщений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</a:t>
                </a:r>
              </a:p>
              <a:p>
                <a:r>
                  <a:rPr lang="ru-RU" dirty="0"/>
                  <a:t>Получение </a:t>
                </a:r>
                <a:r>
                  <a:rPr lang="ru-RU" dirty="0" err="1"/>
                  <a:t>шифртекста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/>
                  <a:t> для одного из сообщений</a:t>
                </a:r>
                <a:endParaRPr lang="en-US" dirty="0"/>
              </a:p>
              <a:p>
                <a:r>
                  <a:rPr lang="ru-RU" dirty="0"/>
                  <a:t>Выдать результат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/>
                  <a:t> ==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8896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Скругленный прямоугольник 38"/>
          <p:cNvSpPr/>
          <p:nvPr/>
        </p:nvSpPr>
        <p:spPr>
          <a:xfrm>
            <a:off x="746882" y="1793021"/>
            <a:ext cx="10542006" cy="9496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атаки на семантическую стойкость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A  (us)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2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30"/>
          <p:cNvGrpSpPr>
            <a:grpSpLocks/>
          </p:cNvGrpSpPr>
          <p:nvPr/>
        </p:nvGrpSpPr>
        <p:grpSpPr bwMode="auto">
          <a:xfrm>
            <a:off x="3393918" y="4517976"/>
            <a:ext cx="3733800" cy="506016"/>
            <a:chOff x="1152" y="2918"/>
            <a:chExt cx="2352" cy="425"/>
          </a:xfrm>
        </p:grpSpPr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998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998" cy="425"/>
                </a:xfrm>
                <a:prstGeom prst="rect">
                  <a:avLst/>
                </a:prstGeom>
                <a:blipFill>
                  <a:blip r:embed="rId3"/>
                  <a:stretch>
                    <a:fillRect r="-3462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3470118" y="3675012"/>
            <a:ext cx="3124200" cy="831057"/>
            <a:chOff x="1248" y="2210"/>
            <a:chExt cx="1968" cy="698"/>
          </a:xfrm>
        </p:grpSpPr>
        <p:sp>
          <p:nvSpPr>
            <p:cNvPr id="30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498" y="2210"/>
                  <a:ext cx="758" cy="69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sz="2000" dirty="0">
                    <a:latin typeface="Courier New" pitchFamily="49" charset="0"/>
                  </a:endParaRP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98" y="2210"/>
                  <a:ext cx="758" cy="698"/>
                </a:xfrm>
                <a:prstGeom prst="rect">
                  <a:avLst/>
                </a:prstGeom>
                <a:blipFill>
                  <a:blip r:embed="rId4"/>
                  <a:stretch>
                    <a:fillRect b="-1471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6670525" y="5141858"/>
            <a:ext cx="2805116" cy="645318"/>
            <a:chOff x="3216" y="3442"/>
            <a:chExt cx="1767" cy="542"/>
          </a:xfrm>
        </p:grpSpPr>
        <p:sp>
          <p:nvSpPr>
            <p:cNvPr id="36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614" y="3442"/>
                  <a:ext cx="1369" cy="31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←</m:t>
                            </m:r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sup>
                            </m:sSup>
                          </m:sub>
                        </m:sSub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</m:d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err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14" y="3442"/>
                  <a:ext cx="1369" cy="319"/>
                </a:xfrm>
                <a:prstGeom prst="rect">
                  <a:avLst/>
                </a:prstGeom>
                <a:blipFill>
                  <a:blip r:embed="rId5"/>
                  <a:stretch>
                    <a:fillRect b="-15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6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1−0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 Box 6"/>
              <p:cNvSpPr txBox="1">
                <a:spLocks noChangeArrowheads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42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019371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семантически стойкий шифр,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  <a:r>
                  <a:rPr lang="en-US" dirty="0"/>
                  <a:t> </a:t>
                </a: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- </a:t>
                </a:r>
                <a:r>
                  <a:rPr lang="ru-RU" dirty="0"/>
                  <a:t>не семантически стойкий.</a:t>
                </a: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019371"/>
              </a:xfrm>
              <a:blipFill>
                <a:blip r:embed="rId9"/>
                <a:stretch>
                  <a:fillRect l="-1043" t="-892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85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атаки на семантическую стойкость</a:t>
            </a:r>
            <a:r>
              <a:rPr lang="en-US" dirty="0"/>
              <a:t> (</a:t>
            </a:r>
            <a:r>
              <a:rPr lang="ru-RU" dirty="0"/>
              <a:t>через существующую атаку)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алгоритм позволяющий получить наименее значимый бит </a:t>
                </a:r>
                <a:r>
                  <a:rPr lang="en-US" dirty="0"/>
                  <a:t>(LSB)</a:t>
                </a:r>
                <a:r>
                  <a:rPr lang="ru-RU" dirty="0"/>
                  <a:t> открытого текста через </a:t>
                </a:r>
                <a:r>
                  <a:rPr lang="ru-RU" dirty="0" err="1"/>
                  <a:t>шифртекст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n-US" dirty="0"/>
                  <a:t>– </a:t>
                </a:r>
                <a:r>
                  <a:rPr lang="ru-RU" dirty="0"/>
                  <a:t>не 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, позволяющий выиграть игру на семантическую стойкость.</a:t>
                </a:r>
              </a:p>
              <a:p>
                <a:r>
                  <a:rPr lang="ru-RU" dirty="0"/>
                  <a:t>Генерация двух сообщений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 с различным наименее значимым битом</a:t>
                </a:r>
                <a:endParaRPr lang="en-US" dirty="0"/>
              </a:p>
              <a:p>
                <a:r>
                  <a:rPr lang="ru-RU" dirty="0"/>
                  <a:t>Получение </a:t>
                </a:r>
                <a:r>
                  <a:rPr lang="ru-RU" dirty="0" err="1"/>
                  <a:t>шифртекста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/>
                  <a:t> для одного из сообщений</a:t>
                </a:r>
                <a:endParaRPr lang="en-US" dirty="0"/>
              </a:p>
              <a:p>
                <a:r>
                  <a:rPr lang="ru-RU" dirty="0"/>
                  <a:t>Передача </a:t>
                </a:r>
                <a:r>
                  <a:rPr lang="ru-RU" dirty="0" err="1"/>
                  <a:t>шифртекста</a:t>
                </a:r>
                <a:r>
                  <a:rPr lang="ru-RU" dirty="0"/>
                  <a:t> на вход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ru-RU" dirty="0"/>
              </a:p>
              <a:p>
                <a:r>
                  <a:rPr lang="ru-RU" dirty="0"/>
                  <a:t>Получение наименее значимого бита отрытого текста, определение эксперимента.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16" b="-35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906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8541" y="1408579"/>
            <a:ext cx="6148754" cy="4351338"/>
          </a:xfrm>
        </p:spPr>
        <p:txBody>
          <a:bodyPr/>
          <a:lstStyle/>
          <a:p>
            <a:r>
              <a:rPr lang="ru-RU" dirty="0"/>
              <a:t>Положить телефон экраном вниз справа от себя</a:t>
            </a:r>
          </a:p>
          <a:p>
            <a:r>
              <a:rPr lang="ru-RU" dirty="0"/>
              <a:t>Не разговаривать с соседями</a:t>
            </a:r>
          </a:p>
          <a:p>
            <a:r>
              <a:rPr lang="ru-RU" dirty="0"/>
              <a:t>Не пользоваться конспектами и электронными устройствами</a:t>
            </a:r>
          </a:p>
          <a:p>
            <a:r>
              <a:rPr lang="ru-RU" dirty="0"/>
              <a:t>Написать номер (по таблице) и ФИО на листочке</a:t>
            </a:r>
          </a:p>
          <a:p>
            <a:r>
              <a:rPr lang="ru-RU" dirty="0"/>
              <a:t>Написать краткий ответ на вопрос</a:t>
            </a:r>
            <a:endParaRPr lang="en-US" dirty="0"/>
          </a:p>
          <a:p>
            <a:r>
              <a:rPr lang="ru-RU" dirty="0"/>
              <a:t>Дождаться окончания теста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84864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760774" y="1737864"/>
            <a:ext cx="10542006" cy="132873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Построение атаки на семантическую стойкость </a:t>
            </a:r>
            <a:r>
              <a:rPr lang="en-US" dirty="0"/>
              <a:t>(</a:t>
            </a:r>
            <a:r>
              <a:rPr lang="ru-RU" dirty="0"/>
              <a:t>через существующую атаку)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  <p:sp>
        <p:nvSpPr>
          <p:cNvPr id="20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B  (us)</a:t>
            </a:r>
          </a:p>
        </p:txBody>
      </p:sp>
      <p:sp>
        <p:nvSpPr>
          <p:cNvPr id="21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22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3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Adv.  A</a:t>
            </a:r>
          </a:p>
          <a:p>
            <a:pPr algn="ctr"/>
            <a:r>
              <a:rPr lang="en-US"/>
              <a:t>(given)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2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30"/>
          <p:cNvGrpSpPr>
            <a:grpSpLocks/>
          </p:cNvGrpSpPr>
          <p:nvPr/>
        </p:nvGrpSpPr>
        <p:grpSpPr bwMode="auto">
          <a:xfrm>
            <a:off x="3393918" y="4517976"/>
            <a:ext cx="3733800" cy="506016"/>
            <a:chOff x="1152" y="2918"/>
            <a:chExt cx="2352" cy="425"/>
          </a:xfrm>
        </p:grpSpPr>
        <p:sp>
          <p:nvSpPr>
            <p:cNvPr id="26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27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3"/>
                  <a:stretch>
                    <a:fillRect r="-3383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8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29" name="Group 29"/>
          <p:cNvGrpSpPr>
            <a:grpSpLocks/>
          </p:cNvGrpSpPr>
          <p:nvPr/>
        </p:nvGrpSpPr>
        <p:grpSpPr bwMode="auto">
          <a:xfrm>
            <a:off x="3244693" y="3679777"/>
            <a:ext cx="3349625" cy="814389"/>
            <a:chOff x="1106" y="2214"/>
            <a:chExt cx="2110" cy="684"/>
          </a:xfrm>
        </p:grpSpPr>
        <p:sp>
          <p:nvSpPr>
            <p:cNvPr id="30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)=0</m:t>
                        </m:r>
                        <m:r>
                          <a:rPr lang="en-US" sz="2000" b="0" i="1" dirty="0">
                            <a:latin typeface="Cambria Math" panose="02040503050406030204" pitchFamily="18" charset="0"/>
                          </a:rPr>
                          <m:t> </m:t>
                        </m:r>
                      </m:oMath>
                    </m:oMathPara>
                  </a14:m>
                  <a:endParaRPr lang="en-US" sz="2000" dirty="0">
                    <a:latin typeface="Courier New" pitchFamily="49" charset="0"/>
                  </a:endParaRPr>
                </a:p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dirty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dirty="0">
                            <a:latin typeface="Cambria Math" panose="02040503050406030204" pitchFamily="18" charset="0"/>
                          </a:rPr>
                          <m:t>)=1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6" y="2214"/>
                  <a:ext cx="1709" cy="684"/>
                </a:xfrm>
                <a:prstGeom prst="rect">
                  <a:avLst/>
                </a:prstGeom>
                <a:blipFill>
                  <a:blip r:embed="rId4"/>
                  <a:stretch>
                    <a:fillRect b="-4511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2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33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4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56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" name="Group 32"/>
          <p:cNvGrpSpPr>
            <a:grpSpLocks/>
          </p:cNvGrpSpPr>
          <p:nvPr/>
        </p:nvGrpSpPr>
        <p:grpSpPr bwMode="auto">
          <a:xfrm>
            <a:off x="6670524" y="5141858"/>
            <a:ext cx="2270127" cy="645318"/>
            <a:chOff x="3216" y="3442"/>
            <a:chExt cx="1430" cy="542"/>
          </a:xfrm>
        </p:grpSpPr>
        <p:sp>
          <p:nvSpPr>
            <p:cNvPr id="36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614" y="3442"/>
                  <a:ext cx="1032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←</m:t>
                        </m:r>
                        <m:r>
                          <m:rPr>
                            <m:sty m:val="p"/>
                          </m:rPr>
                          <a:rPr lang="en-US" i="0" dirty="0" smtClean="0">
                            <a:latin typeface="Cambria Math" panose="02040503050406030204" pitchFamily="18" charset="0"/>
                          </a:rPr>
                          <m:t>LSB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 baseline="-25000" dirty="0" err="1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14" y="3442"/>
                  <a:ext cx="1032" cy="310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Прямоугольник 40"/>
              <p:cNvSpPr/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sz="26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−</m:t>
                          </m:r>
                          <m:func>
                            <m:funcPr>
                              <m:ctrlPr>
                                <a:rPr lang="en-US" sz="2600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60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600" i="1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6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6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sz="2600" i="1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ru-RU" sz="2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6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26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41" name="Прямоугольник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1705" y="6085077"/>
                <a:ext cx="6910353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 Box 6"/>
          <p:cNvSpPr txBox="1">
            <a:spLocks noChangeArrowheads="1"/>
          </p:cNvSpPr>
          <p:nvPr/>
        </p:nvSpPr>
        <p:spPr bwMode="auto">
          <a:xfrm>
            <a:off x="2346021" y="3312472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31479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алгоритм позволяющий получить наименее значимый бит </a:t>
                </a:r>
                <a:r>
                  <a:rPr lang="en-US" dirty="0"/>
                  <a:t>(LSB)</a:t>
                </a:r>
                <a:r>
                  <a:rPr lang="ru-RU" dirty="0"/>
                  <a:t> открытого текста через </a:t>
                </a:r>
                <a:r>
                  <a:rPr lang="ru-RU" dirty="0" err="1"/>
                  <a:t>шифртекст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с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28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28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не семантически стойкий шифр.</a:t>
                </a:r>
              </a:p>
            </p:txBody>
          </p:sp>
        </mc:Choice>
        <mc:Fallback xmlns="">
          <p:sp>
            <p:nvSpPr>
              <p:cNvPr id="65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314795"/>
              </a:xfrm>
              <a:blipFill>
                <a:blip r:embed="rId8"/>
                <a:stretch>
                  <a:fillRect l="-1043" t="-6944" b="-106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47488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Скругленный прямоугольник 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Доказательства сведением 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(</a:t>
            </a:r>
            <a:r>
              <a:rPr lang="en-US" dirty="0"/>
              <a:t>Reduction proof)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вычислимый семантически стойкий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i="1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 </a:t>
                </a:r>
                <a:r>
                  <a:rPr lang="en-US" dirty="0"/>
                  <a:t> </a:t>
                </a:r>
                <a:r>
                  <a:rPr lang="ru-RU" dirty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 От противного.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/>
                  <a:t> - не семантически стойкий шифр. Тогда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 </m:t>
                    </m:r>
                  </m:oMath>
                </a14:m>
                <a:r>
                  <a:rPr lang="ru-RU" i="0" dirty="0"/>
                  <a:t>противник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: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не пренебрежимо малая величина.</a:t>
                </a:r>
              </a:p>
              <a:p>
                <a:pPr marL="0" indent="0">
                  <a:buNone/>
                </a:pPr>
                <a:r>
                  <a:rPr lang="ru-RU" dirty="0"/>
                  <a:t>Построим</a:t>
                </a:r>
                <a:r>
                  <a:rPr lang="en-US" dirty="0"/>
                  <a:t> </a:t>
                </a:r>
                <a:r>
                  <a:rPr lang="ru-RU" dirty="0"/>
                  <a:t>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для игры против</a:t>
                </a:r>
                <a:r>
                  <a:rPr lang="en-US" dirty="0"/>
                  <a:t> </a:t>
                </a:r>
                <a:r>
                  <a:rPr lang="ru-RU" dirty="0"/>
                  <a:t>семантической</a:t>
                </a:r>
                <a:r>
                  <a:rPr lang="en-US" dirty="0"/>
                  <a:t> </a:t>
                </a:r>
                <a:r>
                  <a:rPr lang="ru-RU" dirty="0"/>
                  <a:t>стойкости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с использованием алгоритма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, показав тем самым что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– не семантический стойкий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/>
                  <a:t> противоречие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ru-RU" dirty="0"/>
                  <a:t> – семантический стойкий.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681" b="-378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20547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Скругленный прямоугольник 65"/>
          <p:cNvSpPr/>
          <p:nvPr/>
        </p:nvSpPr>
        <p:spPr>
          <a:xfrm>
            <a:off x="811794" y="1690688"/>
            <a:ext cx="10542006" cy="175736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Доказательства сведением </a:t>
            </a:r>
            <a:r>
              <a:rPr lang="en-US" dirty="0"/>
              <a:t/>
            </a:r>
            <a:br>
              <a:rPr lang="en-US" dirty="0"/>
            </a:br>
            <a:r>
              <a:rPr lang="ru-RU" dirty="0"/>
              <a:t>(</a:t>
            </a:r>
            <a:r>
              <a:rPr lang="en-US" dirty="0"/>
              <a:t>Reduction proof)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вычислимый семантически стойкий шифр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||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d>
                          </m:e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,(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eqAr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 </a:t>
                </a:r>
                <a:r>
                  <a:rPr lang="en-US" dirty="0"/>
                  <a:t> </a:t>
                </a:r>
                <a:r>
                  <a:rPr lang="ru-RU" dirty="0"/>
                  <a:t>семантически стойкий шифр.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не пренебрежимо малая величина.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3667" y="1802035"/>
                <a:ext cx="10515600" cy="4351338"/>
              </a:xfrm>
              <a:blipFill>
                <a:blip r:embed="rId2"/>
                <a:stretch>
                  <a:fillRect l="-1043" t="-2244" r="-17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  <p:sp>
        <p:nvSpPr>
          <p:cNvPr id="44" name="Rectangle 28"/>
          <p:cNvSpPr>
            <a:spLocks noChangeArrowheads="1"/>
          </p:cNvSpPr>
          <p:nvPr/>
        </p:nvSpPr>
        <p:spPr bwMode="auto">
          <a:xfrm>
            <a:off x="5616167" y="426742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B </a:t>
            </a: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1882367" y="436267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46" name="Line 10"/>
          <p:cNvSpPr>
            <a:spLocks noChangeShapeType="1"/>
          </p:cNvSpPr>
          <p:nvPr/>
        </p:nvSpPr>
        <p:spPr bwMode="auto">
          <a:xfrm>
            <a:off x="1112426" y="4485455"/>
            <a:ext cx="349253" cy="8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47" name="Rectangle 12"/>
          <p:cNvSpPr>
            <a:spLocks noChangeArrowheads="1"/>
          </p:cNvSpPr>
          <p:nvPr/>
        </p:nvSpPr>
        <p:spPr bwMode="auto">
          <a:xfrm>
            <a:off x="8664167" y="4562475"/>
            <a:ext cx="1295400" cy="1228948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A</a:t>
            </a:r>
          </a:p>
        </p:txBody>
      </p:sp>
      <p:grpSp>
        <p:nvGrpSpPr>
          <p:cNvPr id="49" name="Group 30"/>
          <p:cNvGrpSpPr>
            <a:grpSpLocks/>
          </p:cNvGrpSpPr>
          <p:nvPr/>
        </p:nvGrpSpPr>
        <p:grpSpPr bwMode="auto">
          <a:xfrm>
            <a:off x="3177767" y="4915134"/>
            <a:ext cx="3733800" cy="506017"/>
            <a:chOff x="1152" y="2944"/>
            <a:chExt cx="2352" cy="425"/>
          </a:xfrm>
        </p:grpSpPr>
        <p:sp>
          <p:nvSpPr>
            <p:cNvPr id="50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200" y="2944"/>
                  <a:ext cx="105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i="1" dirty="0" err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i="1" baseline="-25000" dirty="0" err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51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00" y="2944"/>
                  <a:ext cx="1052" cy="42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2" name="Rectangle 20"/>
          <p:cNvSpPr>
            <a:spLocks noChangeArrowheads="1"/>
          </p:cNvSpPr>
          <p:nvPr/>
        </p:nvSpPr>
        <p:spPr bwMode="auto">
          <a:xfrm>
            <a:off x="1577567" y="413407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53" name="Group 29"/>
          <p:cNvGrpSpPr>
            <a:grpSpLocks/>
          </p:cNvGrpSpPr>
          <p:nvPr/>
        </p:nvGrpSpPr>
        <p:grpSpPr bwMode="auto">
          <a:xfrm>
            <a:off x="3253967" y="4348388"/>
            <a:ext cx="5356225" cy="490538"/>
            <a:chOff x="1248" y="2468"/>
            <a:chExt cx="3374" cy="412"/>
          </a:xfrm>
        </p:grpSpPr>
        <p:sp>
          <p:nvSpPr>
            <p:cNvPr id="54" name="Line 15"/>
            <p:cNvSpPr>
              <a:spLocks noChangeShapeType="1"/>
            </p:cNvSpPr>
            <p:nvPr/>
          </p:nvSpPr>
          <p:spPr bwMode="auto">
            <a:xfrm flipH="1">
              <a:off x="1248" y="2864"/>
              <a:ext cx="3374" cy="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i="1" baseline="-25000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r>
                    <a:rPr lang="en-US" sz="2400" dirty="0">
                      <a:latin typeface="Courier New" pitchFamily="49" charset="0"/>
                    </a:rPr>
                    <a:t> 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55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70" y="2468"/>
                  <a:ext cx="1063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6" name="Group 31"/>
          <p:cNvGrpSpPr>
            <a:grpSpLocks/>
          </p:cNvGrpSpPr>
          <p:nvPr/>
        </p:nvGrpSpPr>
        <p:grpSpPr bwMode="auto">
          <a:xfrm>
            <a:off x="7140167" y="4982993"/>
            <a:ext cx="1447800" cy="400050"/>
            <a:chOff x="3648" y="3001"/>
            <a:chExt cx="912" cy="336"/>
          </a:xfrm>
        </p:grpSpPr>
        <p:sp>
          <p:nvSpPr>
            <p:cNvPr id="57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415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||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i="1" dirty="0"/>
                </a:p>
              </p:txBody>
            </p:sp>
          </mc:Choice>
          <mc:Fallback xmlns="">
            <p:sp>
              <p:nvSpPr>
                <p:cNvPr id="58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415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9" name="Group 32"/>
          <p:cNvGrpSpPr>
            <a:grpSpLocks/>
          </p:cNvGrpSpPr>
          <p:nvPr/>
        </p:nvGrpSpPr>
        <p:grpSpPr bwMode="auto">
          <a:xfrm>
            <a:off x="6454367" y="5524726"/>
            <a:ext cx="2209800" cy="628650"/>
            <a:chOff x="3216" y="3456"/>
            <a:chExt cx="1392" cy="528"/>
          </a:xfrm>
        </p:grpSpPr>
        <p:sp>
          <p:nvSpPr>
            <p:cNvPr id="60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456"/>
                  <a:ext cx="266" cy="310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Прямоугольник 62"/>
              <p:cNvSpPr/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600" smtClean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6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6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60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26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</a:rPr>
                            <m:t>Ε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≥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𝑒</m:t>
                      </m:r>
                    </m:oMath>
                  </m:oMathPara>
                </a14:m>
                <a:endParaRPr lang="ru-RU" sz="2600" dirty="0"/>
              </a:p>
            </p:txBody>
          </p:sp>
        </mc:Choice>
        <mc:Fallback xmlns="">
          <p:sp>
            <p:nvSpPr>
              <p:cNvPr id="63" name="Прямоугольник 6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5315" y="6090593"/>
                <a:ext cx="4792915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 Box 6"/>
          <p:cNvSpPr txBox="1">
            <a:spLocks noChangeArrowheads="1"/>
          </p:cNvSpPr>
          <p:nvPr/>
        </p:nvSpPr>
        <p:spPr bwMode="auto">
          <a:xfrm>
            <a:off x="810510" y="4254624"/>
            <a:ext cx="34636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 Box 13"/>
              <p:cNvSpPr txBox="1">
                <a:spLocks noChangeArrowheads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6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95112" y="4771428"/>
                <a:ext cx="632609" cy="423129"/>
              </a:xfrm>
              <a:prstGeom prst="rect">
                <a:avLst/>
              </a:prstGeom>
              <a:blipFill>
                <a:blip r:embed="rId8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8065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Атака на восстановление сообщений</a:t>
                </a:r>
                <a:r>
                  <a:rPr lang="en-US" dirty="0"/>
                  <a:t>: </a:t>
                </a:r>
                <a:r>
                  <a:rPr lang="ru-RU" dirty="0"/>
                  <a:t>имея зашифрованное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/>
                  <a:t>, восстановить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, с вероятностью больше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Опишем игру на восстановление сообщений.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52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45607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при атаке на восстановление сообщений является величина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 t="-385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1" dirty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0460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m:rPr>
                                  <m:lit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ru-RU" b="0" dirty="0"/>
              </a:p>
              <a:p>
                <a:pPr marL="0" indent="0">
                  <a:buNone/>
                </a:pPr>
                <a:r>
                  <a:rPr lang="ru-RU" dirty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b="0" dirty="0"/>
                  <a:t> называется </a:t>
                </a:r>
                <a:r>
                  <a:rPr lang="ru-RU" b="1" dirty="0"/>
                  <a:t>стойким к атаке на восстановление сообщений</a:t>
                </a:r>
                <a:r>
                  <a:rPr lang="ru-RU" b="0" dirty="0"/>
                  <a:t>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0" dirty="0"/>
                  <a:t>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MRadv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b="0" dirty="0"/>
                  <a:t> </a:t>
                </a:r>
                <a:r>
                  <a:rPr lang="ru-RU" b="0" dirty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dirty="0"/>
                  <a:t>-</a:t>
                </a:r>
                <a:r>
                  <a:rPr lang="ru-RU" b="0" dirty="0"/>
                  <a:t> пренебрежимо малая величина.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80618" y="3716968"/>
                <a:ext cx="10515600" cy="25322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214911" y="1784586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 err="1"/>
              <a:t>Chal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96511" y="1784586"/>
                <a:ext cx="1295400" cy="1188244"/>
              </a:xfrm>
              <a:prstGeom prst="rect">
                <a:avLst/>
              </a:prstGeom>
              <a:blipFill>
                <a:blip r:embed="rId3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22"/>
          <p:cNvGrpSpPr>
            <a:grpSpLocks/>
          </p:cNvGrpSpPr>
          <p:nvPr/>
        </p:nvGrpSpPr>
        <p:grpSpPr bwMode="auto">
          <a:xfrm>
            <a:off x="8006120" y="2972828"/>
            <a:ext cx="1254127" cy="678656"/>
            <a:chOff x="4560" y="2842"/>
            <a:chExt cx="790" cy="570"/>
          </a:xfrm>
        </p:grpSpPr>
        <p:sp>
          <p:nvSpPr>
            <p:cNvPr id="16" name="Line 16"/>
            <p:cNvSpPr>
              <a:spLocks noChangeShapeType="1"/>
            </p:cNvSpPr>
            <p:nvPr/>
          </p:nvSpPr>
          <p:spPr bwMode="auto">
            <a:xfrm>
              <a:off x="4560" y="2842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17"/>
                <p:cNvSpPr txBox="1">
                  <a:spLocks noChangeArrowheads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7" name="Text 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4568" y="3024"/>
                  <a:ext cx="782" cy="38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1575151" y="1555985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 Box 13"/>
              <p:cNvSpPr txBox="1">
                <a:spLocks noChangeArrowheads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sz="1600" i="1" dirty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1600" b="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𝑚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i="1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9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878" y="2099118"/>
                <a:ext cx="810158" cy="753924"/>
              </a:xfrm>
              <a:prstGeom prst="rect">
                <a:avLst/>
              </a:prstGeom>
              <a:blipFill>
                <a:blip r:embed="rId5"/>
                <a:stretch>
                  <a:fillRect r="-33083" b="-25000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20"/>
          <p:cNvGrpSpPr>
            <a:grpSpLocks/>
          </p:cNvGrpSpPr>
          <p:nvPr/>
        </p:nvGrpSpPr>
        <p:grpSpPr bwMode="auto">
          <a:xfrm>
            <a:off x="3612705" y="1653625"/>
            <a:ext cx="3733800" cy="559595"/>
            <a:chOff x="1776" y="1940"/>
            <a:chExt cx="2352" cy="470"/>
          </a:xfrm>
        </p:grpSpPr>
        <p:sp>
          <p:nvSpPr>
            <p:cNvPr id="21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𝑐</m:t>
                        </m:r>
                        <m:groupChr>
                          <m:groupChrPr>
                            <m:chr m:val="←"/>
                            <m:vertJc m:val="bot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m:rPr>
                                <m:brk m:alnAt="2"/>
                              </m:rPr>
                              <a:rPr lang="en-US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</m:groupCh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13" y="1940"/>
                  <a:ext cx="954" cy="42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936872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83044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9724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1.8.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сообщений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 Покажем, что атака на восстановление сообщений даёт атаку на семантическую стойкость.</a:t>
                </a:r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алгоритм. Обозначим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/>
                  <a:t> – вероятность выиграть игру на восстановление сообщений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b="0" i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ru-RU" dirty="0"/>
                  <a:t>Построим эффективный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для которого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MRadv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ru-RU" b="0" i="1" dirty="0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SS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97244"/>
              </a:xfrm>
              <a:blipFill>
                <a:blip r:embed="rId2"/>
                <a:stretch>
                  <a:fillRect l="-1043" t="-254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17527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00026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1.8.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сообщений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/>
                  <a:t>Построим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.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генерирует </a:t>
                </a:r>
                <a:r>
                  <a:rPr lang="ru-RU"/>
                  <a:t>два случайных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/>
                  <a:t>и оправляет их претенденту в игре на семантическую стойкость. Претендент отвечает </a:t>
                </a:r>
                <a:r>
                  <a:rPr lang="ru-RU" dirty="0" err="1"/>
                  <a:t>шифртекстом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одного из сообщений, которых алгоритм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пересылает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, получая восстановленное сообщение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/>
                  <a:t>.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 то выводит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иначе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8088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02110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1.8.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сообщений</a:t>
                </a:r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5832318" y="3901229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B  (us)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098518" y="3996479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708118" y="3394023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8880318" y="4529879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A</a:t>
            </a:r>
          </a:p>
          <a:p>
            <a:pPr algn="ctr"/>
            <a:r>
              <a:rPr lang="en-US" dirty="0"/>
              <a:t>(given)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dirty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3319" y="4350095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3452137" y="4526896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1793718" y="3767879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3079593" y="3996479"/>
            <a:ext cx="3514725" cy="476250"/>
            <a:chOff x="1002" y="2480"/>
            <a:chExt cx="2214" cy="400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002" y="2480"/>
                  <a:ext cx="1846" cy="38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02" y="2480"/>
                  <a:ext cx="1846" cy="388"/>
                </a:xfrm>
                <a:prstGeom prst="rect">
                  <a:avLst/>
                </a:prstGeom>
                <a:blipFill>
                  <a:blip r:embed="rId5"/>
                  <a:stretch>
                    <a:fillRect b="-1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7356318" y="4616799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5948376" y="5151447"/>
            <a:ext cx="1337132" cy="815513"/>
            <a:chOff x="3216" y="3483"/>
            <a:chExt cx="1504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3400" y="3483"/>
                  <a:ext cx="1320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ru-RU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00" y="3483"/>
                  <a:ext cx="1320" cy="22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46021" y="3312472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Прямая со стрелкой 26"/>
          <p:cNvCxnSpPr/>
          <p:nvPr/>
        </p:nvCxnSpPr>
        <p:spPr>
          <a:xfrm flipH="1">
            <a:off x="7289675" y="5185630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4992" y="5141954"/>
                <a:ext cx="117934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 Box 6"/>
              <p:cNvSpPr txBox="1">
                <a:spLocks noChangeArrowheads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’</a:t>
                </a:r>
              </a:p>
            </p:txBody>
          </p:sp>
        </mc:Choice>
        <mc:Fallback xmlns="">
          <p:sp>
            <p:nvSpPr>
              <p:cNvPr id="30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564468" y="5618559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667" r="-19718" b="-3066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043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11713" y="1699480"/>
            <a:ext cx="10542006" cy="84149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1.8.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сообщений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/>
                  <a:t>, при шифровании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SSadv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. </a:t>
                </a:r>
                <a:r>
                  <a:rPr lang="ru-RU" dirty="0"/>
                  <a:t>С другой стороны, 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/>
                  <a:t> есть </a:t>
                </a:r>
                <a:r>
                  <a:rPr lang="ru-RU" dirty="0" err="1"/>
                  <a:t>зашифрование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то вероятность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ru-RU" dirty="0"/>
                  <a:t> (Вероятность выиграть игру на восстановление 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). Если же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/>
                  <a:t> есть зашифрование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, то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ru-RU" dirty="0"/>
                  <a:t> не зависит от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ru-RU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]=1/|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Следовательно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𝑆𝑆𝑎𝑑𝑣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𝑀𝑅𝑎𝑑𝑣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атака на восстановление сообщений даёт атаку на семантическую стойкость.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801" r="-1275" b="-112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16569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Тест.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8541" y="1408579"/>
            <a:ext cx="6148754" cy="4351338"/>
          </a:xfrm>
        </p:spPr>
        <p:txBody>
          <a:bodyPr/>
          <a:lstStyle/>
          <a:p>
            <a:r>
              <a:rPr lang="ru-RU" dirty="0"/>
              <a:t>Положить телефон экраном вниз справа от себя</a:t>
            </a:r>
          </a:p>
          <a:p>
            <a:r>
              <a:rPr lang="ru-RU" dirty="0"/>
              <a:t>Не разговаривать с соседями</a:t>
            </a:r>
          </a:p>
          <a:p>
            <a:r>
              <a:rPr lang="ru-RU" dirty="0"/>
              <a:t>Не пользоваться конспектами и электронными устройствами</a:t>
            </a:r>
          </a:p>
          <a:p>
            <a:r>
              <a:rPr lang="ru-RU" dirty="0"/>
              <a:t>Написать номер (по таблице) и ФИО на листочке</a:t>
            </a:r>
          </a:p>
          <a:p>
            <a:r>
              <a:rPr lang="ru-RU" dirty="0"/>
              <a:t>Написать краткий ответ на вопрос</a:t>
            </a:r>
            <a:endParaRPr lang="en-US" dirty="0"/>
          </a:p>
          <a:p>
            <a:r>
              <a:rPr lang="ru-RU" dirty="0"/>
              <a:t>Дождаться окончания теста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36733" y="1408579"/>
            <a:ext cx="479180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sz="3600" dirty="0"/>
          </a:p>
          <a:p>
            <a:r>
              <a:rPr lang="ru-RU" sz="3600" b="1" dirty="0"/>
              <a:t>Определение абсолютной стойкости через предикат</a:t>
            </a:r>
          </a:p>
        </p:txBody>
      </p:sp>
    </p:spTree>
    <p:extLst>
      <p:ext uri="{BB962C8B-B14F-4D97-AF65-F5344CB8AC3E}">
        <p14:creationId xmlns:p14="http://schemas.microsoft.com/office/powerpoint/2010/main" val="299022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битов сообщения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31929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/>
                  <a:t>. </a:t>
                </a: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/>
                  <a:t> –</a:t>
                </a:r>
                <a:r>
                  <a:rPr lang="en-US" i="1" dirty="0"/>
                  <a:t> </a:t>
                </a:r>
                <a:r>
                  <a:rPr lang="ru-RU" dirty="0"/>
                  <a:t>произвольный предикат, вычисляющий 1 бит информации об открытом тексте (Например функция </a:t>
                </a:r>
                <a:r>
                  <a:rPr lang="ru-RU"/>
                  <a:t>вычисления бита </a:t>
                </a:r>
                <a:r>
                  <a:rPr lang="ru-RU" dirty="0"/>
                  <a:t>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/>
                  <a:t>).</a:t>
                </a:r>
              </a:p>
              <a:p>
                <a:pPr marL="0" indent="0">
                  <a:buNone/>
                </a:pPr>
                <a:r>
                  <a:rPr lang="ru-RU" dirty="0"/>
                  <a:t>Определим игру на восстановление битов.</a:t>
                </a:r>
              </a:p>
              <a:p>
                <a:r>
                  <a:rPr lang="ru-RU" dirty="0"/>
                  <a:t>Претендент вычисляет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и отправляет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противнику.</a:t>
                </a:r>
              </a:p>
              <a:p>
                <a:r>
                  <a:rPr lang="ru-RU" dirty="0"/>
                  <a:t>Противник</a:t>
                </a:r>
                <a:r>
                  <a:rPr lang="en-US" dirty="0"/>
                  <a:t> </a:t>
                </a:r>
                <a:r>
                  <a:rPr lang="ru-RU" dirty="0"/>
                  <a:t>возвращает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как результат игры.</a:t>
                </a:r>
              </a:p>
              <a:p>
                <a:pPr marL="0" indent="0">
                  <a:buNone/>
                </a:pPr>
                <a:r>
                  <a:rPr lang="ru-RU" dirty="0"/>
                  <a:t>Пусть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событие, при котором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Преимуществом алгоритма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при атаке на восстановление битов является величина</a:t>
                </a: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Pr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</m:d>
                            </m:e>
                          </m:func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1/2</m:t>
                          </m:r>
                        </m:e>
                      </m:d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31929"/>
              </a:xfrm>
              <a:blipFill>
                <a:blip r:embed="rId2"/>
                <a:stretch>
                  <a:fillRect l="-1043" t="-2574" r="-116" b="-64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4113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Восстановление битов сообщения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ru-RU" dirty="0"/>
                  <a:t>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p>
                  </m:oMath>
                </a14:m>
                <a:r>
                  <a:rPr lang="ru-RU" i="1" dirty="0"/>
                  <a:t>. </a:t>
                </a: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/>
                  <a:t> – </a:t>
                </a:r>
                <a:r>
                  <a:rPr lang="ru-RU" dirty="0"/>
                  <a:t>функция вычисления</a:t>
                </a:r>
                <a:r>
                  <a:rPr lang="en-US" dirty="0"/>
                  <a:t> </a:t>
                </a:r>
                <a:r>
                  <a:rPr lang="ru-RU" dirty="0"/>
                  <a:t>бита чётности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(здесь и далее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𝑝𝑎𝑟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⊕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</m:sSubSup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i="1" dirty="0"/>
                  <a:t>)</a:t>
                </a:r>
                <a:r>
                  <a:rPr lang="ru-RU" i="1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называется </a:t>
                </a:r>
                <a:r>
                  <a:rPr lang="ru-RU" b="1" dirty="0"/>
                  <a:t>стойким к восстановлению битов</a:t>
                </a:r>
                <a:r>
                  <a:rPr lang="ru-RU" dirty="0"/>
                  <a:t>, если величина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 – пренебрежимо малая величина. 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1961" r="-75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40759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Вычисление индивидуальных битов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9</a:t>
                </a:r>
                <a:r>
                  <a:rPr lang="ru-RU" b="1" dirty="0"/>
                  <a:t>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битов 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даёт атаку на семантическую стойкость)</a:t>
                </a:r>
                <a:endParaRPr lang="en-US" b="1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 От противного, имя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в игре на восстановление битов построим эффективный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для игры на семантическую стойкость простив алгоритма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для которого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P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AR</m:t>
                      </m:r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m:rPr>
                          <m:sty m:val="p"/>
                        </m:rPr>
                        <a:rPr lang="en-US" dirty="0">
                          <a:latin typeface="Cambria Math" panose="02040503050406030204" pitchFamily="18" charset="0"/>
                        </a:rPr>
                        <m:t>SSadv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46748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Вычисление индивидуальных битов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9</a:t>
                </a:r>
                <a:r>
                  <a:rPr lang="ru-RU" b="1" dirty="0"/>
                  <a:t>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битов 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даёт атаку на семантическую стойкость)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/>
                  <a:t>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генерирует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⊕(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1)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и отправляет претенденту, получая </a:t>
                </a:r>
                <a:r>
                  <a:rPr lang="ru-RU" dirty="0" err="1"/>
                  <a:t>шифртекст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ru-RU" dirty="0"/>
                  <a:t>, который он передаёт алгоритму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.</a:t>
                </a:r>
                <a:r>
                  <a:rPr lang="en-US" dirty="0"/>
                  <a:t> </a:t>
                </a:r>
                <a:r>
                  <a:rPr lang="ru-RU" dirty="0"/>
                  <a:t>После получения значения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′′</m:t>
                    </m:r>
                  </m:oMath>
                </a14:m>
                <a:r>
                  <a:rPr lang="ru-RU" dirty="0"/>
                  <a:t> если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𝑝𝑎𝑟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то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ru-RU" dirty="0"/>
                  <a:t> иначе 1.</a:t>
                </a: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 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33</a:t>
            </a:fld>
            <a:endParaRPr lang="ru-RU"/>
          </a:p>
        </p:txBody>
      </p:sp>
      <p:sp>
        <p:nvSpPr>
          <p:cNvPr id="6" name="Rectangle 28"/>
          <p:cNvSpPr>
            <a:spLocks noChangeArrowheads="1"/>
          </p:cNvSpPr>
          <p:nvPr/>
        </p:nvSpPr>
        <p:spPr bwMode="auto">
          <a:xfrm>
            <a:off x="6538111" y="4710113"/>
            <a:ext cx="4572000" cy="1600200"/>
          </a:xfrm>
          <a:prstGeom prst="rect">
            <a:avLst/>
          </a:prstGeom>
          <a:solidFill>
            <a:srgbClr val="EAEAEA"/>
          </a:solidFill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B  (us)</a:t>
            </a:r>
          </a:p>
        </p:txBody>
      </p:sp>
      <p:sp>
        <p:nvSpPr>
          <p:cNvPr id="7" name="Rectangle 9"/>
          <p:cNvSpPr>
            <a:spLocks noChangeArrowheads="1"/>
          </p:cNvSpPr>
          <p:nvPr/>
        </p:nvSpPr>
        <p:spPr bwMode="auto">
          <a:xfrm>
            <a:off x="2804311" y="4805363"/>
            <a:ext cx="1295400" cy="1371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8" name="Line 10"/>
          <p:cNvSpPr>
            <a:spLocks noChangeShapeType="1"/>
          </p:cNvSpPr>
          <p:nvPr/>
        </p:nvSpPr>
        <p:spPr bwMode="auto">
          <a:xfrm>
            <a:off x="2183598" y="5513558"/>
            <a:ext cx="294965" cy="379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9586111" y="5338763"/>
            <a:ext cx="1295400" cy="8953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dirty="0"/>
              <a:t>Adv.  A</a:t>
            </a:r>
          </a:p>
          <a:p>
            <a:pPr algn="ctr"/>
            <a:r>
              <a:rPr lang="en-US" dirty="0"/>
              <a:t>(given)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 Box 13"/>
              <p:cNvSpPr txBox="1">
                <a:spLocks noChangeArrowheads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09112" y="5158979"/>
                <a:ext cx="632609" cy="423129"/>
              </a:xfrm>
              <a:prstGeom prst="rect">
                <a:avLst/>
              </a:prstGeom>
              <a:blipFill>
                <a:blip r:embed="rId3"/>
                <a:stretch>
                  <a:fillRect l="-4808" r="-2788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30"/>
          <p:cNvGrpSpPr>
            <a:grpSpLocks/>
          </p:cNvGrpSpPr>
          <p:nvPr/>
        </p:nvGrpSpPr>
        <p:grpSpPr bwMode="auto">
          <a:xfrm>
            <a:off x="4157930" y="5335780"/>
            <a:ext cx="3733800" cy="506016"/>
            <a:chOff x="1152" y="2918"/>
            <a:chExt cx="2352" cy="425"/>
          </a:xfrm>
        </p:grpSpPr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1152" y="3312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 Box 18"/>
                <p:cNvSpPr txBox="1">
                  <a:spLocks noChangeArrowheads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𝐶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dirty="0" err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/>
                    <a:t>)</a:t>
                  </a:r>
                </a:p>
              </p:txBody>
            </p:sp>
          </mc:Choice>
          <mc:Fallback xmlns="">
            <p:sp>
              <p:nvSpPr>
                <p:cNvPr id="13" name="Text 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392" y="2918"/>
                  <a:ext cx="1022" cy="425"/>
                </a:xfrm>
                <a:prstGeom prst="rect">
                  <a:avLst/>
                </a:prstGeom>
                <a:blipFill>
                  <a:blip r:embed="rId4"/>
                  <a:stretch>
                    <a:fillRect r="-3008" b="-2048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4" name="Rectangle 20"/>
          <p:cNvSpPr>
            <a:spLocks noChangeArrowheads="1"/>
          </p:cNvSpPr>
          <p:nvPr/>
        </p:nvSpPr>
        <p:spPr bwMode="auto">
          <a:xfrm>
            <a:off x="2499511" y="4576763"/>
            <a:ext cx="8763000" cy="1828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5" name="Group 29"/>
          <p:cNvGrpSpPr>
            <a:grpSpLocks/>
          </p:cNvGrpSpPr>
          <p:nvPr/>
        </p:nvGrpSpPr>
        <p:grpSpPr bwMode="auto">
          <a:xfrm>
            <a:off x="4175911" y="4805364"/>
            <a:ext cx="3124200" cy="492919"/>
            <a:chOff x="1248" y="2480"/>
            <a:chExt cx="1968" cy="414"/>
          </a:xfrm>
        </p:grpSpPr>
        <p:sp>
          <p:nvSpPr>
            <p:cNvPr id="16" name="Line 15"/>
            <p:cNvSpPr>
              <a:spLocks noChangeShapeType="1"/>
            </p:cNvSpPr>
            <p:nvPr/>
          </p:nvSpPr>
          <p:spPr bwMode="auto">
            <a:xfrm flipH="1" flipV="1">
              <a:off x="1248" y="2880"/>
              <a:ext cx="196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 lvl="1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6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600" dirty="0"/>
                </a:p>
              </p:txBody>
            </p:sp>
          </mc:Choice>
          <mc:Fallback xmlns="">
            <p:sp>
              <p:nvSpPr>
                <p:cNvPr id="17" name="Text 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248" y="2480"/>
                  <a:ext cx="1075" cy="41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31"/>
          <p:cNvGrpSpPr>
            <a:grpSpLocks/>
          </p:cNvGrpSpPr>
          <p:nvPr/>
        </p:nvGrpSpPr>
        <p:grpSpPr bwMode="auto">
          <a:xfrm>
            <a:off x="8062111" y="5425683"/>
            <a:ext cx="1447800" cy="400050"/>
            <a:chOff x="3648" y="3001"/>
            <a:chExt cx="912" cy="336"/>
          </a:xfrm>
        </p:grpSpPr>
        <p:sp>
          <p:nvSpPr>
            <p:cNvPr id="19" name="Line 24"/>
            <p:cNvSpPr>
              <a:spLocks noChangeShapeType="1"/>
            </p:cNvSpPr>
            <p:nvPr/>
          </p:nvSpPr>
          <p:spPr bwMode="auto">
            <a:xfrm>
              <a:off x="3648" y="3312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0" name="Text Box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84" y="3001"/>
                  <a:ext cx="23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32"/>
          <p:cNvGrpSpPr>
            <a:grpSpLocks/>
          </p:cNvGrpSpPr>
          <p:nvPr/>
        </p:nvGrpSpPr>
        <p:grpSpPr bwMode="auto">
          <a:xfrm>
            <a:off x="6307438" y="5960331"/>
            <a:ext cx="2187064" cy="815513"/>
            <a:chOff x="2826" y="3483"/>
            <a:chExt cx="2460" cy="501"/>
          </a:xfrm>
        </p:grpSpPr>
        <p:sp>
          <p:nvSpPr>
            <p:cNvPr id="22" name="Line 25"/>
            <p:cNvSpPr>
              <a:spLocks noChangeShapeType="1"/>
            </p:cNvSpPr>
            <p:nvPr/>
          </p:nvSpPr>
          <p:spPr bwMode="auto">
            <a:xfrm flipH="1">
              <a:off x="3216" y="3504"/>
              <a:ext cx="13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3216" y="3504"/>
              <a:ext cx="0" cy="4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=?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𝑝𝑎𝑟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Text Box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26" y="3483"/>
                  <a:ext cx="2460" cy="227"/>
                </a:xfrm>
                <a:prstGeom prst="rect">
                  <a:avLst/>
                </a:prstGeom>
                <a:blipFill>
                  <a:blip r:embed="rId7"/>
                  <a:stretch>
                    <a:fillRect b="-13333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6"/>
              <p:cNvSpPr txBox="1">
                <a:spLocks noChangeArrowheads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0851" y="5274125"/>
                <a:ext cx="427040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Прямая со стрелкой 25"/>
          <p:cNvCxnSpPr/>
          <p:nvPr/>
        </p:nvCxnSpPr>
        <p:spPr>
          <a:xfrm flipH="1">
            <a:off x="7995468" y="5994514"/>
            <a:ext cx="1514443" cy="174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8083172" y="5960331"/>
                <a:ext cx="16390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𝑝𝑎𝑟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3172" y="5960331"/>
                <a:ext cx="1639077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 Box 6"/>
              <p:cNvSpPr txBox="1">
                <a:spLocks noChangeArrowheads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sz="2400" dirty="0"/>
                  <a:t>’</a:t>
                </a:r>
              </a:p>
            </p:txBody>
          </p:sp>
        </mc:Choice>
        <mc:Fallback xmlns="">
          <p:sp>
            <p:nvSpPr>
              <p:cNvPr id="28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70261" y="6427443"/>
                <a:ext cx="435056" cy="461665"/>
              </a:xfrm>
              <a:prstGeom prst="rect">
                <a:avLst/>
              </a:prstGeom>
              <a:blipFill>
                <a:blip r:embed="rId10"/>
                <a:stretch>
                  <a:fillRect l="-4225" t="-10526" r="-19718" b="-2894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0244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Righ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668148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Вычисление индивидуальных битов сообщений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9</a:t>
                </a:r>
                <a:r>
                  <a:rPr lang="ru-RU" b="1" dirty="0"/>
                  <a:t>. </a:t>
                </a:r>
                <a:r>
                  <a:rPr lang="ru-RU" dirty="0"/>
                  <a:t>Если шифр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семантически стойкий на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то он стойкий к атаке на восстановление битов сообщения (Атака на восстановление</a:t>
                </a:r>
                <a:r>
                  <a:rPr lang="en-US" dirty="0"/>
                  <a:t> </a:t>
                </a:r>
                <a:r>
                  <a:rPr lang="ru-RU" dirty="0"/>
                  <a:t>битов сообщения даёт атаку на семантическую стойкость)</a:t>
                </a:r>
                <a:endParaRPr lang="en-US" b="1" dirty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0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т.е. вероятность угадать чётность есть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ru-RU" dirty="0"/>
                  <a:t>Для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=0,1</m:t>
                    </m:r>
                  </m:oMath>
                </a14:m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ru-RU" dirty="0"/>
                  <a:t> - вероятность того, что алгоритм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/>
                  <a:t> выдаст значение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𝑆𝑆𝑎𝑑𝑣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m:rPr>
                        <m:sty m:val="p"/>
                      </m:rPr>
                      <a:rPr lang="en-US" dirty="0" smtClean="0">
                        <a:solidFill>
                          <a:srgbClr val="00B0F0"/>
                        </a:solidFill>
                        <a:latin typeface="Cambria Math" panose="02040503050406030204" pitchFamily="18" charset="0"/>
                      </a:rPr>
                      <m:t>PARadv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00B0F0"/>
                            </a:solidFill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r>
                  <a:rPr lang="ru-RU" i="1" dirty="0">
                    <a:latin typeface="Cambria Math" panose="02040503050406030204" pitchFamily="18" charset="0"/>
                  </a:rPr>
                  <a:t>.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угадали чётность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𝜖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не угадали чётность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ru-RU" i="1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ru-RU" dirty="0"/>
                        <m:t>атака на восстановление даёт атаку на семантическую стойкость.</m:t>
                      </m:r>
                      <m:r>
                        <m:rPr>
                          <m:nor/>
                        </m:rPr>
                        <a:rPr lang="en-US" dirty="0"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⊲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 rotWithShape="0">
                <a:blip r:embed="rId2"/>
                <a:stretch>
                  <a:fillRect l="-1043" t="-1866" r="-127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75244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85827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Семантическая стойкость (альтернативная формулировка)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1.10. (обобщение 1.</a:t>
                </a:r>
                <a:r>
                  <a:rPr lang="en-US" b="1" dirty="0"/>
                  <a:t>9</a:t>
                </a:r>
                <a:r>
                  <a:rPr lang="ru-RU" b="1" dirty="0"/>
                  <a:t>) </a:t>
                </a:r>
                <a:r>
                  <a:rPr lang="ru-RU" dirty="0"/>
                  <a:t>Пусть задана игра на семантическую стойкость для алгоритма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b="1" dirty="0"/>
                  <a:t> </a:t>
                </a:r>
                <a:r>
                  <a:rPr lang="ru-RU" dirty="0"/>
                  <a:t>против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/>
                  <a:t>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1" dirty="0"/>
                  <a:t>. </a:t>
                </a:r>
                <a:r>
                  <a:rPr lang="ru-RU" dirty="0"/>
                  <a:t>Определим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Pr</m:t>
                            </m:r>
                          </m:fNam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</m:d>
                          </m:e>
                        </m:func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где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W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ru-RU" b="0" i="0" dirty="0"/>
                  <a:t> </a:t>
                </a:r>
                <a:r>
                  <a:rPr lang="en-US" b="0" i="0" dirty="0" err="1"/>
                  <a:t>событие</a:t>
                </a:r>
                <a:r>
                  <a:rPr lang="en-US" b="0" i="0" dirty="0"/>
                  <a:t>, </a:t>
                </a:r>
                <a:r>
                  <a:rPr lang="en-US" b="0" i="0" dirty="0" err="1"/>
                  <a:t>при</a:t>
                </a:r>
                <a:r>
                  <a:rPr lang="en-US" b="0" i="0" dirty="0"/>
                  <a:t> </a:t>
                </a:r>
                <a:r>
                  <a:rPr lang="en-US" b="0" i="0" dirty="0" err="1"/>
                  <a:t>котором</a:t>
                </a:r>
                <a:r>
                  <a:rPr lang="en-US" b="0" i="0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. 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SSadv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=2∗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SSadv</m:t>
                        </m:r>
                      </m:e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/>
                  <a:t>доказательство аналогично </a:t>
                </a:r>
                <a:r>
                  <a:rPr lang="ru-RU" b="1" dirty="0"/>
                  <a:t>Теореме 1.9.</a:t>
                </a:r>
                <a:r>
                  <a:rPr 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140863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56656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Модель абсолютно стойкого шифра делает его сложно применимым в практическом смысле</a:t>
            </a:r>
          </a:p>
          <a:p>
            <a:pPr lvl="1"/>
            <a:r>
              <a:rPr lang="ru-RU" dirty="0"/>
              <a:t>Требуется размер ключа равный размеру сообщения</a:t>
            </a:r>
          </a:p>
          <a:p>
            <a:pPr lvl="1"/>
            <a:r>
              <a:rPr lang="ru-RU" dirty="0"/>
              <a:t>Невозможно добиться стойкости при переменной длине сообщений</a:t>
            </a:r>
          </a:p>
          <a:p>
            <a:r>
              <a:rPr lang="ru-RU" dirty="0"/>
              <a:t>Семантически стойкий шифр – ослабленная модель абсолютно стойкого шифра, пригодная для практического применения</a:t>
            </a:r>
          </a:p>
          <a:p>
            <a:pPr lvl="1"/>
            <a:r>
              <a:rPr lang="ru-RU" dirty="0"/>
              <a:t>Стойкость к восстановлению сообщений</a:t>
            </a:r>
          </a:p>
          <a:p>
            <a:pPr lvl="1"/>
            <a:r>
              <a:rPr lang="ru-RU" dirty="0"/>
              <a:t>Стойкость к восстановлению битов сообщений</a:t>
            </a:r>
          </a:p>
          <a:p>
            <a:r>
              <a:rPr lang="ru-RU" dirty="0"/>
              <a:t>Игровая модель – модель, позволяющая вводить определения стойкости для криптографический примитивов</a:t>
            </a:r>
          </a:p>
          <a:p>
            <a:pPr lvl="1"/>
            <a:r>
              <a:rPr lang="ru-RU" dirty="0"/>
              <a:t>Доказательства стойкости методом сведения (</a:t>
            </a:r>
            <a:r>
              <a:rPr lang="en-US" dirty="0"/>
              <a:t>reduction)</a:t>
            </a:r>
            <a:endParaRPr lang="ru-RU" dirty="0"/>
          </a:p>
          <a:p>
            <a:pPr lvl="1"/>
            <a:r>
              <a:rPr lang="ru-RU" dirty="0"/>
              <a:t>Построение атак через моделирование игры</a:t>
            </a:r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275485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8541" y="1408579"/>
            <a:ext cx="6148754" cy="4351338"/>
          </a:xfrm>
        </p:spPr>
        <p:txBody>
          <a:bodyPr/>
          <a:lstStyle/>
          <a:p>
            <a:r>
              <a:rPr lang="ru-RU" dirty="0" smtClean="0"/>
              <a:t>Положить телефон экраном вниз справа от себя</a:t>
            </a:r>
          </a:p>
          <a:p>
            <a:r>
              <a:rPr lang="ru-RU" dirty="0" smtClean="0"/>
              <a:t>Не разговаривать с соседями</a:t>
            </a:r>
          </a:p>
          <a:p>
            <a:r>
              <a:rPr lang="ru-RU" dirty="0" smtClean="0"/>
              <a:t>Не пользоваться конспектами и электронными устройствами</a:t>
            </a:r>
          </a:p>
          <a:p>
            <a:r>
              <a:rPr lang="ru-RU" dirty="0" smtClean="0"/>
              <a:t>Написать номер (по таблице) и ФИО на листочке</a:t>
            </a:r>
          </a:p>
          <a:p>
            <a:r>
              <a:rPr lang="ru-RU" dirty="0" smtClean="0"/>
              <a:t>Написать краткий ответ на вопрос</a:t>
            </a:r>
            <a:endParaRPr lang="en-US" dirty="0" smtClean="0"/>
          </a:p>
          <a:p>
            <a:r>
              <a:rPr lang="ru-RU" dirty="0" smtClean="0"/>
              <a:t>Дождаться окончания теста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37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84284" y="1408579"/>
                <a:ext cx="5344257" cy="458587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3200" b="1" dirty="0" smtClean="0"/>
                  <a:t>Определение абсолютной стойкости через вероятность (без предиката)</a:t>
                </a:r>
                <a:r>
                  <a:rPr lang="en-US" sz="3200" b="1" dirty="0" smtClean="0"/>
                  <a:t>:</a:t>
                </a:r>
              </a:p>
              <a:p>
                <a:r>
                  <a:rPr lang="ru-RU" sz="3200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– </a:t>
                </a:r>
                <a:r>
                  <a:rPr lang="ru-RU" sz="3200" dirty="0"/>
                  <a:t>шифр шеннона над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3200" b="1" i="1" dirty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sz="3200" i="1" dirty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sz="3200" i="1" dirty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ru-RU" sz="3200" b="1" dirty="0" smtClean="0"/>
              </a:p>
              <a:p>
                <a14:m>
                  <m:oMath xmlns:m="http://schemas.openxmlformats.org/officeDocument/2006/math">
                    <m:r>
                      <a:rPr lang="ru-RU" sz="3200" i="1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ru-RU" sz="3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3200" dirty="0"/>
                  <a:t> </a:t>
                </a:r>
                <a:r>
                  <a:rPr lang="ru-RU" sz="3200" dirty="0"/>
                  <a:t>и </a:t>
                </a: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3200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</a:t>
                </a:r>
                <a:r>
                  <a:rPr lang="ru-RU" sz="3200" dirty="0"/>
                  <a:t>имеем</a:t>
                </a:r>
                <a:r>
                  <a:rPr lang="en-US" sz="3200" dirty="0" smtClean="0"/>
                  <a:t>:</a:t>
                </a:r>
                <a:endParaRPr lang="en-US" sz="32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???</m:t>
                              </m:r>
                            </m:e>
                          </m:d>
                        </m:e>
                      </m:func>
                      <m:r>
                        <a:rPr lang="en-US" sz="3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320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?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???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sz="3200" dirty="0"/>
              </a:p>
              <a:p>
                <a:endParaRPr lang="ru-RU" sz="3600" b="1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284" y="1408579"/>
                <a:ext cx="5344257" cy="4585871"/>
              </a:xfrm>
              <a:prstGeom prst="rect">
                <a:avLst/>
              </a:prstGeom>
              <a:blipFill>
                <a:blip r:embed="rId2"/>
                <a:stretch>
                  <a:fillRect l="-2968" t="-1729" r="-353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3515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9633" y="375503"/>
            <a:ext cx="5811715" cy="2847914"/>
          </a:xfrm>
        </p:spPr>
        <p:txBody>
          <a:bodyPr>
            <a:noAutofit/>
          </a:bodyPr>
          <a:lstStyle/>
          <a:p>
            <a:r>
              <a:rPr lang="en-US" sz="20000" dirty="0">
                <a:solidFill>
                  <a:schemeClr val="bg1"/>
                </a:solidFill>
                <a:latin typeface="Consolas" panose="020B0609020204030204" pitchFamily="49" charset="0"/>
              </a:rPr>
              <a:t>TIME</a:t>
            </a:r>
            <a:r>
              <a:rPr lang="en-US" sz="15000" dirty="0">
                <a:solidFill>
                  <a:schemeClr val="bg1"/>
                </a:solidFill>
              </a:rPr>
              <a:t> </a:t>
            </a:r>
            <a:endParaRPr lang="ru-RU" sz="15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7512" y="3223417"/>
            <a:ext cx="3145924" cy="270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0" dirty="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ru-RU" sz="20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005482" y="1189831"/>
            <a:ext cx="30748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dirty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20000" dirty="0">
                <a:solidFill>
                  <a:schemeClr val="bg1"/>
                </a:solidFill>
              </a:rPr>
              <a:t> </a:t>
            </a:r>
            <a:endParaRPr lang="ru-RU" sz="2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779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215703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Эквивалентные определения</a:t>
            </a:r>
            <a:r>
              <a:rPr lang="en-US" dirty="0"/>
              <a:t> </a:t>
            </a:r>
            <a:r>
              <a:rPr lang="ru-RU" dirty="0"/>
              <a:t>абсолютной стойкости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4</a:t>
                </a:r>
                <a:r>
                  <a:rPr lang="ru-RU" b="1" dirty="0"/>
                  <a:t>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- шифр Шеннона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 Рассмотрим вероятностный эксперимент для равномерно распределённой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</a:t>
                </a:r>
              </a:p>
              <a:p>
                <a:pPr marL="0" indent="0">
                  <a:buNone/>
                </a:pPr>
                <a:r>
                  <a:rPr lang="ru-RU" dirty="0"/>
                  <a:t>Тогда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– </a:t>
                </a:r>
                <a:r>
                  <a:rPr lang="ru-RU" dirty="0"/>
                  <a:t>абсолютно стойкий тогда и только тогда, когда для произвольного предиката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→{0,1}</m:t>
                    </m:r>
                  </m:oMath>
                </a14:m>
                <a:r>
                  <a:rPr lang="ru-RU" dirty="0"/>
                  <a:t> 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ru-RU" b="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 smtClean="0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ru-RU" dirty="0"/>
                  <a:t>Иными словами</a:t>
                </a:r>
                <a:r>
                  <a:rPr lang="en-US" dirty="0"/>
                  <a:t>: </a:t>
                </a:r>
                <a:r>
                  <a:rPr lang="ru-RU" dirty="0"/>
                  <a:t>при использовании произвольного предиката на </a:t>
                </a:r>
                <a:r>
                  <a:rPr lang="ru-RU" dirty="0" err="1"/>
                  <a:t>шифртекстах</a:t>
                </a:r>
                <a:r>
                  <a:rPr lang="ru-RU" dirty="0"/>
                  <a:t> абсолютно стойкого шифра злоумышленник не получает информации об открытом тексте.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704968" cy="4351338"/>
              </a:xfrm>
              <a:blipFill>
                <a:blip r:embed="rId2"/>
                <a:stretch>
                  <a:fillRect l="-1025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3709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720505" y="1690688"/>
            <a:ext cx="10542006" cy="194880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Плохие новости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ru-RU" b="1" dirty="0"/>
                  <a:t>Теорема 1.</a:t>
                </a:r>
                <a:r>
                  <a:rPr lang="en-US" b="1" dirty="0"/>
                  <a:t>7</a:t>
                </a:r>
                <a:r>
                  <a:rPr lang="ru-RU" b="1" dirty="0"/>
                  <a:t> (Шеннона).</a:t>
                </a:r>
                <a:r>
                  <a:rPr lang="ru-RU" dirty="0"/>
                  <a:t> 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шифр Шеннона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ru-RU" dirty="0"/>
                  <a:t> Если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– абсолютно стойкий, то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d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b="0" dirty="0"/>
                  <a:t>,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𝒎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Простое объяснение – невозможно получить равномерно распределённую случайную величину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, используя детерминированный алгоритм над равномерно распределённой случайной величиной длины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r>
                  <a:rPr lang="ru-RU" b="0" dirty="0"/>
                  <a:t>Иными словами, для шифрования 1 </a:t>
                </a:r>
                <a:r>
                  <a:rPr lang="en-US" b="0" dirty="0"/>
                  <a:t>Gb </a:t>
                </a:r>
                <a:r>
                  <a:rPr lang="ru-RU" b="0" dirty="0"/>
                  <a:t>данных </a:t>
                </a:r>
                <a:r>
                  <a:rPr lang="ru-RU" b="1" dirty="0"/>
                  <a:t>любым</a:t>
                </a:r>
                <a:r>
                  <a:rPr lang="ru-RU" b="0" dirty="0"/>
                  <a:t> абсолютно стойким шифром потребуется ключ размера как минимум 1 </a:t>
                </a:r>
                <a:r>
                  <a:rPr lang="en-US" b="0" dirty="0"/>
                  <a:t>Gb</a:t>
                </a:r>
                <a:r>
                  <a:rPr lang="ru-RU" dirty="0"/>
                  <a:t>.</a:t>
                </a:r>
                <a:endParaRPr lang="en-US" b="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803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Вычислимый шифр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/>
                  <a:t>Вычислимый шифр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пара </a:t>
                </a:r>
                <a:r>
                  <a:rPr lang="ru-RU" b="1" dirty="0"/>
                  <a:t>эффективных</a:t>
                </a:r>
                <a:r>
                  <a:rPr lang="ru-RU" dirty="0"/>
                  <a:t> алгоритмов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вероятностная функция </a:t>
                </a:r>
                <a:r>
                  <a:rPr lang="ru-RU" dirty="0" err="1"/>
                  <a:t>зашифрования</a:t>
                </a:r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ru-RU" dirty="0"/>
                  <a:t> – функция </a:t>
                </a:r>
                <a:r>
                  <a:rPr lang="ru-RU" dirty="0" err="1"/>
                  <a:t>расшифрования</a:t>
                </a:r>
                <a:r>
                  <a:rPr lang="ru-RU" dirty="0"/>
                  <a:t>.</a:t>
                </a:r>
              </a:p>
              <a:p>
                <a:r>
                  <a:rPr lang="ru-RU" dirty="0"/>
                  <a:t>Обозначим процедуры </a:t>
                </a:r>
                <a:r>
                  <a:rPr lang="ru-RU" dirty="0" err="1"/>
                  <a:t>зашифрования</a:t>
                </a:r>
                <a:r>
                  <a:rPr lang="ru-RU" dirty="0"/>
                  <a:t> как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i="1" dirty="0"/>
                  <a:t>.</a:t>
                </a:r>
              </a:p>
              <a:p>
                <a:r>
                  <a:rPr lang="ru-RU" dirty="0"/>
                  <a:t>Обозначим выбор </a:t>
                </a:r>
                <a:r>
                  <a:rPr lang="ru-RU" b="1" dirty="0"/>
                  <a:t>равномерно распределённого ключа </a:t>
                </a:r>
                <a:r>
                  <a:rPr lang="ru-RU" dirty="0"/>
                  <a:t>как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ru-RU" dirty="0"/>
                  <a:t>.</a:t>
                </a:r>
                <a:endParaRPr lang="en-US" dirty="0"/>
              </a:p>
              <a:p>
                <a:endParaRPr lang="ru-RU" dirty="0"/>
              </a:p>
              <a:p>
                <a:pPr marL="0" indent="0">
                  <a:buNone/>
                </a:pPr>
                <a:r>
                  <a:rPr lang="ru-RU" dirty="0"/>
                  <a:t>При этом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groupChr>
                      <m:groupChrPr>
                        <m:chr m:val="←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(</a:t>
                </a:r>
                <a:r>
                  <a:rPr lang="ru-RU" b="1" dirty="0"/>
                  <a:t>свойство корректности</a:t>
                </a:r>
                <a:r>
                  <a:rPr lang="ru-RU" dirty="0"/>
                  <a:t>).</a:t>
                </a: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143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Семантическая стойкость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/>
                  <a:t> - вычислимый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b="1" dirty="0"/>
                  <a:t>Теорема 1.3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абсолютно стойкий, если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– </a:t>
                </a:r>
                <a:r>
                  <a:rPr lang="ru-RU" dirty="0"/>
                  <a:t>равномерно распределённый и выполняется</a:t>
                </a:r>
                <a:r>
                  <a:rPr lang="en-US" dirty="0"/>
                  <a:t> </a:t>
                </a:r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  <a:p>
                <a:pPr marL="0" indent="0">
                  <a:buNone/>
                </a:pPr>
                <a:r>
                  <a:rPr lang="ru-RU" b="1" dirty="0"/>
                  <a:t>Ослабим свойство абсолютной стойкости</a:t>
                </a:r>
                <a:r>
                  <a:rPr lang="en-US" dirty="0"/>
                  <a:t>: </a:t>
                </a:r>
                <a:r>
                  <a:rPr lang="ru-RU" dirty="0"/>
                  <a:t>вместо требования равенства вероятностей потребуем чтобы их разность не превосходила величину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Pr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⁡[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𝜙</m:t>
                      </m:r>
                      <m:d>
                        <m:dPr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d>
                      <m:r>
                        <a:rPr lang="ru-RU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Pr</m:t>
                          </m:r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1" i="1">
                                          <a:latin typeface="Cambria Math" panose="02040503050406030204" pitchFamily="18" charset="0"/>
                                        </a:rPr>
                                        <m:t>𝒌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sSub>
                                        <m:sSub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𝑚</m:t>
                                          </m:r>
                                        </m:e>
                                        <m:sub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ru-RU" b="0" i="1" smtClean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e>
                      </m:func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139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99639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Понятие игры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/>
              </a:bodyPr>
              <a:lstStyle/>
              <a:p>
                <a:r>
                  <a:rPr lang="ru-RU" dirty="0"/>
                  <a:t>Игра состоит из двух сторон – </a:t>
                </a:r>
                <a:r>
                  <a:rPr lang="ru-RU" b="1" dirty="0"/>
                  <a:t>противника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(</a:t>
                </a:r>
                <a:r>
                  <a:rPr lang="en-US" b="1" dirty="0"/>
                  <a:t>Adversary</a:t>
                </a:r>
                <a:r>
                  <a:rPr lang="en-US" dirty="0"/>
                  <a:t>)</a:t>
                </a:r>
                <a:r>
                  <a:rPr lang="ru-RU" dirty="0"/>
                  <a:t> и </a:t>
                </a:r>
                <a:r>
                  <a:rPr lang="ru-RU" b="1" dirty="0"/>
                  <a:t>претендента</a:t>
                </a:r>
                <a:r>
                  <a:rPr lang="en-US" dirty="0"/>
                  <a:t> (</a:t>
                </a:r>
                <a:r>
                  <a:rPr lang="en-US" b="1" dirty="0"/>
                  <a:t>Challenger</a:t>
                </a:r>
                <a:r>
                  <a:rPr lang="en-US" dirty="0"/>
                  <a:t>)</a:t>
                </a:r>
                <a:r>
                  <a:rPr lang="ru-RU" dirty="0"/>
                  <a:t>, моделируемые </a:t>
                </a:r>
                <a:r>
                  <a:rPr lang="ru-RU" b="1" dirty="0"/>
                  <a:t>эффективными</a:t>
                </a:r>
                <a:r>
                  <a:rPr lang="ru-RU" dirty="0"/>
                  <a:t> алгоритмами. При этом алгоритм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вероятностный</a:t>
                </a:r>
              </a:p>
              <a:p>
                <a:r>
                  <a:rPr lang="ru-RU" b="1" dirty="0"/>
                  <a:t>Входом</a:t>
                </a:r>
                <a:r>
                  <a:rPr lang="ru-RU" dirty="0"/>
                  <a:t> игры называется</a:t>
                </a:r>
                <a:r>
                  <a:rPr lang="en-US" dirty="0"/>
                  <a:t> </a:t>
                </a:r>
                <a:r>
                  <a:rPr lang="ru-RU" dirty="0"/>
                  <a:t>некоторая величина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ru-RU" b="0" dirty="0"/>
              </a:p>
              <a:p>
                <a:r>
                  <a:rPr lang="ru-RU" b="1" dirty="0"/>
                  <a:t>Ход игры </a:t>
                </a:r>
                <a:r>
                  <a:rPr lang="ru-RU" dirty="0"/>
                  <a:t>– атакующий и претендент обмениваются сообщениями согласно некоторому фиксированному протоколу</a:t>
                </a:r>
              </a:p>
              <a:p>
                <a:r>
                  <a:rPr lang="ru-RU" b="1" dirty="0"/>
                  <a:t>Результатом</a:t>
                </a:r>
                <a:r>
                  <a:rPr lang="ru-RU" dirty="0"/>
                  <a:t> игры называется некоторая величина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2016" r="-23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49478" y="5168105"/>
            <a:ext cx="1295400" cy="1188244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1590676" y="5676898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51282" y="5420665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31078" y="5168105"/>
                <a:ext cx="1295400" cy="1188244"/>
              </a:xfrm>
              <a:prstGeom prst="rect">
                <a:avLst/>
              </a:prstGeom>
              <a:blipFill>
                <a:blip r:embed="rId4"/>
                <a:stretch>
                  <a:fillRect t="-2538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021078" y="4937722"/>
            <a:ext cx="3771900" cy="400050"/>
            <a:chOff x="1776" y="1793"/>
            <a:chExt cx="2400" cy="336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86" y="1793"/>
                  <a:ext cx="360" cy="33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" name="Group 20"/>
          <p:cNvGrpSpPr>
            <a:grpSpLocks/>
          </p:cNvGrpSpPr>
          <p:nvPr/>
        </p:nvGrpSpPr>
        <p:grpSpPr bwMode="auto">
          <a:xfrm>
            <a:off x="4059178" y="5297556"/>
            <a:ext cx="3733800" cy="400051"/>
            <a:chOff x="1776" y="2107"/>
            <a:chExt cx="2352" cy="336"/>
          </a:xfrm>
        </p:grpSpPr>
        <p:sp>
          <p:nvSpPr>
            <p:cNvPr id="13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4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746" y="2107"/>
                  <a:ext cx="363" cy="33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8" name="Rectangle 18"/>
          <p:cNvSpPr>
            <a:spLocks noChangeArrowheads="1"/>
          </p:cNvSpPr>
          <p:nvPr/>
        </p:nvSpPr>
        <p:spPr bwMode="auto">
          <a:xfrm>
            <a:off x="2009718" y="4939504"/>
            <a:ext cx="7924800" cy="158829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655223" y="5522087"/>
            <a:ext cx="415498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00" dirty="0"/>
              <a:t>…</a:t>
            </a:r>
            <a:endParaRPr lang="ru-RU" sz="2600" dirty="0"/>
          </a:p>
        </p:txBody>
      </p:sp>
      <p:sp>
        <p:nvSpPr>
          <p:cNvPr id="21" name="Line 5"/>
          <p:cNvSpPr>
            <a:spLocks noChangeShapeType="1"/>
          </p:cNvSpPr>
          <p:nvPr/>
        </p:nvSpPr>
        <p:spPr bwMode="auto">
          <a:xfrm>
            <a:off x="9934518" y="5639550"/>
            <a:ext cx="386096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22" name="Text Box 6"/>
          <p:cNvSpPr txBox="1">
            <a:spLocks noChangeArrowheads="1"/>
          </p:cNvSpPr>
          <p:nvPr/>
        </p:nvSpPr>
        <p:spPr bwMode="auto">
          <a:xfrm>
            <a:off x="10271192" y="5337772"/>
            <a:ext cx="47136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sz="2400" i="1" dirty="0">
                <a:latin typeface="+mj-lt"/>
              </a:rPr>
              <a:t>b</a:t>
            </a:r>
            <a:r>
              <a:rPr lang="en-US" sz="2400" i="1" dirty="0"/>
              <a:t>’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0" y="6500472"/>
            <a:ext cx="4879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Bellare</a:t>
            </a:r>
            <a:r>
              <a:rPr lang="en-US" dirty="0"/>
              <a:t>, </a:t>
            </a:r>
            <a:r>
              <a:rPr lang="en-US" dirty="0" err="1"/>
              <a:t>Rogaway</a:t>
            </a:r>
            <a:r>
              <a:rPr lang="en-US" dirty="0"/>
              <a:t> The Game-Playing Technique ‘04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5346456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2112</TotalTime>
  <Words>1510</Words>
  <Application>Microsoft Office PowerPoint</Application>
  <PresentationFormat>Широкоэкранный</PresentationFormat>
  <Paragraphs>335</Paragraphs>
  <Slides>37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Consolas</vt:lpstr>
      <vt:lpstr>Courier New</vt:lpstr>
      <vt:lpstr>Symbol</vt:lpstr>
      <vt:lpstr>Тема Office</vt:lpstr>
      <vt:lpstr>Прикладная Криптография: Симметричные криптосистемы Абсолютная и Cемантическая стойкость (Акт 2)</vt:lpstr>
      <vt:lpstr>Тест.</vt:lpstr>
      <vt:lpstr>Тест.</vt:lpstr>
      <vt:lpstr>TIME </vt:lpstr>
      <vt:lpstr>Эквивалентные определения абсолютной стойкости</vt:lpstr>
      <vt:lpstr>Плохие новости</vt:lpstr>
      <vt:lpstr>Вычислимый шифр</vt:lpstr>
      <vt:lpstr>Семантическая стойкость</vt:lpstr>
      <vt:lpstr>Понятие игры</vt:lpstr>
      <vt:lpstr>Понятие игры на различимость, определения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Игра: семантическая стойкость (одноразовое использование ключа)</vt:lpstr>
      <vt:lpstr>Семантическая стойкость (одноразовое использование ключа)</vt:lpstr>
      <vt:lpstr>Семантическая стойкость (одноразовое использование ключа)</vt:lpstr>
      <vt:lpstr>Семантическая стойкость</vt:lpstr>
      <vt:lpstr>Построение атаки на семантическую стойкость</vt:lpstr>
      <vt:lpstr>Построение атаки на семантическую стойкость</vt:lpstr>
      <vt:lpstr>Построение атаки на семантическую стойкость (через существующую атаку)</vt:lpstr>
      <vt:lpstr>Построение атаки на семантическую стойкость (через существующую атаку)</vt:lpstr>
      <vt:lpstr>Доказательства сведением  (Reduction proof)</vt:lpstr>
      <vt:lpstr>Доказательства сведением  (Reduction proof)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сообщений</vt:lpstr>
      <vt:lpstr>Восстановление битов сообщения</vt:lpstr>
      <vt:lpstr>Восстановление битов сообщения</vt:lpstr>
      <vt:lpstr>Вычисление индивидуальных битов сообщений</vt:lpstr>
      <vt:lpstr>Вычисление индивидуальных битов сообщений</vt:lpstr>
      <vt:lpstr>Вычисление индивидуальных битов сообщений</vt:lpstr>
      <vt:lpstr>Семантическая стойкость (альтернативная формулировка)</vt:lpstr>
      <vt:lpstr>Выводы</vt:lpstr>
      <vt:lpstr>Тест.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476</cp:revision>
  <dcterms:created xsi:type="dcterms:W3CDTF">2018-08-24T12:25:18Z</dcterms:created>
  <dcterms:modified xsi:type="dcterms:W3CDTF">2024-09-16T07:58:57Z</dcterms:modified>
</cp:coreProperties>
</file>