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6"/>
  </p:notesMasterIdLst>
  <p:sldIdLst>
    <p:sldId id="29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89" r:id="rId13"/>
    <p:sldId id="276" r:id="rId14"/>
    <p:sldId id="268" r:id="rId15"/>
    <p:sldId id="269" r:id="rId16"/>
    <p:sldId id="270" r:id="rId17"/>
    <p:sldId id="267" r:id="rId18"/>
    <p:sldId id="271" r:id="rId19"/>
    <p:sldId id="272" r:id="rId20"/>
    <p:sldId id="273" r:id="rId21"/>
    <p:sldId id="274" r:id="rId22"/>
    <p:sldId id="275" r:id="rId23"/>
    <p:sldId id="278" r:id="rId24"/>
    <p:sldId id="277" r:id="rId25"/>
    <p:sldId id="280" r:id="rId26"/>
    <p:sldId id="281" r:id="rId27"/>
    <p:sldId id="282" r:id="rId28"/>
    <p:sldId id="288" r:id="rId29"/>
    <p:sldId id="290" r:id="rId30"/>
    <p:sldId id="291" r:id="rId31"/>
    <p:sldId id="292" r:id="rId32"/>
    <p:sldId id="293" r:id="rId33"/>
    <p:sldId id="295" r:id="rId34"/>
    <p:sldId id="297" r:id="rId3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B9489B66-A166-4A24-B55F-EDCB98E57948}">
          <p14:sldIdLst>
            <p14:sldId id="296"/>
            <p14:sldId id="257"/>
          </p14:sldIdLst>
        </p14:section>
        <p14:section name="Пренебрежимо малые величины" id="{166FB796-C804-494D-81E1-46F5EBC53402}">
          <p14:sldIdLst>
            <p14:sldId id="258"/>
            <p14:sldId id="259"/>
            <p14:sldId id="260"/>
            <p14:sldId id="262"/>
            <p14:sldId id="261"/>
          </p14:sldIdLst>
        </p14:section>
        <p14:section name="Параметры системы" id="{C4CD0A65-B822-46E5-B632-31A9388536BE}">
          <p14:sldIdLst>
            <p14:sldId id="263"/>
            <p14:sldId id="264"/>
            <p14:sldId id="265"/>
            <p14:sldId id="266"/>
            <p14:sldId id="289"/>
            <p14:sldId id="276"/>
            <p14:sldId id="268"/>
            <p14:sldId id="269"/>
            <p14:sldId id="270"/>
          </p14:sldIdLst>
        </p14:section>
        <p14:section name="Поточные шифры" id="{59469AD1-2B57-4335-8612-62B992E44F08}">
          <p14:sldIdLst>
            <p14:sldId id="267"/>
            <p14:sldId id="271"/>
            <p14:sldId id="272"/>
            <p14:sldId id="273"/>
            <p14:sldId id="274"/>
            <p14:sldId id="275"/>
            <p14:sldId id="278"/>
            <p14:sldId id="277"/>
            <p14:sldId id="280"/>
            <p14:sldId id="281"/>
            <p14:sldId id="282"/>
            <p14:sldId id="288"/>
            <p14:sldId id="290"/>
            <p14:sldId id="291"/>
            <p14:sldId id="292"/>
            <p14:sldId id="293"/>
            <p14:sldId id="295"/>
            <p14:sldId id="297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55" autoAdjust="0"/>
    <p:restoredTop sz="94664" autoAdjust="0"/>
  </p:normalViewPr>
  <p:slideViewPr>
    <p:cSldViewPr snapToGrid="0">
      <p:cViewPr varScale="1">
        <p:scale>
          <a:sx n="109" d="100"/>
          <a:sy n="109" d="100"/>
        </p:scale>
        <p:origin x="858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380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A08D16-15DC-4E25-BDC3-F25146157B16}" type="datetimeFigureOut">
              <a:rPr lang="ru-RU" smtClean="0"/>
              <a:t>13.09.2019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D75760-61D2-4B80-8A8D-A874439CE6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8704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C8293-DB51-454A-BE81-EC8FCB31EBA2}" type="datetime1">
              <a:rPr lang="ru-RU" smtClean="0"/>
              <a:t>13.09.2019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4898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C87B1-1C35-4DBD-BC18-2BC72E776603}" type="datetime1">
              <a:rPr lang="ru-RU" smtClean="0"/>
              <a:t>13.09.2019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1345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4C275-26C0-42CD-9111-9ADE65922AF9}" type="datetime1">
              <a:rPr lang="ru-RU" smtClean="0"/>
              <a:t>13.09.2019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882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9A50B-C350-45F5-8AAB-ADB9E670AF2E}" type="datetime1">
              <a:rPr lang="ru-RU" smtClean="0"/>
              <a:t>13.09.2019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1851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688C9-348F-42F9-B6C0-5990DDE0C5B2}" type="datetime1">
              <a:rPr lang="ru-RU" smtClean="0"/>
              <a:t>13.09.2019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9370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AFD8F-6DD9-4AD3-A505-FDC3F5C5F3F6}" type="datetime1">
              <a:rPr lang="ru-RU" smtClean="0"/>
              <a:t>13.09.2019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7664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51EFE-4D02-45EB-A747-8B6F047B5AA0}" type="datetime1">
              <a:rPr lang="ru-RU" smtClean="0"/>
              <a:t>13.09.2019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5894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A9F34-E5CD-4B8F-AA9E-889C84372B20}" type="datetime1">
              <a:rPr lang="ru-RU" smtClean="0"/>
              <a:t>13.09.2019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8783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24D22-9B29-44A6-8E82-95FC492DEDC1}" type="datetime1">
              <a:rPr lang="ru-RU" smtClean="0"/>
              <a:t>13.09.2019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2422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34F-4441-48A1-BDC0-25EA1022324A}" type="datetime1">
              <a:rPr lang="ru-RU" smtClean="0"/>
              <a:t>13.09.2019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352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FDE79-B627-473B-AE17-4C65BD2495F7}" type="datetime1">
              <a:rPr lang="ru-RU" smtClean="0"/>
              <a:t>13.09.2019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5337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CA537A-1B8C-47BA-9BA6-7CE3FAFDA8BE}" type="datetime1">
              <a:rPr lang="ru-RU" smtClean="0"/>
              <a:t>13.09.2019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5759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20.png"/><Relationship Id="rId7" Type="http://schemas.openxmlformats.org/officeDocument/2006/relationships/image" Target="../media/image47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png"/><Relationship Id="rId3" Type="http://schemas.openxmlformats.org/officeDocument/2006/relationships/image" Target="../media/image230.png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.png"/><Relationship Id="rId7" Type="http://schemas.openxmlformats.org/officeDocument/2006/relationships/image" Target="../media/image44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0.png"/><Relationship Id="rId4" Type="http://schemas.openxmlformats.org/officeDocument/2006/relationships/image" Target="../media/image3.png"/><Relationship Id="rId9" Type="http://schemas.openxmlformats.org/officeDocument/2006/relationships/image" Target="../media/image46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12.png"/><Relationship Id="rId7" Type="http://schemas.openxmlformats.org/officeDocument/2006/relationships/image" Target="../media/image47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13.png"/><Relationship Id="rId7" Type="http://schemas.openxmlformats.org/officeDocument/2006/relationships/image" Target="../media/image47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Relationship Id="rId9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13.png"/><Relationship Id="rId7" Type="http://schemas.openxmlformats.org/officeDocument/2006/relationships/image" Target="../media/image47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10" Type="http://schemas.openxmlformats.org/officeDocument/2006/relationships/image" Target="../media/image40.png"/><Relationship Id="rId4" Type="http://schemas.openxmlformats.org/officeDocument/2006/relationships/image" Target="../media/image36.png"/><Relationship Id="rId9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105605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Прикладная </a:t>
            </a:r>
            <a:r>
              <a:rPr lang="ru-RU" dirty="0"/>
              <a:t>К</a:t>
            </a:r>
            <a:r>
              <a:rPr lang="ru-RU" dirty="0" smtClean="0"/>
              <a:t>риптография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ru-RU" dirty="0" smtClean="0"/>
              <a:t>Симметричные криптосистемы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Поточные шифры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5068699"/>
            <a:ext cx="9144000" cy="1655762"/>
          </a:xfrm>
        </p:spPr>
        <p:txBody>
          <a:bodyPr/>
          <a:lstStyle/>
          <a:p>
            <a:r>
              <a:rPr lang="ru-RU" dirty="0" smtClean="0"/>
              <a:t>Макаров Артём </a:t>
            </a:r>
          </a:p>
          <a:p>
            <a:r>
              <a:rPr lang="ru-RU" dirty="0" smtClean="0"/>
              <a:t>МИФИ 201</a:t>
            </a:r>
            <a:r>
              <a:rPr lang="en-US" dirty="0" smtClean="0"/>
              <a:t>9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63176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эффективного алгоритма с параметром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Одноразовый блокнот переменной длины.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на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  <m:r>
                      <a:rPr lang="en-US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</m:oMath>
                </a14:m>
                <a:r>
                  <a:rPr lang="ru-RU" dirty="0"/>
                  <a:t>,</a:t>
                </a:r>
                <a:r>
                  <a:rPr lang="en-US" dirty="0"/>
                  <a:t> </a:t>
                </a:r>
                <a:r>
                  <a:rPr lang="ru-RU" dirty="0"/>
                  <a:t> где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 – </a:t>
                </a:r>
                <a:r>
                  <a:rPr lang="ru-RU" dirty="0"/>
                  <a:t>фиксированный </a:t>
                </a:r>
                <a:r>
                  <a:rPr lang="ru-RU" b="1" dirty="0" smtClean="0"/>
                  <a:t>параметр</a:t>
                </a:r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[0..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−1]⊕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ru-RU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[0..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−1]⊕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ru-RU" dirty="0" smtClean="0"/>
                  <a:t>Длина входов алгоритма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⇒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ru-RU" dirty="0" smtClean="0"/>
                  <a:t> </a:t>
                </a:r>
                <a:r>
                  <a:rPr lang="ru-RU" b="1" dirty="0" err="1" smtClean="0"/>
                  <a:t>полиномиально</a:t>
                </a:r>
                <a:r>
                  <a:rPr lang="ru-RU" b="1" dirty="0" smtClean="0"/>
                  <a:t> ограниченна</a:t>
                </a:r>
                <a:r>
                  <a:rPr lang="ru-RU" dirty="0" smtClean="0"/>
                  <a:t> сверху полиномом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b="0" dirty="0" smtClean="0"/>
              </a:p>
              <a:p>
                <a:pPr marL="0" indent="0">
                  <a:buNone/>
                </a:pPr>
                <a:r>
                  <a:rPr lang="ru-RU" dirty="0" smtClean="0"/>
                  <a:t>Время выполнения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ru-RU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ru-RU" dirty="0"/>
                  <a:t> </a:t>
                </a:r>
                <a:r>
                  <a:rPr lang="ru-RU" b="1" dirty="0" err="1"/>
                  <a:t>полиномиально</a:t>
                </a:r>
                <a:r>
                  <a:rPr lang="ru-RU" b="1"/>
                  <a:t> </a:t>
                </a:r>
                <a:r>
                  <a:rPr lang="ru-RU" b="1" smtClean="0"/>
                  <a:t>ограниченн</a:t>
                </a:r>
                <a:r>
                  <a:rPr lang="ru-RU" b="1"/>
                  <a:t>о</a:t>
                </a:r>
                <a:r>
                  <a:rPr lang="ru-RU" b="1" smtClean="0"/>
                  <a:t> </a:t>
                </a:r>
                <a:r>
                  <a:rPr lang="ru-RU" dirty="0"/>
                  <a:t>сверху полиномом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b="-238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7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Эффективность в игре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Ранее мы указывали, что в играх будем рассматривать только эффективные (вычислимые) алгоритмы, как для Претендента, так и для Противника. Иными словами, в игре должно быть </a:t>
            </a:r>
            <a:r>
              <a:rPr lang="ru-RU" dirty="0" err="1" smtClean="0"/>
              <a:t>полиномиально</a:t>
            </a:r>
            <a:r>
              <a:rPr lang="ru-RU" dirty="0" smtClean="0"/>
              <a:t> ограниченное число шагов, Противник обладает </a:t>
            </a:r>
            <a:r>
              <a:rPr lang="ru-RU" dirty="0" err="1" smtClean="0"/>
              <a:t>полиномиально</a:t>
            </a:r>
            <a:r>
              <a:rPr lang="ru-RU" dirty="0" smtClean="0"/>
              <a:t> ограниченным временем и ёмкостью. Т.е. алгоритм игры должен быть эффективным.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11</a:t>
            </a:fld>
            <a:endParaRPr lang="ru-RU" dirty="0"/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2513676" y="4686055"/>
            <a:ext cx="1295400" cy="118824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 dirty="0" err="1"/>
              <a:t>Chal</a:t>
            </a:r>
            <a:r>
              <a:rPr lang="en-US" dirty="0"/>
              <a:t>.</a:t>
            </a:r>
          </a:p>
        </p:txBody>
      </p:sp>
      <p:sp>
        <p:nvSpPr>
          <p:cNvPr id="20" name="Line 5"/>
          <p:cNvSpPr>
            <a:spLocks noChangeShapeType="1"/>
          </p:cNvSpPr>
          <p:nvPr/>
        </p:nvSpPr>
        <p:spPr bwMode="auto">
          <a:xfrm>
            <a:off x="3123276" y="4171704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 Box 6"/>
              <p:cNvSpPr txBox="1">
                <a:spLocks noChangeArrowheads="1"/>
              </p:cNvSpPr>
              <p:nvPr/>
            </p:nvSpPr>
            <p:spPr bwMode="auto">
              <a:xfrm>
                <a:off x="3094702" y="4038353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1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94702" y="4038353"/>
                <a:ext cx="427040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7"/>
              <p:cNvSpPr>
                <a:spLocks noChangeArrowheads="1"/>
              </p:cNvSpPr>
              <p:nvPr/>
            </p:nvSpPr>
            <p:spPr bwMode="auto">
              <a:xfrm>
                <a:off x="7695276" y="4686055"/>
                <a:ext cx="1295400" cy="118824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2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95276" y="4686055"/>
                <a:ext cx="1295400" cy="1188244"/>
              </a:xfrm>
              <a:prstGeom prst="rect">
                <a:avLst/>
              </a:prstGeom>
              <a:blipFill>
                <a:blip r:embed="rId3"/>
                <a:stretch>
                  <a:fillRect t="-2538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Group 21"/>
          <p:cNvGrpSpPr>
            <a:grpSpLocks/>
          </p:cNvGrpSpPr>
          <p:nvPr/>
        </p:nvGrpSpPr>
        <p:grpSpPr bwMode="auto">
          <a:xfrm>
            <a:off x="3885276" y="4776541"/>
            <a:ext cx="3810000" cy="400050"/>
            <a:chOff x="1776" y="1789"/>
            <a:chExt cx="2400" cy="336"/>
          </a:xfrm>
        </p:grpSpPr>
        <p:sp>
          <p:nvSpPr>
            <p:cNvPr id="24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809" y="1789"/>
                  <a:ext cx="360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25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809" y="1789"/>
                  <a:ext cx="360" cy="336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6" name="Rectangle 18"/>
          <p:cNvSpPr>
            <a:spLocks noChangeArrowheads="1"/>
          </p:cNvSpPr>
          <p:nvPr/>
        </p:nvSpPr>
        <p:spPr bwMode="auto">
          <a:xfrm>
            <a:off x="1873916" y="4457454"/>
            <a:ext cx="7924800" cy="158829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 Box 13"/>
              <p:cNvSpPr txBox="1">
                <a:spLocks noChangeArrowheads="1"/>
              </p:cNvSpPr>
              <p:nvPr/>
            </p:nvSpPr>
            <p:spPr bwMode="auto">
              <a:xfrm>
                <a:off x="2845071" y="5040037"/>
                <a:ext cx="632609" cy="423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dirty="0" smtClean="0"/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27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45071" y="5040037"/>
                <a:ext cx="632609" cy="423129"/>
              </a:xfrm>
              <a:prstGeom prst="rect">
                <a:avLst/>
              </a:prstGeom>
              <a:blipFill>
                <a:blip r:embed="rId5"/>
                <a:stretch>
                  <a:fillRect l="-5825" r="-28155" b="-44928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" name="Group 20"/>
          <p:cNvGrpSpPr>
            <a:grpSpLocks/>
          </p:cNvGrpSpPr>
          <p:nvPr/>
        </p:nvGrpSpPr>
        <p:grpSpPr bwMode="auto">
          <a:xfrm>
            <a:off x="3885276" y="5253995"/>
            <a:ext cx="3733800" cy="400052"/>
            <a:chOff x="1776" y="2074"/>
            <a:chExt cx="2352" cy="336"/>
          </a:xfrm>
        </p:grpSpPr>
        <p:sp>
          <p:nvSpPr>
            <p:cNvPr id="29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794" y="2074"/>
                  <a:ext cx="363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0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94" y="2074"/>
                  <a:ext cx="363" cy="336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1" name="Line 5"/>
          <p:cNvSpPr>
            <a:spLocks noChangeShapeType="1"/>
          </p:cNvSpPr>
          <p:nvPr/>
        </p:nvSpPr>
        <p:spPr bwMode="auto">
          <a:xfrm>
            <a:off x="8425654" y="5894877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 Box 6"/>
              <p:cNvSpPr txBox="1">
                <a:spLocks noChangeArrowheads="1"/>
              </p:cNvSpPr>
              <p:nvPr/>
            </p:nvSpPr>
            <p:spPr bwMode="auto">
              <a:xfrm>
                <a:off x="8471625" y="6102900"/>
                <a:ext cx="500458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2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471625" y="6102900"/>
                <a:ext cx="500458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542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Эффективность в игре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Два </a:t>
                </a:r>
                <a:r>
                  <a:rPr lang="ru-RU" b="1" dirty="0" smtClean="0"/>
                  <a:t>эксперимента</a:t>
                </a:r>
                <a:r>
                  <a:rPr lang="ru-RU" dirty="0" smtClean="0"/>
                  <a:t> игры называются </a:t>
                </a:r>
                <a:r>
                  <a:rPr lang="ru-RU" b="1" dirty="0" smtClean="0"/>
                  <a:t>статистически неразличимыми</a:t>
                </a:r>
                <a:r>
                  <a:rPr lang="ru-RU" dirty="0" smtClean="0"/>
                  <a:t>, если не существует эффективного алгоритма противника, способного различить</a:t>
                </a:r>
                <a:r>
                  <a:rPr lang="en-US" dirty="0" smtClean="0"/>
                  <a:t> </a:t>
                </a:r>
                <a:r>
                  <a:rPr lang="ru-RU" dirty="0" smtClean="0"/>
                  <a:t>эти эксперименты.</a:t>
                </a:r>
              </a:p>
              <a:p>
                <a:pPr marL="0" indent="0">
                  <a:buNone/>
                </a:pPr>
                <a:r>
                  <a:rPr lang="ru-RU" dirty="0" smtClean="0"/>
                  <a:t>Т.е.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𝐴𝑑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𝑑𝑖𝑠𝑐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e>
                            </m:d>
                          </m:e>
                        </m:fun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d>
                          </m:e>
                        </m:fun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ru-RU" dirty="0" smtClean="0"/>
                  <a:t> где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 smtClean="0"/>
                  <a:t> – пренебрежимо малая величина.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12</a:t>
            </a:fld>
            <a:endParaRPr lang="ru-RU"/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2513676" y="4686055"/>
            <a:ext cx="1295400" cy="118824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 dirty="0" err="1"/>
              <a:t>Chal</a:t>
            </a:r>
            <a:r>
              <a:rPr lang="en-US" dirty="0"/>
              <a:t>.</a:t>
            </a:r>
          </a:p>
        </p:txBody>
      </p:sp>
      <p:sp>
        <p:nvSpPr>
          <p:cNvPr id="18" name="Line 5"/>
          <p:cNvSpPr>
            <a:spLocks noChangeShapeType="1"/>
          </p:cNvSpPr>
          <p:nvPr/>
        </p:nvSpPr>
        <p:spPr bwMode="auto">
          <a:xfrm>
            <a:off x="3123276" y="4171704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 Box 6"/>
              <p:cNvSpPr txBox="1">
                <a:spLocks noChangeArrowheads="1"/>
              </p:cNvSpPr>
              <p:nvPr/>
            </p:nvSpPr>
            <p:spPr bwMode="auto">
              <a:xfrm>
                <a:off x="3094702" y="4038353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1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94702" y="4038353"/>
                <a:ext cx="42704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7"/>
              <p:cNvSpPr>
                <a:spLocks noChangeArrowheads="1"/>
              </p:cNvSpPr>
              <p:nvPr/>
            </p:nvSpPr>
            <p:spPr bwMode="auto">
              <a:xfrm>
                <a:off x="7695276" y="4686055"/>
                <a:ext cx="1295400" cy="118824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2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95276" y="4686055"/>
                <a:ext cx="1295400" cy="1188244"/>
              </a:xfrm>
              <a:prstGeom prst="rect">
                <a:avLst/>
              </a:prstGeom>
              <a:blipFill>
                <a:blip r:embed="rId4"/>
                <a:stretch>
                  <a:fillRect t="-2538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Group 21"/>
          <p:cNvGrpSpPr>
            <a:grpSpLocks/>
          </p:cNvGrpSpPr>
          <p:nvPr/>
        </p:nvGrpSpPr>
        <p:grpSpPr bwMode="auto">
          <a:xfrm>
            <a:off x="3885276" y="4776541"/>
            <a:ext cx="3810000" cy="400050"/>
            <a:chOff x="1776" y="1789"/>
            <a:chExt cx="2400" cy="336"/>
          </a:xfrm>
        </p:grpSpPr>
        <p:sp>
          <p:nvSpPr>
            <p:cNvPr id="34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809" y="1789"/>
                  <a:ext cx="360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35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809" y="1789"/>
                  <a:ext cx="360" cy="336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6" name="Rectangle 18"/>
          <p:cNvSpPr>
            <a:spLocks noChangeArrowheads="1"/>
          </p:cNvSpPr>
          <p:nvPr/>
        </p:nvSpPr>
        <p:spPr bwMode="auto">
          <a:xfrm>
            <a:off x="1873916" y="4457454"/>
            <a:ext cx="7924800" cy="158829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 Box 13"/>
              <p:cNvSpPr txBox="1">
                <a:spLocks noChangeArrowheads="1"/>
              </p:cNvSpPr>
              <p:nvPr/>
            </p:nvSpPr>
            <p:spPr bwMode="auto">
              <a:xfrm>
                <a:off x="2845071" y="5040037"/>
                <a:ext cx="632609" cy="423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dirty="0" smtClean="0"/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37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45071" y="5040037"/>
                <a:ext cx="632609" cy="423129"/>
              </a:xfrm>
              <a:prstGeom prst="rect">
                <a:avLst/>
              </a:prstGeom>
              <a:blipFill>
                <a:blip r:embed="rId6"/>
                <a:stretch>
                  <a:fillRect l="-5825" r="-28155" b="-44928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" name="Group 20"/>
          <p:cNvGrpSpPr>
            <a:grpSpLocks/>
          </p:cNvGrpSpPr>
          <p:nvPr/>
        </p:nvGrpSpPr>
        <p:grpSpPr bwMode="auto">
          <a:xfrm>
            <a:off x="3885276" y="5253995"/>
            <a:ext cx="3733800" cy="400052"/>
            <a:chOff x="1776" y="2074"/>
            <a:chExt cx="2352" cy="336"/>
          </a:xfrm>
        </p:grpSpPr>
        <p:sp>
          <p:nvSpPr>
            <p:cNvPr id="39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794" y="2074"/>
                  <a:ext cx="363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40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94" y="2074"/>
                  <a:ext cx="363" cy="336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1" name="Line 5"/>
          <p:cNvSpPr>
            <a:spLocks noChangeShapeType="1"/>
          </p:cNvSpPr>
          <p:nvPr/>
        </p:nvSpPr>
        <p:spPr bwMode="auto">
          <a:xfrm>
            <a:off x="8425654" y="5894877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 Box 6"/>
              <p:cNvSpPr txBox="1">
                <a:spLocks noChangeArrowheads="1"/>
              </p:cNvSpPr>
              <p:nvPr/>
            </p:nvSpPr>
            <p:spPr bwMode="auto">
              <a:xfrm>
                <a:off x="8471625" y="6102900"/>
                <a:ext cx="500458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2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471625" y="6102900"/>
                <a:ext cx="500458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2718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Эффективность в игре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Пусть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ru-RU" dirty="0" smtClean="0"/>
                  <a:t>,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en-US" b="1" dirty="0" err="1" smtClean="0"/>
                  <a:t>распределения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на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ru-RU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 smtClean="0"/>
                  <a:t>.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 smtClean="0"/>
                  <a:t> и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b="1" dirty="0" err="1" smtClean="0"/>
                  <a:t>называются</a:t>
                </a:r>
                <a:r>
                  <a:rPr lang="en-US" b="1" dirty="0" smtClean="0"/>
                  <a:t> </a:t>
                </a:r>
                <a:r>
                  <a:rPr lang="en-US" b="1" dirty="0" err="1" smtClean="0"/>
                  <a:t>статистически</a:t>
                </a:r>
                <a:r>
                  <a:rPr lang="en-US" b="1" dirty="0" smtClean="0"/>
                  <a:t> </a:t>
                </a:r>
                <a:r>
                  <a:rPr lang="en-US" b="1" dirty="0" err="1" smtClean="0"/>
                  <a:t>неразличимыми</a:t>
                </a:r>
                <a:r>
                  <a:rPr lang="en-US" dirty="0" smtClean="0"/>
                  <a:t>, </a:t>
                </a:r>
                <a:r>
                  <a:rPr lang="en-US" dirty="0" err="1" smtClean="0"/>
                  <a:t>если</a:t>
                </a:r>
                <a:r>
                  <a:rPr lang="en-US" dirty="0" smtClean="0"/>
                  <a:t> </a:t>
                </a:r>
                <a:r>
                  <a:rPr lang="ru-RU" dirty="0"/>
                  <a:t>не существует эффективного алгоритма противника, способного различить</a:t>
                </a:r>
                <a:r>
                  <a:rPr lang="en-US" dirty="0"/>
                  <a:t> </a:t>
                </a:r>
                <a:r>
                  <a:rPr lang="ru-RU" dirty="0"/>
                  <a:t>эти </a:t>
                </a:r>
                <a:r>
                  <a:rPr lang="en-US" dirty="0" err="1" smtClean="0"/>
                  <a:t>распределения</a:t>
                </a:r>
                <a:r>
                  <a:rPr lang="en-US" dirty="0"/>
                  <a:t> </a:t>
                </a:r>
                <a:r>
                  <a:rPr lang="en-US" dirty="0" smtClean="0"/>
                  <a:t>в </a:t>
                </a:r>
                <a:r>
                  <a:rPr lang="en-US" dirty="0" err="1" smtClean="0"/>
                  <a:t>игре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на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распознание</a:t>
                </a:r>
                <a:r>
                  <a:rPr lang="en-US" dirty="0" smtClean="0"/>
                  <a:t>.</a:t>
                </a:r>
                <a:r>
                  <a:rPr lang="ru-RU" dirty="0" smtClean="0"/>
                  <a:t> Обозначается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Т.е</a:t>
                </a:r>
                <a:r>
                  <a:rPr lang="ru-RU" dirty="0"/>
                  <a:t>.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𝐴𝑑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𝑑𝑖𝑠𝑐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e>
                            </m:d>
                          </m:e>
                        </m:func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d>
                          </m:e>
                        </m:func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𝜖</m:t>
                    </m:r>
                    <m:r>
                      <a:rPr lang="ru-RU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ru-RU" dirty="0"/>
                  <a:t> где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/>
                  <a:t> – пренебрежимо малая величина.</a:t>
                </a:r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13</a:t>
            </a:fld>
            <a:endParaRPr lang="ru-RU"/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1973655" y="4686055"/>
            <a:ext cx="2879002" cy="118824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20" name="Line 5"/>
          <p:cNvSpPr>
            <a:spLocks noChangeShapeType="1"/>
          </p:cNvSpPr>
          <p:nvPr/>
        </p:nvSpPr>
        <p:spPr bwMode="auto">
          <a:xfrm>
            <a:off x="3123276" y="4171704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 Box 6"/>
              <p:cNvSpPr txBox="1">
                <a:spLocks noChangeArrowheads="1"/>
              </p:cNvSpPr>
              <p:nvPr/>
            </p:nvSpPr>
            <p:spPr bwMode="auto">
              <a:xfrm>
                <a:off x="3094702" y="4038353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1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94702" y="4038353"/>
                <a:ext cx="42704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7"/>
              <p:cNvSpPr>
                <a:spLocks noChangeArrowheads="1"/>
              </p:cNvSpPr>
              <p:nvPr/>
            </p:nvSpPr>
            <p:spPr bwMode="auto">
              <a:xfrm>
                <a:off x="7695276" y="4686055"/>
                <a:ext cx="1295400" cy="118824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2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95276" y="4686055"/>
                <a:ext cx="1295400" cy="1188244"/>
              </a:xfrm>
              <a:prstGeom prst="rect">
                <a:avLst/>
              </a:prstGeom>
              <a:blipFill>
                <a:blip r:embed="rId4"/>
                <a:stretch>
                  <a:fillRect t="-2538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Group 20"/>
          <p:cNvGrpSpPr>
            <a:grpSpLocks/>
          </p:cNvGrpSpPr>
          <p:nvPr/>
        </p:nvGrpSpPr>
        <p:grpSpPr bwMode="auto">
          <a:xfrm>
            <a:off x="4952396" y="4788140"/>
            <a:ext cx="2625185" cy="445295"/>
            <a:chOff x="1776" y="2036"/>
            <a:chExt cx="2352" cy="374"/>
          </a:xfrm>
        </p:grpSpPr>
        <p:sp>
          <p:nvSpPr>
            <p:cNvPr id="24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840" y="2036"/>
                  <a:ext cx="233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9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840" y="2036"/>
                  <a:ext cx="233" cy="336"/>
                </a:xfrm>
                <a:prstGeom prst="rect">
                  <a:avLst/>
                </a:prstGeom>
                <a:blipFill>
                  <a:blip r:embed="rId5"/>
                  <a:stretch>
                    <a:fillRect r="-6977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6" name="Group 22"/>
          <p:cNvGrpSpPr>
            <a:grpSpLocks/>
          </p:cNvGrpSpPr>
          <p:nvPr/>
        </p:nvGrpSpPr>
        <p:grpSpPr bwMode="auto">
          <a:xfrm>
            <a:off x="8304886" y="5874297"/>
            <a:ext cx="1570040" cy="678656"/>
            <a:chOff x="4560" y="2842"/>
            <a:chExt cx="989" cy="570"/>
          </a:xfrm>
        </p:grpSpPr>
        <p:sp>
          <p:nvSpPr>
            <p:cNvPr id="27" name="Line 16"/>
            <p:cNvSpPr>
              <a:spLocks noChangeShapeType="1"/>
            </p:cNvSpPr>
            <p:nvPr/>
          </p:nvSpPr>
          <p:spPr bwMode="auto">
            <a:xfrm>
              <a:off x="4560" y="284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’∈ {0,1}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3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blipFill>
                  <a:blip r:embed="rId7"/>
                  <a:stretch>
                    <a:fillRect r="-781" b="-1710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9" name="Rectangle 18"/>
          <p:cNvSpPr>
            <a:spLocks noChangeArrowheads="1"/>
          </p:cNvSpPr>
          <p:nvPr/>
        </p:nvSpPr>
        <p:spPr bwMode="auto">
          <a:xfrm>
            <a:off x="1873916" y="4457454"/>
            <a:ext cx="7924800" cy="158829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 Box 13"/>
              <p:cNvSpPr txBox="1">
                <a:spLocks noChangeArrowheads="1"/>
              </p:cNvSpPr>
              <p:nvPr/>
            </p:nvSpPr>
            <p:spPr bwMode="auto">
              <a:xfrm>
                <a:off x="2062012" y="4971804"/>
                <a:ext cx="2672950" cy="11854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lang="en-US" b="0" dirty="0" smtClean="0"/>
                  <a:t>If: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=0: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𝑟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sSup>
                      <m:sSupPr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ru-RU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ru-RU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endParaRPr lang="en-US" b="0" dirty="0" smtClean="0"/>
              </a:p>
              <a:p>
                <a:r>
                  <a:rPr lang="en-US" dirty="0" smtClean="0"/>
                  <a:t>Else: </a:t>
                </a:r>
                <a:r>
                  <a:rPr lang="ru-RU" dirty="0" smtClean="0"/>
                  <a:t> </a:t>
                </a:r>
                <a:r>
                  <a:rPr lang="en-US" dirty="0" smtClean="0"/>
                  <a:t>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sSup>
                      <m:sSup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ru-RU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ru-RU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endParaRPr lang="en-US" dirty="0"/>
              </a:p>
              <a:p>
                <a:endParaRPr lang="en-US" b="1" baseline="-25000" dirty="0">
                  <a:cs typeface="Arial" charset="0"/>
                  <a:sym typeface="Symbol" pitchFamily="18" charset="2"/>
                </a:endParaRPr>
              </a:p>
              <a:p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30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62012" y="4971804"/>
                <a:ext cx="2672950" cy="1185453"/>
              </a:xfrm>
              <a:prstGeom prst="rect">
                <a:avLst/>
              </a:prstGeom>
              <a:blipFill>
                <a:blip r:embed="rId8"/>
                <a:stretch>
                  <a:fillRect l="-1822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6189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Параметр стойкости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b="1" dirty="0" smtClean="0"/>
                  <a:t>Параметром стойкости </a:t>
                </a:r>
                <a:r>
                  <a:rPr lang="ru-RU" dirty="0" smtClean="0"/>
                  <a:t>называют двоичный логарифм, от необходимого числа операций для осуществления теоретической или практической атаки.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Пример</a:t>
                </a:r>
                <a:r>
                  <a:rPr lang="en-US" dirty="0" smtClean="0"/>
                  <a:t>: </a:t>
                </a:r>
                <a:r>
                  <a:rPr lang="ru-RU" dirty="0" smtClean="0"/>
                  <a:t>идеальный (нет атак, помимо перебора ключа) шифр с ключом длины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ru-RU" dirty="0" smtClean="0"/>
                  <a:t>, параметр стойкости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ru-RU" dirty="0" smtClean="0"/>
                  <a:t> бит (необходимо перебрать весь ключ).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Пример</a:t>
                </a:r>
                <a:r>
                  <a:rPr lang="en-US" dirty="0" smtClean="0"/>
                  <a:t>: </a:t>
                </a:r>
                <a:r>
                  <a:rPr lang="ru-RU" dirty="0" smtClean="0"/>
                  <a:t>Семантически стойкий шифр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𝐴𝑑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𝑆𝑆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≤1/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ru-RU" dirty="0" smtClean="0"/>
                  <a:t>, параметр стойкости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ru-RU" dirty="0" smtClean="0"/>
                  <a:t> бит.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 r="-144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789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Оценки величин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Параметр стойкости</a:t>
                </a:r>
                <a:r>
                  <a:rPr lang="en-US" dirty="0" smtClean="0"/>
                  <a:t> 10 </a:t>
                </a:r>
                <a:r>
                  <a:rPr lang="ru-RU" dirty="0" smtClean="0"/>
                  <a:t>бит это много или мало? 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p>
                    </m:sSup>
                  </m:oMath>
                </a14:m>
                <a:r>
                  <a:rPr lang="ru-RU" dirty="0" smtClean="0"/>
                  <a:t> бит? При каком параметре стойкости принято считать систему стойкой?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Необходимый параметр стойкости зависит от приложения используемой криптосистемы.</a:t>
                </a: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ru-RU" dirty="0" smtClean="0"/>
                  <a:t>Для систем общего назначения рекомендуемые параметры стойкости 80-256 бит.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96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7086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Оценки величин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240</m:t>
                        </m:r>
                      </m:sup>
                    </m:sSup>
                  </m:oMath>
                </a14:m>
                <a:r>
                  <a:rPr lang="ru-RU" dirty="0" smtClean="0"/>
                  <a:t> - число элементарных частиц в обозримой вселенной</a:t>
                </a:r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1/2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119</m:t>
                        </m:r>
                      </m:sup>
                    </m:sSup>
                  </m:oMath>
                </a14:m>
                <a:r>
                  <a:rPr lang="en-US" dirty="0" smtClean="0"/>
                  <a:t>- </a:t>
                </a:r>
                <a:r>
                  <a:rPr lang="ru-RU" dirty="0" smtClean="0"/>
                  <a:t>шанс выиграть в лотерею, с миллионом участников 6 раз подряд</a:t>
                </a: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60</m:t>
                        </m:r>
                      </m:sup>
                    </m:sSup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секунд с большого взрыва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200</m:t>
                        </m:r>
                      </m:sup>
                    </m:sSup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в </a:t>
                </a:r>
                <a:r>
                  <a:rPr lang="ru-RU" dirty="0" err="1" smtClean="0"/>
                  <a:t>планковких</a:t>
                </a:r>
                <a:r>
                  <a:rPr lang="ru-RU" dirty="0" smtClean="0"/>
                  <a:t> единицах)</a:t>
                </a:r>
                <a:r>
                  <a:rPr lang="en-US" dirty="0" smtClean="0"/>
                  <a:t> </a:t>
                </a:r>
                <a:endParaRPr lang="ru-RU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42</m:t>
                        </m:r>
                      </m:sup>
                    </m:sSup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вычислительная сложность </a:t>
                </a:r>
                <a:r>
                  <a:rPr lang="ru-RU" dirty="0" err="1" smtClean="0"/>
                  <a:t>майнинга</a:t>
                </a:r>
                <a:r>
                  <a:rPr lang="ru-RU" dirty="0" smtClean="0"/>
                  <a:t> </a:t>
                </a:r>
                <a:r>
                  <a:rPr lang="ru-RU" dirty="0" err="1" smtClean="0"/>
                  <a:t>биткоина</a:t>
                </a:r>
                <a:r>
                  <a:rPr lang="ru-RU" dirty="0" smtClean="0"/>
                  <a:t> (2018 год)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~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30</m:t>
                        </m:r>
                      </m:sup>
                    </m:sSup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можно перебрать на домашнем компьютере за несколько часов</a:t>
                </a:r>
                <a:endParaRPr lang="en-US" dirty="0"/>
              </a:p>
              <a:p>
                <a:pPr marL="0" indent="0">
                  <a:buNone/>
                </a:pPr>
                <a:endParaRPr lang="ru-RU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801" b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6295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Идея одноразового блокнота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Одноразовый блокнот – сложение (побитное) случайного равновероятного вектора ключа с вектором открытого текста, для получения </a:t>
            </a:r>
            <a:r>
              <a:rPr lang="ru-RU" dirty="0" err="1" smtClean="0"/>
              <a:t>шифртекста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Проблема (Теорема Шеннона) – длина (энтропия) ключа должна быть больше или равна длине сообщения.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Основная идея – заменить случайный длинный вектор ключа на «псевдослучайную» последовательность, называемую гаммой.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3653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85248"/>
            <a:ext cx="10515600" cy="1325563"/>
          </a:xfrm>
        </p:spPr>
        <p:txBody>
          <a:bodyPr/>
          <a:lstStyle/>
          <a:p>
            <a:r>
              <a:rPr lang="ru-RU" dirty="0"/>
              <a:t>Идея одноразового блокнота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18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Прямоугольник 4"/>
              <p:cNvSpPr/>
              <p:nvPr/>
            </p:nvSpPr>
            <p:spPr>
              <a:xfrm>
                <a:off x="3336957" y="3970929"/>
                <a:ext cx="3471251" cy="465658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5" name="Прямоуголь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6957" y="3970929"/>
                <a:ext cx="3471251" cy="46565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Прямоугольник 5"/>
              <p:cNvSpPr/>
              <p:nvPr/>
            </p:nvSpPr>
            <p:spPr>
              <a:xfrm>
                <a:off x="3336956" y="4789073"/>
                <a:ext cx="3471251" cy="46565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6" name="Прямоугольник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6956" y="4789073"/>
                <a:ext cx="3471251" cy="46565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Прямоугольник 6"/>
              <p:cNvSpPr/>
              <p:nvPr/>
            </p:nvSpPr>
            <p:spPr>
              <a:xfrm>
                <a:off x="3336955" y="5762150"/>
                <a:ext cx="3471251" cy="465658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⊕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7" name="Прямоугольник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6955" y="5762150"/>
                <a:ext cx="3471251" cy="46565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Прямоугольник 7"/>
              <p:cNvSpPr/>
              <p:nvPr/>
            </p:nvSpPr>
            <p:spPr>
              <a:xfrm>
                <a:off x="8089284" y="3970929"/>
                <a:ext cx="3580634" cy="465658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8" name="Прямоугольник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9284" y="3970929"/>
                <a:ext cx="3580634" cy="46565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Прямоугольник 8"/>
              <p:cNvSpPr/>
              <p:nvPr/>
            </p:nvSpPr>
            <p:spPr>
              <a:xfrm>
                <a:off x="8089283" y="3054594"/>
                <a:ext cx="766661" cy="465658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9" name="Прямоугольник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9283" y="3054594"/>
                <a:ext cx="766661" cy="46565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Прямоугольник 9"/>
              <p:cNvSpPr/>
              <p:nvPr/>
            </p:nvSpPr>
            <p:spPr>
              <a:xfrm>
                <a:off x="8089284" y="4789073"/>
                <a:ext cx="3580634" cy="46565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0" name="Прямоугольник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9284" y="4789073"/>
                <a:ext cx="3580634" cy="46565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Прямоугольник 10"/>
              <p:cNvSpPr/>
              <p:nvPr/>
            </p:nvSpPr>
            <p:spPr>
              <a:xfrm>
                <a:off x="8089282" y="5762150"/>
                <a:ext cx="3580634" cy="465658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⊕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1" name="Прямоугольник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9282" y="5762150"/>
                <a:ext cx="3580634" cy="46565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Прямая соединительная линия 13"/>
          <p:cNvCxnSpPr/>
          <p:nvPr/>
        </p:nvCxnSpPr>
        <p:spPr>
          <a:xfrm>
            <a:off x="8089281" y="3520252"/>
            <a:ext cx="0" cy="450677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8855944" y="3503426"/>
            <a:ext cx="2813972" cy="467503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Прямоугольник 17"/>
              <p:cNvSpPr/>
              <p:nvPr/>
            </p:nvSpPr>
            <p:spPr>
              <a:xfrm>
                <a:off x="9160630" y="3572294"/>
                <a:ext cx="298431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8" name="Прямоугольник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0630" y="3572294"/>
                <a:ext cx="298431" cy="369332"/>
              </a:xfrm>
              <a:prstGeom prst="rect">
                <a:avLst/>
              </a:prstGeom>
              <a:blipFill>
                <a:blip r:embed="rId9"/>
                <a:stretch>
                  <a:fillRect r="-612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7110743" cy="191345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Заменяем использование случайного ключа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ru-RU" dirty="0" smtClean="0"/>
                  <a:t> псевдослучайной последовательностью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ru-RU" dirty="0" smtClean="0"/>
                  <a:t>. Если последовательность «неотличима» от случайной  равновероятной, то </a:t>
                </a:r>
                <a:r>
                  <a:rPr lang="ru-RU" dirty="0" err="1" smtClean="0"/>
                  <a:t>шифртекст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неотличим от </a:t>
                </a:r>
                <a:r>
                  <a:rPr lang="ru-RU" dirty="0" err="1" smtClean="0"/>
                  <a:t>шифртекста</a:t>
                </a:r>
                <a:r>
                  <a:rPr lang="ru-RU" dirty="0" smtClean="0"/>
                  <a:t> в одноразовом блокноте.</a:t>
                </a:r>
                <a:endParaRPr lang="ru-RU" dirty="0"/>
              </a:p>
            </p:txBody>
          </p:sp>
        </mc:Choice>
        <mc:Fallback xmlns="">
          <p:sp>
            <p:nvSpPr>
              <p:cNvPr id="19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7110743" cy="1913456"/>
              </a:xfrm>
              <a:blipFill>
                <a:blip r:embed="rId10"/>
                <a:stretch>
                  <a:fillRect l="-1544" t="-4777" r="-3173" b="-636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7245002" y="4019092"/>
                <a:ext cx="524887" cy="3907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≈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5002" y="4019092"/>
                <a:ext cx="524887" cy="390748"/>
              </a:xfrm>
              <a:prstGeom prst="rect">
                <a:avLst/>
              </a:prstGeom>
              <a:blipFill>
                <a:blip r:embed="rId11"/>
                <a:stretch>
                  <a:fillRect b="-468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7245002" y="5810313"/>
                <a:ext cx="522835" cy="3940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≈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5002" y="5810313"/>
                <a:ext cx="522835" cy="394019"/>
              </a:xfrm>
              <a:prstGeom prst="rect">
                <a:avLst/>
              </a:prstGeom>
              <a:blipFill>
                <a:blip r:embed="rId12"/>
                <a:stretch>
                  <a:fillRect b="-461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 rot="5400000">
                <a:off x="7234319" y="4914702"/>
                <a:ext cx="4315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7234319" y="4914702"/>
                <a:ext cx="431528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0700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Поточный шифр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Эффективно вычислимая функция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называется </a:t>
                </a:r>
                <a:r>
                  <a:rPr lang="ru-RU" b="1" dirty="0" smtClean="0"/>
                  <a:t>псевдослучайным генератором</a:t>
                </a:r>
                <a:r>
                  <a:rPr lang="en-US" dirty="0" smtClean="0"/>
                  <a:t> </a:t>
                </a:r>
                <a:r>
                  <a:rPr lang="ru-RU" dirty="0" smtClean="0"/>
                  <a:t>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</a:t>
                </a:r>
                <a:r>
                  <a:rPr lang="en-US" b="1" dirty="0" smtClean="0"/>
                  <a:t>PRG</a:t>
                </a:r>
                <a:r>
                  <a:rPr lang="ru-RU" dirty="0" smtClean="0"/>
                  <a:t>.</a:t>
                </a:r>
              </a:p>
              <a:p>
                <a:pPr marL="0" indent="0">
                  <a:buNone/>
                </a:pPr>
                <a:r>
                  <a:rPr lang="ru-RU" dirty="0" smtClean="0"/>
                  <a:t>Шифр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ru-RU" dirty="0" smtClean="0"/>
                  <a:t> с параметрам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на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</m:oMath>
                </a14:m>
                <a:r>
                  <a:rPr lang="ru-RU" dirty="0" smtClean="0"/>
                  <a:t>, называется </a:t>
                </a:r>
                <a:r>
                  <a:rPr lang="ru-RU" b="1" dirty="0" smtClean="0"/>
                  <a:t>поточным шифром</a:t>
                </a:r>
                <a:r>
                  <a:rPr lang="ru-RU" dirty="0" smtClean="0"/>
                  <a:t>, если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ru-RU" dirty="0" smtClean="0"/>
                  <a:t> </a:t>
                </a:r>
              </a:p>
              <a:p>
                <a:pPr marL="0" indent="0">
                  <a:buNone/>
                </a:pPr>
                <a:r>
                  <a:rPr lang="ru-RU" dirty="0" smtClean="0"/>
                  <a:t>где</a:t>
                </a:r>
                <a14:m>
                  <m:oMath xmlns:m="http://schemas.openxmlformats.org/officeDocument/2006/math">
                    <m:r>
                      <a:rPr lang="ru-RU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псевдослучайный генератор.</a:t>
                </a:r>
              </a:p>
              <a:p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Аналогично можно ввести Поточный шифр по произвольному модулю.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Стойкость поточного шифра сводится к «качеству» псевдослучайной последовательности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661" b="-14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1474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Семантическая стойкость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4109649"/>
                <a:ext cx="10515600" cy="2067314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 smtClean="0"/>
                  <a:t> – </a:t>
                </a:r>
                <a:r>
                  <a:rPr lang="ru-RU" b="1" dirty="0" smtClean="0"/>
                  <a:t>пренебрежимо малая величина</a:t>
                </a:r>
                <a:r>
                  <a:rPr lang="ru-RU" dirty="0" smtClean="0"/>
                  <a:t>.</a:t>
                </a:r>
              </a:p>
              <a:p>
                <a:r>
                  <a:rPr lang="ru-RU" dirty="0" smtClean="0"/>
                  <a:t>Претендент и Противник – </a:t>
                </a:r>
                <a:r>
                  <a:rPr lang="ru-RU" b="1" dirty="0" smtClean="0"/>
                  <a:t>эффективные алгоритмы</a:t>
                </a:r>
                <a:r>
                  <a:rPr lang="ru-RU" dirty="0" smtClean="0"/>
                  <a:t> 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4109649"/>
                <a:ext cx="10515600" cy="2067314"/>
              </a:xfrm>
              <a:blipFill rotWithShape="0">
                <a:blip r:embed="rId2"/>
                <a:stretch>
                  <a:fillRect l="-928" t="-442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Прямоугольник 4"/>
              <p:cNvSpPr/>
              <p:nvPr/>
            </p:nvSpPr>
            <p:spPr>
              <a:xfrm>
                <a:off x="2031952" y="3397932"/>
                <a:ext cx="5504199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𝑆</m:t>
                      </m:r>
                      <m:sSub>
                        <m:sSubPr>
                          <m:ctrlPr>
                            <a:rPr lang="ru-RU" sz="2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2600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sz="2600" i="1">
                          <a:latin typeface="Cambria Math" panose="02040503050406030204" pitchFamily="18" charset="0"/>
                        </a:rPr>
                        <m:t>=|</m:t>
                      </m:r>
                      <m:func>
                        <m:func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60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sz="26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sz="2600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sz="2600" i="1">
                          <a:latin typeface="Cambria Math" panose="02040503050406030204" pitchFamily="18" charset="0"/>
                        </a:rPr>
                        <m:t>⁡[</m:t>
                      </m:r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600" i="1">
                          <a:latin typeface="Cambria Math" panose="02040503050406030204" pitchFamily="18" charset="0"/>
                        </a:rPr>
                        <m:t>]|</m:t>
                      </m:r>
                      <m:r>
                        <a:rPr lang="ru-RU" sz="26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ru-RU" sz="2600" dirty="0"/>
              </a:p>
            </p:txBody>
          </p:sp>
        </mc:Choice>
        <mc:Fallback xmlns="">
          <p:sp>
            <p:nvSpPr>
              <p:cNvPr id="5" name="Прямоуголь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1952" y="3397932"/>
                <a:ext cx="5504199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813927" y="1874839"/>
            <a:ext cx="1295400" cy="118824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>
            <a:off x="3423527" y="1360488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>
                <a:spLocks noChangeArrowheads="1"/>
              </p:cNvSpPr>
              <p:nvPr/>
            </p:nvSpPr>
            <p:spPr bwMode="auto">
              <a:xfrm>
                <a:off x="7995527" y="1874839"/>
                <a:ext cx="1295400" cy="118824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995527" y="1874839"/>
                <a:ext cx="1295400" cy="1188244"/>
              </a:xfrm>
              <a:prstGeom prst="rect">
                <a:avLst/>
              </a:prstGeom>
              <a:blipFill>
                <a:blip r:embed="rId4"/>
                <a:stretch>
                  <a:fillRect t="-2551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21"/>
          <p:cNvGrpSpPr>
            <a:grpSpLocks/>
          </p:cNvGrpSpPr>
          <p:nvPr/>
        </p:nvGrpSpPr>
        <p:grpSpPr bwMode="auto">
          <a:xfrm>
            <a:off x="4185527" y="1958182"/>
            <a:ext cx="3810000" cy="403622"/>
            <a:chOff x="1776" y="1783"/>
            <a:chExt cx="2400" cy="339"/>
          </a:xfrm>
        </p:grpSpPr>
        <p:sp>
          <p:nvSpPr>
            <p:cNvPr id="10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968" y="1783"/>
                  <a:ext cx="213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1  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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𝑀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 :    |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4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968" y="1783"/>
                  <a:ext cx="2134" cy="336"/>
                </a:xfrm>
                <a:prstGeom prst="rect">
                  <a:avLst/>
                </a:prstGeom>
                <a:blipFill>
                  <a:blip r:embed="rId6"/>
                  <a:stretch>
                    <a:fillRect b="-13636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" name="Group 22"/>
          <p:cNvGrpSpPr>
            <a:grpSpLocks/>
          </p:cNvGrpSpPr>
          <p:nvPr/>
        </p:nvGrpSpPr>
        <p:grpSpPr bwMode="auto">
          <a:xfrm>
            <a:off x="8605129" y="3063081"/>
            <a:ext cx="1570038" cy="678656"/>
            <a:chOff x="4560" y="2842"/>
            <a:chExt cx="989" cy="570"/>
          </a:xfrm>
        </p:grpSpPr>
        <p:sp>
          <p:nvSpPr>
            <p:cNvPr id="13" name="Line 16"/>
            <p:cNvSpPr>
              <a:spLocks noChangeShapeType="1"/>
            </p:cNvSpPr>
            <p:nvPr/>
          </p:nvSpPr>
          <p:spPr bwMode="auto">
            <a:xfrm>
              <a:off x="4560" y="284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’∈ {0,1}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0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blipFill>
                  <a:blip r:embed="rId7"/>
                  <a:stretch>
                    <a:fillRect r="-781" b="-1710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5" name="Rectangle 18"/>
          <p:cNvSpPr>
            <a:spLocks noChangeArrowheads="1"/>
          </p:cNvSpPr>
          <p:nvPr/>
        </p:nvSpPr>
        <p:spPr bwMode="auto">
          <a:xfrm>
            <a:off x="2174167" y="1646238"/>
            <a:ext cx="7924800" cy="158829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 Box 13"/>
              <p:cNvSpPr txBox="1">
                <a:spLocks noChangeArrowheads="1"/>
              </p:cNvSpPr>
              <p:nvPr/>
            </p:nvSpPr>
            <p:spPr bwMode="auto">
              <a:xfrm>
                <a:off x="3145322" y="2228821"/>
                <a:ext cx="632609" cy="423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dirty="0" smtClean="0"/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6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45322" y="2228821"/>
                <a:ext cx="632609" cy="423129"/>
              </a:xfrm>
              <a:prstGeom prst="rect">
                <a:avLst/>
              </a:prstGeom>
              <a:blipFill>
                <a:blip r:embed="rId8"/>
                <a:stretch>
                  <a:fillRect l="-5769" r="-26923" b="-44928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oup 20"/>
          <p:cNvGrpSpPr>
            <a:grpSpLocks/>
          </p:cNvGrpSpPr>
          <p:nvPr/>
        </p:nvGrpSpPr>
        <p:grpSpPr bwMode="auto">
          <a:xfrm>
            <a:off x="4185527" y="2415389"/>
            <a:ext cx="3733800" cy="506017"/>
            <a:chOff x="1776" y="2051"/>
            <a:chExt cx="2352" cy="425"/>
          </a:xfrm>
        </p:grpSpPr>
        <p:sp>
          <p:nvSpPr>
            <p:cNvPr id="18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981" cy="42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dirty="0"/>
                        <m:t>c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0" i="1" dirty="0" err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25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981" cy="425"/>
                </a:xfrm>
                <a:prstGeom prst="rect">
                  <a:avLst/>
                </a:prstGeom>
                <a:blipFill>
                  <a:blip r:embed="rId9"/>
                  <a:stretch>
                    <a:fillRect r="-3906" b="-2048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688381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Стойкий псевдослучайный генератор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ru-RU" dirty="0" smtClean="0"/>
                  <a:t> псевдослучайный генератор 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 Рассмотрим игру с двумя экспериментами. В эксперименте 0 Претендент отправляет псевдослучайную величину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 В эксперименте 1 – случайную величину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groupChr>
                      <m:groupChrPr>
                        <m:chr m:val="←"/>
                        <m:vertJc m:val="bot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28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800" b="1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ru-RU" sz="2800" dirty="0"/>
                  <a:t> </a:t>
                </a:r>
                <a:r>
                  <a:rPr lang="ru-RU" sz="2800" dirty="0" smtClean="0"/>
                  <a:t>Задача Противника угадать, случайную, или псевдослучайную величину он получил.</a:t>
                </a:r>
                <a:endParaRPr lang="en-US" sz="28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20</a:t>
            </a:fld>
            <a:endParaRPr lang="ru-RU"/>
          </a:p>
        </p:txBody>
      </p:sp>
      <p:sp>
        <p:nvSpPr>
          <p:cNvPr id="20" name="Rectangle 4"/>
          <p:cNvSpPr>
            <a:spLocks noChangeArrowheads="1"/>
          </p:cNvSpPr>
          <p:nvPr/>
        </p:nvSpPr>
        <p:spPr bwMode="auto">
          <a:xfrm>
            <a:off x="1973655" y="4686055"/>
            <a:ext cx="2879002" cy="118824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21" name="Line 5"/>
          <p:cNvSpPr>
            <a:spLocks noChangeShapeType="1"/>
          </p:cNvSpPr>
          <p:nvPr/>
        </p:nvSpPr>
        <p:spPr bwMode="auto">
          <a:xfrm>
            <a:off x="3123276" y="4171704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 Box 6"/>
              <p:cNvSpPr txBox="1">
                <a:spLocks noChangeArrowheads="1"/>
              </p:cNvSpPr>
              <p:nvPr/>
            </p:nvSpPr>
            <p:spPr bwMode="auto">
              <a:xfrm>
                <a:off x="3094702" y="4038353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2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94702" y="4038353"/>
                <a:ext cx="42704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7"/>
              <p:cNvSpPr>
                <a:spLocks noChangeArrowheads="1"/>
              </p:cNvSpPr>
              <p:nvPr/>
            </p:nvSpPr>
            <p:spPr bwMode="auto">
              <a:xfrm>
                <a:off x="7695276" y="4686055"/>
                <a:ext cx="1295400" cy="118824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3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95276" y="4686055"/>
                <a:ext cx="1295400" cy="1188244"/>
              </a:xfrm>
              <a:prstGeom prst="rect">
                <a:avLst/>
              </a:prstGeom>
              <a:blipFill>
                <a:blip r:embed="rId4"/>
                <a:stretch>
                  <a:fillRect t="-2538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" name="Group 20"/>
          <p:cNvGrpSpPr>
            <a:grpSpLocks/>
          </p:cNvGrpSpPr>
          <p:nvPr/>
        </p:nvGrpSpPr>
        <p:grpSpPr bwMode="auto">
          <a:xfrm>
            <a:off x="4952396" y="4788140"/>
            <a:ext cx="2625185" cy="445295"/>
            <a:chOff x="1776" y="2036"/>
            <a:chExt cx="2352" cy="374"/>
          </a:xfrm>
        </p:grpSpPr>
        <p:sp>
          <p:nvSpPr>
            <p:cNvPr id="28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840" y="2036"/>
                  <a:ext cx="233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9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840" y="2036"/>
                  <a:ext cx="233" cy="336"/>
                </a:xfrm>
                <a:prstGeom prst="rect">
                  <a:avLst/>
                </a:prstGeom>
                <a:blipFill>
                  <a:blip r:embed="rId5"/>
                  <a:stretch>
                    <a:fillRect r="-6977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0" name="Group 22"/>
          <p:cNvGrpSpPr>
            <a:grpSpLocks/>
          </p:cNvGrpSpPr>
          <p:nvPr/>
        </p:nvGrpSpPr>
        <p:grpSpPr bwMode="auto">
          <a:xfrm>
            <a:off x="8304886" y="5874297"/>
            <a:ext cx="1570040" cy="678656"/>
            <a:chOff x="4560" y="2842"/>
            <a:chExt cx="989" cy="570"/>
          </a:xfrm>
        </p:grpSpPr>
        <p:sp>
          <p:nvSpPr>
            <p:cNvPr id="31" name="Line 16"/>
            <p:cNvSpPr>
              <a:spLocks noChangeShapeType="1"/>
            </p:cNvSpPr>
            <p:nvPr/>
          </p:nvSpPr>
          <p:spPr bwMode="auto">
            <a:xfrm>
              <a:off x="4560" y="284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’∈ {0,1}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3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blipFill>
                  <a:blip r:embed="rId7"/>
                  <a:stretch>
                    <a:fillRect r="-781" b="-1710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3" name="Rectangle 18"/>
          <p:cNvSpPr>
            <a:spLocks noChangeArrowheads="1"/>
          </p:cNvSpPr>
          <p:nvPr/>
        </p:nvSpPr>
        <p:spPr bwMode="auto">
          <a:xfrm>
            <a:off x="1873916" y="4457454"/>
            <a:ext cx="7924800" cy="158829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 Box 13"/>
              <p:cNvSpPr txBox="1">
                <a:spLocks noChangeArrowheads="1"/>
              </p:cNvSpPr>
              <p:nvPr/>
            </p:nvSpPr>
            <p:spPr bwMode="auto">
              <a:xfrm>
                <a:off x="2062012" y="4971804"/>
                <a:ext cx="2672950" cy="10120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lang="en-US" b="0" dirty="0" smtClean="0"/>
                  <a:t>If: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endParaRPr lang="en-US" b="0" dirty="0" smtClean="0"/>
              </a:p>
              <a:p>
                <a:r>
                  <a:rPr lang="en-US" dirty="0" smtClean="0"/>
                  <a:t>Else: 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endParaRPr lang="en-US" b="1" baseline="-25000" dirty="0">
                  <a:cs typeface="Arial" charset="0"/>
                  <a:sym typeface="Symbol" pitchFamily="18" charset="2"/>
                </a:endParaRPr>
              </a:p>
              <a:p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34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62012" y="4971804"/>
                <a:ext cx="2672950" cy="1012072"/>
              </a:xfrm>
              <a:prstGeom prst="rect">
                <a:avLst/>
              </a:prstGeom>
              <a:blipFill>
                <a:blip r:embed="rId8"/>
                <a:stretch>
                  <a:fillRect l="-1822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1292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Стойкий псевдослучайный генератор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ru-RU" dirty="0" smtClean="0"/>
                  <a:t> - событие того, что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в эксперименте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Тогда Преимуществом Противника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против алгоритма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ru-RU" dirty="0" smtClean="0"/>
                  <a:t> в игре на различимость есть величина</a:t>
                </a:r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𝐴𝑑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𝑃𝑅𝐺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=|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21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973655" y="4686055"/>
            <a:ext cx="2879002" cy="118824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3123276" y="4171704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7"/>
              <p:cNvSpPr>
                <a:spLocks noChangeArrowheads="1"/>
              </p:cNvSpPr>
              <p:nvPr/>
            </p:nvSpPr>
            <p:spPr bwMode="auto">
              <a:xfrm>
                <a:off x="7695276" y="4686055"/>
                <a:ext cx="1295400" cy="118824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95276" y="4686055"/>
                <a:ext cx="1295400" cy="1188244"/>
              </a:xfrm>
              <a:prstGeom prst="rect">
                <a:avLst/>
              </a:prstGeom>
              <a:blipFill>
                <a:blip r:embed="rId3"/>
                <a:stretch>
                  <a:fillRect t="-2538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20"/>
          <p:cNvGrpSpPr>
            <a:grpSpLocks/>
          </p:cNvGrpSpPr>
          <p:nvPr/>
        </p:nvGrpSpPr>
        <p:grpSpPr bwMode="auto">
          <a:xfrm>
            <a:off x="4952396" y="4788140"/>
            <a:ext cx="2625185" cy="445295"/>
            <a:chOff x="1776" y="2036"/>
            <a:chExt cx="2352" cy="374"/>
          </a:xfrm>
        </p:grpSpPr>
        <p:sp>
          <p:nvSpPr>
            <p:cNvPr id="9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840" y="2036"/>
                  <a:ext cx="233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0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840" y="2036"/>
                  <a:ext cx="233" cy="336"/>
                </a:xfrm>
                <a:prstGeom prst="rect">
                  <a:avLst/>
                </a:prstGeom>
                <a:blipFill>
                  <a:blip r:embed="rId4"/>
                  <a:stretch>
                    <a:fillRect r="-6977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" name="Group 22"/>
          <p:cNvGrpSpPr>
            <a:grpSpLocks/>
          </p:cNvGrpSpPr>
          <p:nvPr/>
        </p:nvGrpSpPr>
        <p:grpSpPr bwMode="auto">
          <a:xfrm>
            <a:off x="8304886" y="5874297"/>
            <a:ext cx="1570040" cy="678656"/>
            <a:chOff x="4560" y="2842"/>
            <a:chExt cx="989" cy="570"/>
          </a:xfrm>
        </p:grpSpPr>
        <p:sp>
          <p:nvSpPr>
            <p:cNvPr id="12" name="Line 16"/>
            <p:cNvSpPr>
              <a:spLocks noChangeShapeType="1"/>
            </p:cNvSpPr>
            <p:nvPr/>
          </p:nvSpPr>
          <p:spPr bwMode="auto">
            <a:xfrm>
              <a:off x="4560" y="284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’∈ {0,1}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3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blipFill>
                  <a:blip r:embed="rId7"/>
                  <a:stretch>
                    <a:fillRect r="-781" b="-1710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4" name="Rectangle 18"/>
          <p:cNvSpPr>
            <a:spLocks noChangeArrowheads="1"/>
          </p:cNvSpPr>
          <p:nvPr/>
        </p:nvSpPr>
        <p:spPr bwMode="auto">
          <a:xfrm>
            <a:off x="1873916" y="4457454"/>
            <a:ext cx="7924800" cy="158829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 Box 13"/>
              <p:cNvSpPr txBox="1">
                <a:spLocks noChangeArrowheads="1"/>
              </p:cNvSpPr>
              <p:nvPr/>
            </p:nvSpPr>
            <p:spPr bwMode="auto">
              <a:xfrm>
                <a:off x="2062012" y="4971804"/>
                <a:ext cx="2672950" cy="10120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lang="en-US" b="0" dirty="0" smtClean="0"/>
                  <a:t>If: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endParaRPr lang="en-US" b="0" dirty="0" smtClean="0"/>
              </a:p>
              <a:p>
                <a:r>
                  <a:rPr lang="en-US" dirty="0" smtClean="0"/>
                  <a:t>Else: 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endParaRPr lang="en-US" b="1" baseline="-25000" dirty="0">
                  <a:cs typeface="Arial" charset="0"/>
                  <a:sym typeface="Symbol" pitchFamily="18" charset="2"/>
                </a:endParaRPr>
              </a:p>
              <a:p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5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62012" y="4971804"/>
                <a:ext cx="2672950" cy="1012072"/>
              </a:xfrm>
              <a:prstGeom prst="rect">
                <a:avLst/>
              </a:prstGeom>
              <a:blipFill>
                <a:blip r:embed="rId8"/>
                <a:stretch>
                  <a:fillRect l="-1822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 Box 6"/>
              <p:cNvSpPr txBox="1">
                <a:spLocks noChangeArrowheads="1"/>
              </p:cNvSpPr>
              <p:nvPr/>
            </p:nvSpPr>
            <p:spPr bwMode="auto">
              <a:xfrm>
                <a:off x="3094702" y="4038353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94702" y="4038353"/>
                <a:ext cx="427040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1700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Стойкий псевдослучайный генератор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55230"/>
                <a:ext cx="10515600" cy="2554601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Генератор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ru-RU" dirty="0" smtClean="0"/>
                  <a:t> называют </a:t>
                </a:r>
                <a:r>
                  <a:rPr lang="ru-RU" b="1" dirty="0" smtClean="0"/>
                  <a:t>стойким псевдослучайным генератором</a:t>
                </a:r>
                <a:r>
                  <a:rPr lang="en-US" b="1" dirty="0" smtClean="0"/>
                  <a:t> </a:t>
                </a:r>
                <a:r>
                  <a:rPr lang="en-US" dirty="0" smtClean="0"/>
                  <a:t>(secure PRG)</a:t>
                </a:r>
                <a:r>
                  <a:rPr lang="ru-RU" dirty="0" smtClean="0"/>
                  <a:t>, если для любых эффективных противников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величина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𝑃𝑅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 smtClean="0"/>
                  <a:t>, где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 smtClean="0"/>
                  <a:t> – пренебрежимо малая величина.</a:t>
                </a:r>
              </a:p>
              <a:p>
                <a:pPr marL="0" indent="0">
                  <a:buNone/>
                </a:pPr>
                <a:r>
                  <a:rPr lang="ru-RU" dirty="0" smtClean="0"/>
                  <a:t>Противника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часто называют </a:t>
                </a:r>
                <a:r>
                  <a:rPr lang="ru-RU" b="1" dirty="0" smtClean="0"/>
                  <a:t>статистическим тестом</a:t>
                </a:r>
                <a:r>
                  <a:rPr lang="ru-RU" dirty="0" smtClean="0"/>
                  <a:t>.</a:t>
                </a:r>
              </a:p>
              <a:p>
                <a:pPr marL="0" indent="0">
                  <a:buNone/>
                </a:pPr>
                <a:r>
                  <a:rPr lang="ru-RU" dirty="0" smtClean="0"/>
                  <a:t>Если генератор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 smtClean="0"/>
                  <a:t>– стойкий, то последовательность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называют </a:t>
                </a:r>
                <a:r>
                  <a:rPr lang="en-US" dirty="0" smtClean="0"/>
                  <a:t>(</a:t>
                </a:r>
                <a:r>
                  <a:rPr lang="ru-RU" dirty="0" smtClean="0"/>
                  <a:t>эффективно) </a:t>
                </a:r>
                <a:r>
                  <a:rPr lang="ru-RU" b="1" dirty="0" smtClean="0"/>
                  <a:t>статистически неразличимой от случайной последовательности </a:t>
                </a:r>
                <a:r>
                  <a:rPr lang="ru-RU" dirty="0" smtClean="0"/>
                  <a:t>или</a:t>
                </a:r>
                <a:r>
                  <a:rPr lang="en-US" b="1" dirty="0" smtClean="0"/>
                  <a:t> </a:t>
                </a:r>
                <a:r>
                  <a:rPr lang="ru-RU" b="1" dirty="0" smtClean="0"/>
                  <a:t>стойкой псевдослучайной последовательностью</a:t>
                </a:r>
                <a:r>
                  <a:rPr lang="ru-RU" dirty="0" smtClean="0"/>
                  <a:t>. Обозначается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ru-R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ru-RU" dirty="0" smtClean="0"/>
                  <a:t>где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ru-RU" i="1" dirty="0" smtClean="0"/>
                  <a:t> – </a:t>
                </a:r>
                <a:r>
                  <a:rPr lang="ru-RU" dirty="0" smtClean="0"/>
                  <a:t>случайная последовательность.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55230"/>
                <a:ext cx="10515600" cy="2554601"/>
              </a:xfrm>
              <a:blipFill rotWithShape="0">
                <a:blip r:embed="rId2"/>
                <a:stretch>
                  <a:fillRect l="-928" t="-5489" r="-13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22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973655" y="4686055"/>
            <a:ext cx="2879002" cy="118824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3123276" y="4171704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7"/>
              <p:cNvSpPr>
                <a:spLocks noChangeArrowheads="1"/>
              </p:cNvSpPr>
              <p:nvPr/>
            </p:nvSpPr>
            <p:spPr bwMode="auto">
              <a:xfrm>
                <a:off x="7695276" y="4686055"/>
                <a:ext cx="1295400" cy="118824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95276" y="4686055"/>
                <a:ext cx="1295400" cy="1188244"/>
              </a:xfrm>
              <a:prstGeom prst="rect">
                <a:avLst/>
              </a:prstGeom>
              <a:blipFill>
                <a:blip r:embed="rId3"/>
                <a:stretch>
                  <a:fillRect t="-2538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20"/>
          <p:cNvGrpSpPr>
            <a:grpSpLocks/>
          </p:cNvGrpSpPr>
          <p:nvPr/>
        </p:nvGrpSpPr>
        <p:grpSpPr bwMode="auto">
          <a:xfrm>
            <a:off x="4952396" y="4788140"/>
            <a:ext cx="2625185" cy="445295"/>
            <a:chOff x="1776" y="2036"/>
            <a:chExt cx="2352" cy="374"/>
          </a:xfrm>
        </p:grpSpPr>
        <p:sp>
          <p:nvSpPr>
            <p:cNvPr id="9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840" y="2036"/>
                  <a:ext cx="233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0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840" y="2036"/>
                  <a:ext cx="233" cy="336"/>
                </a:xfrm>
                <a:prstGeom prst="rect">
                  <a:avLst/>
                </a:prstGeom>
                <a:blipFill>
                  <a:blip r:embed="rId4"/>
                  <a:stretch>
                    <a:fillRect r="-6977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" name="Group 22"/>
          <p:cNvGrpSpPr>
            <a:grpSpLocks/>
          </p:cNvGrpSpPr>
          <p:nvPr/>
        </p:nvGrpSpPr>
        <p:grpSpPr bwMode="auto">
          <a:xfrm>
            <a:off x="8304886" y="5874297"/>
            <a:ext cx="1570040" cy="678656"/>
            <a:chOff x="4560" y="2842"/>
            <a:chExt cx="989" cy="570"/>
          </a:xfrm>
        </p:grpSpPr>
        <p:sp>
          <p:nvSpPr>
            <p:cNvPr id="12" name="Line 16"/>
            <p:cNvSpPr>
              <a:spLocks noChangeShapeType="1"/>
            </p:cNvSpPr>
            <p:nvPr/>
          </p:nvSpPr>
          <p:spPr bwMode="auto">
            <a:xfrm>
              <a:off x="4560" y="284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’∈ {0,1}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3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blipFill>
                  <a:blip r:embed="rId7"/>
                  <a:stretch>
                    <a:fillRect r="-781" b="-1710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4" name="Rectangle 18"/>
          <p:cNvSpPr>
            <a:spLocks noChangeArrowheads="1"/>
          </p:cNvSpPr>
          <p:nvPr/>
        </p:nvSpPr>
        <p:spPr bwMode="auto">
          <a:xfrm>
            <a:off x="1873916" y="4457454"/>
            <a:ext cx="7924800" cy="158829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 Box 13"/>
              <p:cNvSpPr txBox="1">
                <a:spLocks noChangeArrowheads="1"/>
              </p:cNvSpPr>
              <p:nvPr/>
            </p:nvSpPr>
            <p:spPr bwMode="auto">
              <a:xfrm>
                <a:off x="2062012" y="4971804"/>
                <a:ext cx="2672950" cy="10120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lang="en-US" b="0" dirty="0" smtClean="0"/>
                  <a:t>If: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endParaRPr lang="en-US" b="0" dirty="0" smtClean="0"/>
              </a:p>
              <a:p>
                <a:r>
                  <a:rPr lang="en-US" dirty="0" smtClean="0"/>
                  <a:t>Else: 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endParaRPr lang="en-US" b="1" baseline="-25000" dirty="0">
                  <a:cs typeface="Arial" charset="0"/>
                  <a:sym typeface="Symbol" pitchFamily="18" charset="2"/>
                </a:endParaRPr>
              </a:p>
              <a:p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5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62012" y="4971804"/>
                <a:ext cx="2672950" cy="1012072"/>
              </a:xfrm>
              <a:prstGeom prst="rect">
                <a:avLst/>
              </a:prstGeom>
              <a:blipFill>
                <a:blip r:embed="rId8"/>
                <a:stretch>
                  <a:fillRect l="-1822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 Box 6"/>
              <p:cNvSpPr txBox="1">
                <a:spLocks noChangeArrowheads="1"/>
              </p:cNvSpPr>
              <p:nvPr/>
            </p:nvSpPr>
            <p:spPr bwMode="auto">
              <a:xfrm>
                <a:off x="3094702" y="4038353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94702" y="4038353"/>
                <a:ext cx="427040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Прямоугольник 16"/>
              <p:cNvSpPr/>
              <p:nvPr/>
            </p:nvSpPr>
            <p:spPr>
              <a:xfrm>
                <a:off x="4160954" y="6231785"/>
                <a:ext cx="368902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𝑃𝑅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=|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7" name="Прямоугольник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0954" y="6231785"/>
                <a:ext cx="3689023" cy="369332"/>
              </a:xfrm>
              <a:prstGeom prst="rect">
                <a:avLst/>
              </a:prstGeom>
              <a:blipFill>
                <a:blip r:embed="rId10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5795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Энтропия генератора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ru-RU" dirty="0"/>
                  <a:t> на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0,1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- генератор.</a:t>
                </a:r>
              </a:p>
              <a:p>
                <a:pPr marL="0" indent="0">
                  <a:buNone/>
                </a:pPr>
                <a:r>
                  <a:rPr lang="ru-RU" dirty="0" smtClean="0"/>
                  <a:t>Очевидно, что генератор может выдать не более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ru-RU" dirty="0" smtClean="0"/>
                  <a:t> различных последовательностей.</a:t>
                </a:r>
              </a:p>
              <a:p>
                <a:pPr marL="0" indent="0">
                  <a:buNone/>
                </a:pPr>
                <a:r>
                  <a:rPr lang="ru-RU" dirty="0" smtClean="0"/>
                  <a:t>Часто в генераторах величина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𝒔</m:t>
                    </m:r>
                    <m:sSub>
                      <m:sSubPr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ru-RU" dirty="0" smtClean="0"/>
                  <a:t> является начальным заполнением внутреннего состояния. Тогда максимально возможная </a:t>
                </a:r>
                <a:r>
                  <a:rPr lang="ru-RU" smtClean="0"/>
                  <a:t>энтропия выходной</a:t>
                </a:r>
              </a:p>
              <a:p>
                <a:pPr marL="0" indent="0">
                  <a:buNone/>
                </a:pPr>
                <a:r>
                  <a:rPr lang="ru-RU" smtClean="0"/>
                  <a:t>последовательности </a:t>
                </a:r>
                <a14:m>
                  <m:oMath xmlns:m="http://schemas.openxmlformats.org/officeDocument/2006/math">
                    <m:r>
                      <a:rPr lang="ru-RU" b="1" i="1" smtClean="0">
                        <a:latin typeface="Cambria Math" panose="02040503050406030204" pitchFamily="18" charset="0"/>
                      </a:rPr>
                      <m:t>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𝒔</m:t>
                    </m:r>
                    <m:groupChr>
                      <m:groupChrPr>
                        <m:chr m:val="←"/>
                        <m:vertJc m:val="bot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28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равна энтропии случайной величины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𝒔</m:t>
                    </m:r>
                    <m:r>
                      <a:rPr lang="ru-RU" b="1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ru-RU" dirty="0" smtClean="0"/>
                  <a:t> т.е.</a:t>
                </a: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𝜸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</m:func>
                    </m:oMath>
                  </m:oMathPara>
                </a14:m>
                <a:endParaRPr lang="en-US" b="1" dirty="0" smtClean="0"/>
              </a:p>
              <a:p>
                <a:pPr marL="0" indent="0">
                  <a:buNone/>
                </a:pPr>
                <a:r>
                  <a:rPr lang="ru-RU" dirty="0" smtClean="0"/>
                  <a:t>Таким образом максимально возможная длина периода генератора</a:t>
                </a:r>
                <a:endParaRPr lang="en-US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𝜸</m:t>
                              </m:r>
                            </m:e>
                          </m:d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US" b="1" dirty="0" smtClean="0"/>
              </a:p>
              <a:p>
                <a:pPr marL="0" indent="0">
                  <a:buNone/>
                </a:pPr>
                <a:r>
                  <a:rPr lang="ru-RU" dirty="0" smtClean="0"/>
                  <a:t>Пример</a:t>
                </a:r>
                <a:r>
                  <a:rPr lang="en-US" dirty="0" smtClean="0"/>
                  <a:t>: </a:t>
                </a: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128</m:t>
                        </m:r>
                      </m:sup>
                    </m:sSup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множество состояний и ключей, тогда максимально возможный период выходной последовательности не превышает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128</m:t>
                        </m:r>
                      </m:sup>
                    </m:sSup>
                  </m:oMath>
                </a14:m>
                <a:r>
                  <a:rPr lang="ru-RU" dirty="0" smtClean="0"/>
                  <a:t>, энтропия 128 бит.</a:t>
                </a:r>
                <a:endParaRPr lang="en-US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3221" b="-28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8284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Статистическая неразличимость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64770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ru-RU" dirty="0" smtClean="0"/>
                  <a:t> на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0,1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Рассмотрим множество возможных значений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⊂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:{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}.</m:t>
                    </m:r>
                  </m:oMath>
                </a14:m>
                <a:endParaRPr lang="en-US" i="1" dirty="0" smtClean="0"/>
              </a:p>
              <a:p>
                <a:pPr marL="0" indent="0">
                  <a:buNone/>
                </a:pPr>
                <a:endParaRPr lang="en-US" i="1" dirty="0"/>
              </a:p>
              <a:p>
                <a:pPr marL="0" indent="0">
                  <a:buNone/>
                </a:pPr>
                <a:r>
                  <a:rPr lang="ru-RU" dirty="0" smtClean="0"/>
                  <a:t>Тогда если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ru-RU" dirty="0" smtClean="0"/>
                  <a:t> – стойкий генератор, то эффективный Противник не может определить содержится ли элемент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∈{0,1}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в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ru-RU" dirty="0" smtClean="0"/>
                  <a:t>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6477000" cy="4351338"/>
              </a:xfrm>
              <a:blipFill>
                <a:blip r:embed="rId2"/>
                <a:stretch>
                  <a:fillRect l="-1695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24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Овал 4"/>
              <p:cNvSpPr/>
              <p:nvPr/>
            </p:nvSpPr>
            <p:spPr>
              <a:xfrm>
                <a:off x="7577750" y="1937442"/>
                <a:ext cx="3776050" cy="383866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5" name="Овал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7750" y="1937442"/>
                <a:ext cx="3776050" cy="3838669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Овал 5"/>
              <p:cNvSpPr/>
              <p:nvPr/>
            </p:nvSpPr>
            <p:spPr>
              <a:xfrm>
                <a:off x="9361283" y="2725093"/>
                <a:ext cx="851026" cy="805758"/>
              </a:xfrm>
              <a:prstGeom prst="ellipse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6" name="Овал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1283" y="2725093"/>
                <a:ext cx="851026" cy="805758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817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Непредсказуемость генераторов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ru-RU" dirty="0" smtClean="0"/>
                  <a:t> псевдослучайный генератор 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 </a:t>
                </a:r>
                <a:endParaRPr lang="ru-RU" sz="2800" baseline="-25000" dirty="0">
                  <a:cs typeface="Arial" charset="0"/>
                  <a:sym typeface="Symbol" pitchFamily="18" charset="2"/>
                </a:endParaRPr>
              </a:p>
              <a:p>
                <a:r>
                  <a:rPr lang="ru-RU" sz="2800" dirty="0" smtClean="0"/>
                  <a:t>Генератор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ru-RU" dirty="0" smtClean="0"/>
                  <a:t> называется </a:t>
                </a:r>
                <a:r>
                  <a:rPr lang="ru-RU" b="1" dirty="0" smtClean="0"/>
                  <a:t>предсказуемым</a:t>
                </a:r>
                <a:r>
                  <a:rPr lang="ru-RU" dirty="0" smtClean="0"/>
                  <a:t>, если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эффективный алгоритм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и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−1:</m:t>
                    </m:r>
                  </m:oMath>
                </a14:m>
                <a:endParaRPr lang="ru-RU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𝐴𝑑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𝑝𝑟𝑒𝑑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</m:d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0..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)[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+1]]−1/2|&gt;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Где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 smtClean="0"/>
                  <a:t> – не пренебрежимо малая. Т.е. Существует эффективный алгоритм способный по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ru-RU" dirty="0" smtClean="0"/>
                  <a:t> биту предсказать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+2</m:t>
                    </m:r>
                  </m:oMath>
                </a14:m>
                <a:r>
                  <a:rPr lang="ru-RU" dirty="0" smtClean="0"/>
                  <a:t>.</a:t>
                </a:r>
              </a:p>
              <a:p>
                <a:r>
                  <a:rPr lang="ru-RU" dirty="0" smtClean="0"/>
                  <a:t>Генератор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ru-RU" dirty="0" smtClean="0"/>
                  <a:t> называется </a:t>
                </a:r>
                <a:r>
                  <a:rPr lang="ru-RU" b="1" dirty="0" smtClean="0"/>
                  <a:t>непредсказуемым</a:t>
                </a:r>
                <a:r>
                  <a:rPr lang="ru-RU" dirty="0" smtClean="0"/>
                  <a:t>, если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ru-RU" dirty="0" smtClean="0"/>
                  <a:t> эффективных алгоритмов справедливо</a:t>
                </a:r>
              </a:p>
              <a:p>
                <a:pPr marL="0" indent="0" algn="ctr">
                  <a:buNone/>
                </a:pP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𝐴𝑑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𝑝𝑟𝑒𝑑</m:t>
                            </m:r>
                          </m:sub>
                        </m:s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=|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d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0..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e>
                            </m:d>
                          </m:e>
                        </m:d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)[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+1]]−1/2|≤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 smtClean="0"/>
                  <a:t>, </a:t>
                </a:r>
              </a:p>
              <a:p>
                <a:pPr marL="0" indent="0">
                  <a:buNone/>
                </a:pPr>
                <a:r>
                  <a:rPr lang="ru-RU" dirty="0" smtClean="0"/>
                  <a:t>для пренебрежимо малой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 smtClean="0"/>
                  <a:t>.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801" r="-40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02838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Скругленный прямоугольник 14"/>
          <p:cNvSpPr/>
          <p:nvPr/>
        </p:nvSpPr>
        <p:spPr>
          <a:xfrm>
            <a:off x="720505" y="1690688"/>
            <a:ext cx="10542006" cy="109777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Непредсказуемость генераторов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b="1" dirty="0" smtClean="0"/>
                  <a:t>Теорема 2.2. </a:t>
                </a: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ru-RU" dirty="0"/>
                  <a:t> псевдослучайный </a:t>
                </a:r>
                <a:r>
                  <a:rPr lang="ru-RU" dirty="0" smtClean="0"/>
                  <a:t>генератор</a:t>
                </a:r>
                <a:r>
                  <a:rPr lang="en-US" dirty="0"/>
                  <a:t> </a:t>
                </a:r>
                <a:r>
                  <a:rPr lang="en-US" dirty="0" smtClean="0"/>
                  <a:t>(PRG)</a:t>
                </a:r>
                <a:r>
                  <a:rPr lang="ru-RU" dirty="0" smtClean="0"/>
                  <a:t> </a:t>
                </a:r>
                <a:r>
                  <a:rPr lang="ru-RU" dirty="0"/>
                  <a:t>на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. </a:t>
                </a:r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Если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ru-RU" dirty="0" smtClean="0"/>
                  <a:t> – стойкий, то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ru-RU" dirty="0" smtClean="0"/>
                  <a:t> – непредсказуемый.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:r>
                  <a:rPr lang="ru-RU" dirty="0" smtClean="0">
                    <a:ea typeface="Cambria Math" panose="02040503050406030204" pitchFamily="18" charset="0"/>
                  </a:rPr>
                  <a:t>Если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ru-RU" dirty="0" smtClean="0"/>
                  <a:t> </a:t>
                </a:r>
                <a:r>
                  <a:rPr lang="en-US" dirty="0" smtClean="0"/>
                  <a:t>– </a:t>
                </a:r>
                <a:r>
                  <a:rPr lang="ru-RU" dirty="0" smtClean="0"/>
                  <a:t>стойкий, то его выход вычислительно неотличим от случайной последовательности. А для случайной последовательности невозможно предсказать следующий бит.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𝑃𝑟𝑒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𝑎𝑣𝑑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𝑃𝑅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 ⊲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26</a:t>
            </a:fld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Прямоугольник 4"/>
              <p:cNvSpPr/>
              <p:nvPr/>
            </p:nvSpPr>
            <p:spPr>
              <a:xfrm>
                <a:off x="3562499" y="4571999"/>
                <a:ext cx="1783533" cy="71522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5" name="Прямоуголь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2499" y="4571999"/>
                <a:ext cx="1783533" cy="71522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924390" y="4744945"/>
                <a:ext cx="524887" cy="3907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≈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4390" y="4744945"/>
                <a:ext cx="524887" cy="390748"/>
              </a:xfrm>
              <a:prstGeom prst="rect">
                <a:avLst/>
              </a:prstGeom>
              <a:blipFill>
                <a:blip r:embed="rId4"/>
                <a:stretch>
                  <a:fillRect b="-468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Прямоугольник 6"/>
              <p:cNvSpPr/>
              <p:nvPr/>
            </p:nvSpPr>
            <p:spPr>
              <a:xfrm>
                <a:off x="6910232" y="4571999"/>
                <a:ext cx="1783533" cy="71522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7" name="Прямоугольник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0232" y="4571999"/>
                <a:ext cx="1783533" cy="71522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Прямоугольник 7"/>
          <p:cNvSpPr/>
          <p:nvPr/>
        </p:nvSpPr>
        <p:spPr>
          <a:xfrm>
            <a:off x="6647720" y="5729651"/>
            <a:ext cx="2308556" cy="8034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Невозможно эффективно угадать следующий бит</a:t>
            </a:r>
            <a:endParaRPr lang="ru-RU" dirty="0"/>
          </a:p>
        </p:txBody>
      </p:sp>
      <p:cxnSp>
        <p:nvCxnSpPr>
          <p:cNvPr id="10" name="Прямая со стрелкой 9"/>
          <p:cNvCxnSpPr>
            <a:stCxn id="8" idx="0"/>
            <a:endCxn id="7" idx="2"/>
          </p:cNvCxnSpPr>
          <p:nvPr/>
        </p:nvCxnSpPr>
        <p:spPr>
          <a:xfrm flipV="1">
            <a:off x="7801998" y="5287223"/>
            <a:ext cx="1" cy="4424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Прямоугольник 10"/>
          <p:cNvSpPr/>
          <p:nvPr/>
        </p:nvSpPr>
        <p:spPr>
          <a:xfrm>
            <a:off x="3388154" y="5729651"/>
            <a:ext cx="2308556" cy="8034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Невозможно эффективно угадать следующий бит</a:t>
            </a:r>
            <a:endParaRPr lang="ru-RU" dirty="0"/>
          </a:p>
        </p:txBody>
      </p:sp>
      <p:cxnSp>
        <p:nvCxnSpPr>
          <p:cNvPr id="12" name="Прямая со стрелкой 11"/>
          <p:cNvCxnSpPr/>
          <p:nvPr/>
        </p:nvCxnSpPr>
        <p:spPr>
          <a:xfrm flipV="1">
            <a:off x="4454265" y="5274667"/>
            <a:ext cx="1" cy="45498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>
            <a:stCxn id="8" idx="1"/>
            <a:endCxn id="11" idx="3"/>
          </p:cNvCxnSpPr>
          <p:nvPr/>
        </p:nvCxnSpPr>
        <p:spPr>
          <a:xfrm flipH="1">
            <a:off x="5696710" y="6131375"/>
            <a:ext cx="95101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>
            <a:off x="6186833" y="5287223"/>
            <a:ext cx="1" cy="79856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3530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145086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Непредсказуемость генераторов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b="1" dirty="0" smtClean="0"/>
                  <a:t>Теорема 2.3.</a:t>
                </a:r>
                <a:r>
                  <a:rPr lang="ru-RU" dirty="0" smtClean="0"/>
                  <a:t> </a:t>
                </a:r>
                <a:r>
                  <a:rPr lang="en-US" dirty="0" smtClean="0"/>
                  <a:t>Yao’82 </a:t>
                </a:r>
                <a:r>
                  <a:rPr lang="ru-RU" dirty="0" smtClean="0"/>
                  <a:t>. Пусть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ru-RU" dirty="0"/>
                  <a:t> псевдослучайный </a:t>
                </a:r>
                <a:r>
                  <a:rPr lang="ru-RU" dirty="0" smtClean="0"/>
                  <a:t>генератор</a:t>
                </a:r>
                <a:r>
                  <a:rPr lang="en-US" dirty="0"/>
                  <a:t> </a:t>
                </a:r>
                <a:r>
                  <a:rPr lang="en-US" dirty="0" smtClean="0"/>
                  <a:t>(PRG)</a:t>
                </a:r>
                <a:r>
                  <a:rPr lang="ru-RU" dirty="0" smtClean="0"/>
                  <a:t> </a:t>
                </a:r>
                <a:r>
                  <a:rPr lang="ru-RU" dirty="0"/>
                  <a:t>на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. </a:t>
                </a:r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Если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ru-RU" dirty="0" smtClean="0"/>
                  <a:t> – непредсказуемый, то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ru-RU" dirty="0"/>
                  <a:t> – </a:t>
                </a:r>
                <a:r>
                  <a:rPr lang="ru-RU" dirty="0" smtClean="0"/>
                  <a:t>стойкий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:r>
                  <a:rPr lang="ru-RU" dirty="0" smtClean="0">
                    <a:ea typeface="Cambria Math" panose="02040503050406030204" pitchFamily="18" charset="0"/>
                  </a:rPr>
                  <a:t>без доказательства</a:t>
                </a:r>
                <a14:m>
                  <m:oMath xmlns:m="http://schemas.openxmlformats.org/officeDocument/2006/math">
                    <m:r>
                      <a:rPr lang="ru-RU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ru-RU" dirty="0"/>
                  <a:t> </a:t>
                </a:r>
                <a:r>
                  <a:rPr lang="ru-RU" dirty="0" smtClean="0"/>
                  <a:t>Идея доказательства – если мы не можем предсказать 1 следующий бит, то значит у нас нет никаких возможностей определить является ли данная величина случайной, или выходом псевдослучайного генератора</a:t>
                </a:r>
                <a14:m>
                  <m:oMath xmlns:m="http://schemas.openxmlformats.org/officeDocument/2006/math">
                    <m:r>
                      <a:rPr lang="ru-RU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 r="-168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66984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230189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Поточные шифры и семантическая стойкость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216695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b="1" dirty="0" smtClean="0"/>
                  <a:t>Теорема 2.4. </a:t>
                </a: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ru-RU" dirty="0" smtClean="0"/>
                  <a:t> стойкий генератор (</a:t>
                </a:r>
                <a:r>
                  <a:rPr lang="en-US" dirty="0" smtClean="0"/>
                  <a:t>PRG)</a:t>
                </a:r>
                <a:r>
                  <a:rPr lang="ru-RU" dirty="0" smtClean="0"/>
                  <a:t>.</a:t>
                </a:r>
              </a:p>
              <a:p>
                <a:pPr marL="0" indent="0">
                  <a:buNone/>
                </a:pPr>
                <a:r>
                  <a:rPr lang="ru-RU" dirty="0" smtClean="0"/>
                  <a:t>Тогда поточный шифр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определённый с использованием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семантически стойкий, т.е.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противник в игре на семантическую стойкость,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противник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 smtClean="0"/>
                  <a:t> в игре на стойкость </a:t>
                </a:r>
                <a:r>
                  <a:rPr lang="en-US" dirty="0" smtClean="0"/>
                  <a:t>PRG (</a:t>
                </a:r>
                <a:r>
                  <a:rPr lang="ru-RU" dirty="0" smtClean="0"/>
                  <a:t>различимость)</a:t>
                </a:r>
                <a:r>
                  <a:rPr lang="en-US" dirty="0" smtClean="0"/>
                  <a:t>:</a:t>
                </a:r>
              </a:p>
              <a:p>
                <a:pPr marL="0" indent="0" algn="ctr">
                  <a:buNone/>
                </a:pP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𝐴𝑑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𝑠𝑠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≤2∗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𝐴𝑑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𝑃𝑅𝐺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2166953"/>
              </a:xfrm>
              <a:blipFill>
                <a:blip r:embed="rId2"/>
                <a:stretch>
                  <a:fillRect l="-1043" t="-421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3608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Идея доказательства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29</a:t>
            </a:fld>
            <a:endParaRPr lang="ru-RU"/>
          </a:p>
        </p:txBody>
      </p:sp>
      <p:grpSp>
        <p:nvGrpSpPr>
          <p:cNvPr id="5" name="Group 23"/>
          <p:cNvGrpSpPr/>
          <p:nvPr/>
        </p:nvGrpSpPr>
        <p:grpSpPr>
          <a:xfrm>
            <a:off x="1762408" y="2080419"/>
            <a:ext cx="3886211" cy="1589488"/>
            <a:chOff x="1676400" y="1104900"/>
            <a:chExt cx="3886211" cy="1589488"/>
          </a:xfrm>
        </p:grpSpPr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1676400" y="1314459"/>
              <a:ext cx="838200" cy="8762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/>
              <a:r>
                <a:rPr lang="en-US" dirty="0" err="1"/>
                <a:t>c</a:t>
              </a:r>
              <a:r>
                <a:rPr lang="en-US" dirty="0" err="1" smtClean="0"/>
                <a:t>hal</a:t>
              </a:r>
              <a:r>
                <a:rPr lang="en-US" dirty="0"/>
                <a:t>.</a:t>
              </a:r>
            </a:p>
          </p:txBody>
        </p:sp>
        <p:sp>
          <p:nvSpPr>
            <p:cNvPr id="7" name="Rectangle 7"/>
            <p:cNvSpPr>
              <a:spLocks noChangeArrowheads="1"/>
            </p:cNvSpPr>
            <p:nvPr/>
          </p:nvSpPr>
          <p:spPr bwMode="auto">
            <a:xfrm>
              <a:off x="4419600" y="1352550"/>
              <a:ext cx="914400" cy="876291"/>
            </a:xfrm>
            <a:prstGeom prst="rect">
              <a:avLst/>
            </a:prstGeom>
            <a:solidFill>
              <a:srgbClr val="FAC09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/>
              <a:r>
                <a:rPr lang="en-US" dirty="0"/>
                <a:t>a</a:t>
              </a:r>
              <a:r>
                <a:rPr lang="en-US" dirty="0" smtClean="0"/>
                <a:t>dv</a:t>
              </a:r>
              <a:r>
                <a:rPr lang="en-US" dirty="0"/>
                <a:t>. A</a:t>
              </a:r>
            </a:p>
          </p:txBody>
        </p:sp>
        <p:sp>
          <p:nvSpPr>
            <p:cNvPr id="8" name="Text Box 8"/>
            <p:cNvSpPr txBox="1">
              <a:spLocks noChangeArrowheads="1"/>
            </p:cNvSpPr>
            <p:nvPr/>
          </p:nvSpPr>
          <p:spPr bwMode="auto">
            <a:xfrm>
              <a:off x="1752600" y="1745218"/>
              <a:ext cx="63731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 err="1"/>
                <a:t>k</a:t>
              </a:r>
              <a:r>
                <a:rPr lang="en-US" dirty="0" err="1">
                  <a:sym typeface="Symbol" pitchFamily="18" charset="2"/>
                </a:rPr>
                <a:t>K</a:t>
              </a:r>
              <a:endParaRPr lang="en-US" b="1" dirty="0">
                <a:cs typeface="Arial" charset="0"/>
                <a:sym typeface="Symbol" pitchFamily="18" charset="2"/>
              </a:endParaRPr>
            </a:p>
          </p:txBody>
        </p:sp>
        <p:sp>
          <p:nvSpPr>
            <p:cNvPr id="9" name="Text Box 11"/>
            <p:cNvSpPr txBox="1">
              <a:spLocks noChangeArrowheads="1"/>
            </p:cNvSpPr>
            <p:nvPr/>
          </p:nvSpPr>
          <p:spPr bwMode="auto">
            <a:xfrm>
              <a:off x="2971800" y="1104900"/>
              <a:ext cx="114300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/>
                <a:t>m</a:t>
              </a:r>
              <a:r>
                <a:rPr lang="en-US" sz="2000" baseline="-25000" dirty="0"/>
                <a:t>0</a:t>
              </a:r>
              <a:r>
                <a:rPr lang="en-US" sz="2000" dirty="0"/>
                <a:t> , </a:t>
              </a:r>
              <a:r>
                <a:rPr lang="en-US" sz="2000" dirty="0" smtClean="0"/>
                <a:t>m</a:t>
              </a:r>
              <a:r>
                <a:rPr lang="en-US" sz="2000" baseline="-25000" dirty="0" smtClean="0"/>
                <a:t>1</a:t>
              </a:r>
              <a:endParaRPr lang="en-US" sz="2000" dirty="0">
                <a:sym typeface="Symbol" pitchFamily="18" charset="2"/>
              </a:endParaRPr>
            </a:p>
          </p:txBody>
        </p:sp>
        <p:grpSp>
          <p:nvGrpSpPr>
            <p:cNvPr id="10" name="Group 20"/>
            <p:cNvGrpSpPr>
              <a:grpSpLocks/>
            </p:cNvGrpSpPr>
            <p:nvPr/>
          </p:nvGrpSpPr>
          <p:grpSpPr bwMode="auto">
            <a:xfrm>
              <a:off x="2590799" y="1581150"/>
              <a:ext cx="1828801" cy="533400"/>
              <a:chOff x="1776" y="2013"/>
              <a:chExt cx="1152" cy="448"/>
            </a:xfrm>
          </p:grpSpPr>
          <p:sp>
            <p:nvSpPr>
              <p:cNvPr id="15" name="Line 13"/>
              <p:cNvSpPr>
                <a:spLocks noChangeShapeType="1"/>
              </p:cNvSpPr>
              <p:nvPr/>
            </p:nvSpPr>
            <p:spPr bwMode="auto">
              <a:xfrm>
                <a:off x="1776" y="2454"/>
                <a:ext cx="1152" cy="7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" name="Text Box 14"/>
              <p:cNvSpPr txBox="1">
                <a:spLocks noChangeArrowheads="1"/>
              </p:cNvSpPr>
              <p:nvPr/>
            </p:nvSpPr>
            <p:spPr bwMode="auto">
              <a:xfrm>
                <a:off x="1824" y="2013"/>
                <a:ext cx="1090" cy="4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000" dirty="0"/>
                  <a:t>c</a:t>
                </a:r>
                <a:r>
                  <a:rPr lang="en-US" sz="2000" dirty="0" smtClean="0"/>
                  <a:t> </a:t>
                </a:r>
                <a:r>
                  <a:rPr lang="en-US" sz="2000" dirty="0">
                    <a:sym typeface="Symbol" pitchFamily="18" charset="2"/>
                  </a:rPr>
                  <a:t> </a:t>
                </a:r>
                <a:r>
                  <a:rPr lang="en-US" sz="2400" b="1" dirty="0" smtClean="0"/>
                  <a:t>m</a:t>
                </a:r>
                <a:r>
                  <a:rPr lang="en-US" sz="3200" b="1" baseline="-25000" dirty="0">
                    <a:solidFill>
                      <a:srgbClr val="FF0000"/>
                    </a:solidFill>
                  </a:rPr>
                  <a:t>0</a:t>
                </a:r>
                <a:r>
                  <a:rPr lang="en-US" sz="2400" b="1" baseline="-25000" dirty="0" smtClean="0"/>
                  <a:t> </a:t>
                </a:r>
                <a:r>
                  <a:rPr lang="en-US" sz="2000" b="1" dirty="0" smtClean="0"/>
                  <a:t>⊕ </a:t>
                </a:r>
                <a:r>
                  <a:rPr lang="en-US" sz="2000" b="1" dirty="0" smtClean="0">
                    <a:sym typeface="Symbol" pitchFamily="18" charset="2"/>
                  </a:rPr>
                  <a:t>G</a:t>
                </a:r>
                <a:r>
                  <a:rPr lang="en-US" sz="2000" b="1" dirty="0">
                    <a:sym typeface="Symbol" pitchFamily="18" charset="2"/>
                  </a:rPr>
                  <a:t>(</a:t>
                </a:r>
                <a:r>
                  <a:rPr lang="en-US" sz="2000" b="1" dirty="0"/>
                  <a:t>k)</a:t>
                </a:r>
                <a:r>
                  <a:rPr lang="en-US" sz="2800" b="1" dirty="0"/>
                  <a:t> </a:t>
                </a:r>
                <a:endParaRPr lang="en-US" sz="2000" b="1" dirty="0"/>
              </a:p>
            </p:txBody>
          </p:sp>
        </p:grpSp>
        <p:grpSp>
          <p:nvGrpSpPr>
            <p:cNvPr id="11" name="Group 22"/>
            <p:cNvGrpSpPr>
              <a:grpSpLocks/>
            </p:cNvGrpSpPr>
            <p:nvPr/>
          </p:nvGrpSpPr>
          <p:grpSpPr bwMode="auto">
            <a:xfrm>
              <a:off x="4800610" y="2171704"/>
              <a:ext cx="762001" cy="522684"/>
              <a:chOff x="4416" y="3466"/>
              <a:chExt cx="480" cy="439"/>
            </a:xfrm>
          </p:grpSpPr>
          <p:sp>
            <p:nvSpPr>
              <p:cNvPr id="13" name="Line 16"/>
              <p:cNvSpPr>
                <a:spLocks noChangeShapeType="1"/>
              </p:cNvSpPr>
              <p:nvPr/>
            </p:nvSpPr>
            <p:spPr bwMode="auto">
              <a:xfrm>
                <a:off x="4416" y="3546"/>
                <a:ext cx="0" cy="3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" name="Text Box 17"/>
              <p:cNvSpPr txBox="1">
                <a:spLocks noChangeArrowheads="1"/>
              </p:cNvSpPr>
              <p:nvPr/>
            </p:nvSpPr>
            <p:spPr bwMode="auto">
              <a:xfrm>
                <a:off x="4418" y="3466"/>
                <a:ext cx="478" cy="4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400" dirty="0"/>
                  <a:t>b</a:t>
                </a:r>
                <a:r>
                  <a:rPr lang="en-US" sz="2400" dirty="0" smtClean="0"/>
                  <a:t>’</a:t>
                </a:r>
                <a:r>
                  <a:rPr lang="en-US" sz="2800" dirty="0" smtClean="0"/>
                  <a:t>≟</a:t>
                </a:r>
                <a:r>
                  <a:rPr lang="en-US" sz="2400" dirty="0" smtClean="0"/>
                  <a:t>1</a:t>
                </a:r>
                <a:endParaRPr lang="en-US" sz="2400" dirty="0"/>
              </a:p>
            </p:txBody>
          </p:sp>
        </p:grpSp>
        <p:cxnSp>
          <p:nvCxnSpPr>
            <p:cNvPr id="12" name="Straight Arrow Connector 20"/>
            <p:cNvCxnSpPr/>
            <p:nvPr/>
          </p:nvCxnSpPr>
          <p:spPr>
            <a:xfrm flipH="1">
              <a:off x="2590800" y="1504950"/>
              <a:ext cx="1752600" cy="0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24"/>
          <p:cNvGrpSpPr/>
          <p:nvPr/>
        </p:nvGrpSpPr>
        <p:grpSpPr>
          <a:xfrm>
            <a:off x="1762408" y="4290219"/>
            <a:ext cx="3829050" cy="1553768"/>
            <a:chOff x="1676400" y="1104900"/>
            <a:chExt cx="3829050" cy="1553768"/>
          </a:xfrm>
        </p:grpSpPr>
        <p:sp>
          <p:nvSpPr>
            <p:cNvPr id="18" name="Rectangle 4"/>
            <p:cNvSpPr>
              <a:spLocks noChangeArrowheads="1"/>
            </p:cNvSpPr>
            <p:nvPr/>
          </p:nvSpPr>
          <p:spPr bwMode="auto">
            <a:xfrm>
              <a:off x="1676400" y="1314459"/>
              <a:ext cx="838200" cy="8762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/>
              <a:r>
                <a:rPr lang="en-US" dirty="0" err="1"/>
                <a:t>c</a:t>
              </a:r>
              <a:r>
                <a:rPr lang="en-US" dirty="0" err="1" smtClean="0"/>
                <a:t>hal</a:t>
              </a:r>
              <a:r>
                <a:rPr lang="en-US" dirty="0"/>
                <a:t>.</a:t>
              </a:r>
            </a:p>
          </p:txBody>
        </p:sp>
        <p:sp>
          <p:nvSpPr>
            <p:cNvPr id="19" name="Rectangle 7"/>
            <p:cNvSpPr>
              <a:spLocks noChangeArrowheads="1"/>
            </p:cNvSpPr>
            <p:nvPr/>
          </p:nvSpPr>
          <p:spPr bwMode="auto">
            <a:xfrm>
              <a:off x="4419600" y="1352550"/>
              <a:ext cx="914400" cy="876291"/>
            </a:xfrm>
            <a:prstGeom prst="rect">
              <a:avLst/>
            </a:prstGeom>
            <a:solidFill>
              <a:srgbClr val="FAC09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/>
              <a:r>
                <a:rPr lang="en-US" dirty="0"/>
                <a:t>a</a:t>
              </a:r>
              <a:r>
                <a:rPr lang="en-US" dirty="0" smtClean="0"/>
                <a:t>dv</a:t>
              </a:r>
              <a:r>
                <a:rPr lang="en-US" dirty="0"/>
                <a:t>. A</a:t>
              </a:r>
            </a:p>
          </p:txBody>
        </p:sp>
        <p:sp>
          <p:nvSpPr>
            <p:cNvPr id="20" name="Text Box 8"/>
            <p:cNvSpPr txBox="1">
              <a:spLocks noChangeArrowheads="1"/>
            </p:cNvSpPr>
            <p:nvPr/>
          </p:nvSpPr>
          <p:spPr bwMode="auto">
            <a:xfrm>
              <a:off x="1752600" y="1745218"/>
              <a:ext cx="63731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 err="1"/>
                <a:t>k</a:t>
              </a:r>
              <a:r>
                <a:rPr lang="en-US" dirty="0" err="1">
                  <a:sym typeface="Symbol" pitchFamily="18" charset="2"/>
                </a:rPr>
                <a:t>K</a:t>
              </a:r>
              <a:endParaRPr lang="en-US" b="1" dirty="0">
                <a:cs typeface="Arial" charset="0"/>
                <a:sym typeface="Symbol" pitchFamily="18" charset="2"/>
              </a:endParaRPr>
            </a:p>
          </p:txBody>
        </p:sp>
        <p:sp>
          <p:nvSpPr>
            <p:cNvPr id="21" name="Text Box 11"/>
            <p:cNvSpPr txBox="1">
              <a:spLocks noChangeArrowheads="1"/>
            </p:cNvSpPr>
            <p:nvPr/>
          </p:nvSpPr>
          <p:spPr bwMode="auto">
            <a:xfrm>
              <a:off x="2971800" y="1104900"/>
              <a:ext cx="114300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/>
                <a:t>m</a:t>
              </a:r>
              <a:r>
                <a:rPr lang="en-US" sz="2000" baseline="-25000" dirty="0"/>
                <a:t>0</a:t>
              </a:r>
              <a:r>
                <a:rPr lang="en-US" sz="2000" dirty="0"/>
                <a:t> , </a:t>
              </a:r>
              <a:r>
                <a:rPr lang="en-US" sz="2000" dirty="0" smtClean="0"/>
                <a:t>m</a:t>
              </a:r>
              <a:r>
                <a:rPr lang="en-US" sz="2000" baseline="-25000" dirty="0" smtClean="0"/>
                <a:t>1</a:t>
              </a:r>
              <a:endParaRPr lang="en-US" sz="2000" dirty="0">
                <a:sym typeface="Symbol" pitchFamily="18" charset="2"/>
              </a:endParaRPr>
            </a:p>
          </p:txBody>
        </p:sp>
        <p:grpSp>
          <p:nvGrpSpPr>
            <p:cNvPr id="22" name="Group 20"/>
            <p:cNvGrpSpPr>
              <a:grpSpLocks/>
            </p:cNvGrpSpPr>
            <p:nvPr/>
          </p:nvGrpSpPr>
          <p:grpSpPr bwMode="auto">
            <a:xfrm>
              <a:off x="2590799" y="1581150"/>
              <a:ext cx="1828801" cy="533400"/>
              <a:chOff x="1776" y="2013"/>
              <a:chExt cx="1152" cy="448"/>
            </a:xfrm>
          </p:grpSpPr>
          <p:sp>
            <p:nvSpPr>
              <p:cNvPr id="27" name="Line 13"/>
              <p:cNvSpPr>
                <a:spLocks noChangeShapeType="1"/>
              </p:cNvSpPr>
              <p:nvPr/>
            </p:nvSpPr>
            <p:spPr bwMode="auto">
              <a:xfrm>
                <a:off x="1776" y="2454"/>
                <a:ext cx="1152" cy="7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" name="Text Box 14"/>
              <p:cNvSpPr txBox="1">
                <a:spLocks noChangeArrowheads="1"/>
              </p:cNvSpPr>
              <p:nvPr/>
            </p:nvSpPr>
            <p:spPr bwMode="auto">
              <a:xfrm>
                <a:off x="1824" y="2013"/>
                <a:ext cx="1090" cy="4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000" dirty="0"/>
                  <a:t>c</a:t>
                </a:r>
                <a:r>
                  <a:rPr lang="en-US" sz="2000" dirty="0" smtClean="0"/>
                  <a:t> </a:t>
                </a:r>
                <a:r>
                  <a:rPr lang="en-US" sz="2000" dirty="0">
                    <a:sym typeface="Symbol" pitchFamily="18" charset="2"/>
                  </a:rPr>
                  <a:t> </a:t>
                </a:r>
                <a:r>
                  <a:rPr lang="en-US" sz="2400" b="1" dirty="0" smtClean="0"/>
                  <a:t>m</a:t>
                </a:r>
                <a:r>
                  <a:rPr lang="en-US" sz="3200" b="1" baseline="-25000" dirty="0" smtClean="0">
                    <a:solidFill>
                      <a:srgbClr val="FF0000"/>
                    </a:solidFill>
                  </a:rPr>
                  <a:t>1</a:t>
                </a:r>
                <a:r>
                  <a:rPr lang="en-US" sz="2400" b="1" baseline="-25000" dirty="0" smtClean="0"/>
                  <a:t> </a:t>
                </a:r>
                <a:r>
                  <a:rPr lang="en-US" sz="2000" b="1" dirty="0" smtClean="0"/>
                  <a:t>⊕ </a:t>
                </a:r>
                <a:r>
                  <a:rPr lang="en-US" sz="2000" b="1" dirty="0" smtClean="0">
                    <a:sym typeface="Symbol" pitchFamily="18" charset="2"/>
                  </a:rPr>
                  <a:t>G</a:t>
                </a:r>
                <a:r>
                  <a:rPr lang="en-US" sz="2000" b="1" dirty="0">
                    <a:sym typeface="Symbol" pitchFamily="18" charset="2"/>
                  </a:rPr>
                  <a:t>(</a:t>
                </a:r>
                <a:r>
                  <a:rPr lang="en-US" sz="2000" b="1" dirty="0"/>
                  <a:t>k)</a:t>
                </a:r>
                <a:r>
                  <a:rPr lang="en-US" sz="2800" b="1" dirty="0"/>
                  <a:t> </a:t>
                </a:r>
                <a:endParaRPr lang="en-US" sz="2000" b="1" dirty="0"/>
              </a:p>
            </p:txBody>
          </p:sp>
        </p:grpSp>
        <p:grpSp>
          <p:nvGrpSpPr>
            <p:cNvPr id="23" name="Group 22"/>
            <p:cNvGrpSpPr>
              <a:grpSpLocks/>
            </p:cNvGrpSpPr>
            <p:nvPr/>
          </p:nvGrpSpPr>
          <p:grpSpPr bwMode="auto">
            <a:xfrm>
              <a:off x="4768850" y="2135984"/>
              <a:ext cx="736600" cy="522684"/>
              <a:chOff x="4396" y="3436"/>
              <a:chExt cx="464" cy="439"/>
            </a:xfrm>
          </p:grpSpPr>
          <p:sp>
            <p:nvSpPr>
              <p:cNvPr id="25" name="Line 16"/>
              <p:cNvSpPr>
                <a:spLocks noChangeShapeType="1"/>
              </p:cNvSpPr>
              <p:nvPr/>
            </p:nvSpPr>
            <p:spPr bwMode="auto">
              <a:xfrm>
                <a:off x="4416" y="3546"/>
                <a:ext cx="0" cy="3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" name="Text Box 17"/>
              <p:cNvSpPr txBox="1">
                <a:spLocks noChangeArrowheads="1"/>
              </p:cNvSpPr>
              <p:nvPr/>
            </p:nvSpPr>
            <p:spPr bwMode="auto">
              <a:xfrm>
                <a:off x="4396" y="3436"/>
                <a:ext cx="464" cy="4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400" dirty="0"/>
                  <a:t>b</a:t>
                </a:r>
                <a:r>
                  <a:rPr lang="en-US" sz="2400" dirty="0" smtClean="0"/>
                  <a:t>’</a:t>
                </a:r>
                <a:r>
                  <a:rPr lang="en-US" sz="2800" dirty="0" smtClean="0"/>
                  <a:t>≟</a:t>
                </a:r>
                <a:r>
                  <a:rPr lang="en-US" sz="2000" dirty="0"/>
                  <a:t>1</a:t>
                </a:r>
                <a:endParaRPr lang="en-US" sz="2400" dirty="0"/>
              </a:p>
            </p:txBody>
          </p:sp>
        </p:grpSp>
        <p:cxnSp>
          <p:nvCxnSpPr>
            <p:cNvPr id="24" name="Straight Arrow Connector 31"/>
            <p:cNvCxnSpPr/>
            <p:nvPr/>
          </p:nvCxnSpPr>
          <p:spPr>
            <a:xfrm flipH="1">
              <a:off x="2590800" y="1504950"/>
              <a:ext cx="1752600" cy="0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TextBox 28"/>
          <p:cNvSpPr txBox="1"/>
          <p:nvPr/>
        </p:nvSpPr>
        <p:spPr>
          <a:xfrm>
            <a:off x="5724808" y="2461419"/>
            <a:ext cx="6198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≈</a:t>
            </a:r>
            <a:r>
              <a:rPr lang="en-US" sz="4000" baseline="-25000" dirty="0" smtClean="0"/>
              <a:t>p</a:t>
            </a:r>
            <a:endParaRPr lang="en-US" sz="4000" dirty="0"/>
          </a:p>
        </p:txBody>
      </p:sp>
      <p:sp>
        <p:nvSpPr>
          <p:cNvPr id="30" name="TextBox 29"/>
          <p:cNvSpPr txBox="1"/>
          <p:nvPr/>
        </p:nvSpPr>
        <p:spPr>
          <a:xfrm>
            <a:off x="5724808" y="4595019"/>
            <a:ext cx="6198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≈</a:t>
            </a:r>
            <a:r>
              <a:rPr lang="en-US" sz="4000" baseline="-25000" dirty="0" smtClean="0"/>
              <a:t>p</a:t>
            </a:r>
            <a:endParaRPr lang="en-US" sz="4000" dirty="0"/>
          </a:p>
        </p:txBody>
      </p:sp>
      <p:sp>
        <p:nvSpPr>
          <p:cNvPr id="31" name="TextBox 30"/>
          <p:cNvSpPr txBox="1"/>
          <p:nvPr/>
        </p:nvSpPr>
        <p:spPr>
          <a:xfrm>
            <a:off x="8010808" y="3506133"/>
            <a:ext cx="6198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≈</a:t>
            </a:r>
            <a:r>
              <a:rPr lang="en-US" sz="4000" baseline="-25000" dirty="0" smtClean="0"/>
              <a:t>p</a:t>
            </a:r>
            <a:endParaRPr lang="en-US" sz="4000" dirty="0"/>
          </a:p>
        </p:txBody>
      </p:sp>
      <p:sp>
        <p:nvSpPr>
          <p:cNvPr id="32" name="Rounded Rectangle 76"/>
          <p:cNvSpPr/>
          <p:nvPr/>
        </p:nvSpPr>
        <p:spPr>
          <a:xfrm>
            <a:off x="1610008" y="2080419"/>
            <a:ext cx="4114800" cy="1676400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80"/>
          <p:cNvGrpSpPr/>
          <p:nvPr/>
        </p:nvGrpSpPr>
        <p:grpSpPr>
          <a:xfrm>
            <a:off x="6334408" y="2080419"/>
            <a:ext cx="4114800" cy="1741888"/>
            <a:chOff x="4876800" y="1047750"/>
            <a:chExt cx="4114800" cy="1741888"/>
          </a:xfrm>
        </p:grpSpPr>
        <p:grpSp>
          <p:nvGrpSpPr>
            <p:cNvPr id="34" name="Group 36"/>
            <p:cNvGrpSpPr/>
            <p:nvPr/>
          </p:nvGrpSpPr>
          <p:grpSpPr>
            <a:xfrm>
              <a:off x="5029200" y="1123950"/>
              <a:ext cx="3937010" cy="1665688"/>
              <a:chOff x="1562100" y="1104900"/>
              <a:chExt cx="3937010" cy="1665688"/>
            </a:xfrm>
          </p:grpSpPr>
          <p:sp>
            <p:nvSpPr>
              <p:cNvPr id="36" name="Rectangle 4"/>
              <p:cNvSpPr>
                <a:spLocks noChangeArrowheads="1"/>
              </p:cNvSpPr>
              <p:nvPr/>
            </p:nvSpPr>
            <p:spPr bwMode="auto">
              <a:xfrm>
                <a:off x="1600200" y="1314459"/>
                <a:ext cx="914400" cy="876291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 err="1"/>
                  <a:t>c</a:t>
                </a:r>
                <a:r>
                  <a:rPr lang="en-US" dirty="0" err="1" smtClean="0"/>
                  <a:t>hal</a:t>
                </a:r>
                <a:r>
                  <a:rPr lang="en-US" dirty="0"/>
                  <a:t>.</a:t>
                </a:r>
              </a:p>
            </p:txBody>
          </p:sp>
          <p:sp>
            <p:nvSpPr>
              <p:cNvPr id="37" name="Rectangle 7"/>
              <p:cNvSpPr>
                <a:spLocks noChangeArrowheads="1"/>
              </p:cNvSpPr>
              <p:nvPr/>
            </p:nvSpPr>
            <p:spPr bwMode="auto">
              <a:xfrm>
                <a:off x="4419600" y="1352550"/>
                <a:ext cx="914400" cy="876291"/>
              </a:xfrm>
              <a:prstGeom prst="rect">
                <a:avLst/>
              </a:prstGeom>
              <a:solidFill>
                <a:srgbClr val="FAC09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</a:t>
                </a:r>
                <a:r>
                  <a:rPr lang="en-US" dirty="0" smtClean="0"/>
                  <a:t>dv</a:t>
                </a:r>
                <a:r>
                  <a:rPr lang="en-US" dirty="0"/>
                  <a:t>. A</a:t>
                </a:r>
              </a:p>
            </p:txBody>
          </p:sp>
          <p:sp>
            <p:nvSpPr>
              <p:cNvPr id="38" name="Text Box 8"/>
              <p:cNvSpPr txBox="1">
                <a:spLocks noChangeArrowheads="1"/>
              </p:cNvSpPr>
              <p:nvPr/>
            </p:nvSpPr>
            <p:spPr bwMode="auto">
              <a:xfrm>
                <a:off x="1562100" y="1732518"/>
                <a:ext cx="1010538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dirty="0" smtClean="0">
                    <a:sym typeface="Symbol" pitchFamily="18" charset="2"/>
                  </a:rPr>
                  <a:t>r{0,1}</a:t>
                </a:r>
                <a:r>
                  <a:rPr lang="en-US" baseline="30000" dirty="0" smtClean="0">
                    <a:sym typeface="Symbol" pitchFamily="18" charset="2"/>
                  </a:rPr>
                  <a:t>n</a:t>
                </a:r>
                <a:endParaRPr lang="en-US" b="1" baseline="30000" dirty="0">
                  <a:cs typeface="Arial" charset="0"/>
                  <a:sym typeface="Symbol" pitchFamily="18" charset="2"/>
                </a:endParaRPr>
              </a:p>
            </p:txBody>
          </p:sp>
          <p:sp>
            <p:nvSpPr>
              <p:cNvPr id="39" name="Text Box 11"/>
              <p:cNvSpPr txBox="1">
                <a:spLocks noChangeArrowheads="1"/>
              </p:cNvSpPr>
              <p:nvPr/>
            </p:nvSpPr>
            <p:spPr bwMode="auto">
              <a:xfrm>
                <a:off x="2971800" y="1104900"/>
                <a:ext cx="1143000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000" dirty="0"/>
                  <a:t>m</a:t>
                </a:r>
                <a:r>
                  <a:rPr lang="en-US" sz="2000" baseline="-25000" dirty="0"/>
                  <a:t>0</a:t>
                </a:r>
                <a:r>
                  <a:rPr lang="en-US" sz="2000" dirty="0"/>
                  <a:t> , </a:t>
                </a:r>
                <a:r>
                  <a:rPr lang="en-US" sz="2000" dirty="0" smtClean="0"/>
                  <a:t>m</a:t>
                </a:r>
                <a:r>
                  <a:rPr lang="en-US" sz="2000" baseline="-25000" dirty="0" smtClean="0"/>
                  <a:t>1</a:t>
                </a:r>
                <a:endParaRPr lang="en-US" sz="2000" dirty="0">
                  <a:sym typeface="Symbol" pitchFamily="18" charset="2"/>
                </a:endParaRPr>
              </a:p>
            </p:txBody>
          </p:sp>
          <p:grpSp>
            <p:nvGrpSpPr>
              <p:cNvPr id="40" name="Group 20"/>
              <p:cNvGrpSpPr>
                <a:grpSpLocks/>
              </p:cNvGrpSpPr>
              <p:nvPr/>
            </p:nvGrpSpPr>
            <p:grpSpPr bwMode="auto">
              <a:xfrm>
                <a:off x="2590799" y="1581150"/>
                <a:ext cx="1828801" cy="533400"/>
                <a:chOff x="1776" y="2013"/>
                <a:chExt cx="1152" cy="448"/>
              </a:xfrm>
            </p:grpSpPr>
            <p:sp>
              <p:nvSpPr>
                <p:cNvPr id="45" name="Line 13"/>
                <p:cNvSpPr>
                  <a:spLocks noChangeShapeType="1"/>
                </p:cNvSpPr>
                <p:nvPr/>
              </p:nvSpPr>
              <p:spPr bwMode="auto">
                <a:xfrm>
                  <a:off x="1776" y="2454"/>
                  <a:ext cx="1152" cy="7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1824" y="2013"/>
                  <a:ext cx="868" cy="43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sz="2000" dirty="0"/>
                    <a:t>c</a:t>
                  </a:r>
                  <a:r>
                    <a:rPr lang="en-US" sz="2000" dirty="0" smtClean="0"/>
                    <a:t> </a:t>
                  </a:r>
                  <a:r>
                    <a:rPr lang="en-US" sz="2000" dirty="0">
                      <a:sym typeface="Symbol" pitchFamily="18" charset="2"/>
                    </a:rPr>
                    <a:t> </a:t>
                  </a:r>
                  <a:r>
                    <a:rPr lang="en-US" sz="2400" b="1" dirty="0" smtClean="0"/>
                    <a:t>m</a:t>
                  </a:r>
                  <a:r>
                    <a:rPr lang="en-US" sz="3200" b="1" baseline="-25000" dirty="0">
                      <a:solidFill>
                        <a:srgbClr val="FF0000"/>
                      </a:solidFill>
                    </a:rPr>
                    <a:t>0</a:t>
                  </a:r>
                  <a:r>
                    <a:rPr lang="en-US" sz="2400" b="1" baseline="-25000" dirty="0" smtClean="0"/>
                    <a:t> </a:t>
                  </a:r>
                  <a:r>
                    <a:rPr lang="en-US" sz="2000" b="1" dirty="0" smtClean="0"/>
                    <a:t>⊕ </a:t>
                  </a:r>
                  <a:r>
                    <a:rPr lang="en-US" sz="2000" b="1" dirty="0">
                      <a:sym typeface="Symbol" pitchFamily="18" charset="2"/>
                    </a:rPr>
                    <a:t>r</a:t>
                  </a:r>
                  <a:r>
                    <a:rPr lang="en-US" sz="2800" b="1" dirty="0" smtClean="0"/>
                    <a:t> </a:t>
                  </a:r>
                  <a:endParaRPr lang="en-US" sz="2000" b="1" dirty="0"/>
                </a:p>
              </p:txBody>
            </p:sp>
          </p:grpSp>
          <p:grpSp>
            <p:nvGrpSpPr>
              <p:cNvPr id="41" name="Group 22"/>
              <p:cNvGrpSpPr>
                <a:grpSpLocks/>
              </p:cNvGrpSpPr>
              <p:nvPr/>
            </p:nvGrpSpPr>
            <p:grpSpPr bwMode="auto">
              <a:xfrm>
                <a:off x="4762509" y="2247904"/>
                <a:ext cx="736601" cy="522684"/>
                <a:chOff x="4392" y="3530"/>
                <a:chExt cx="464" cy="439"/>
              </a:xfrm>
            </p:grpSpPr>
            <p:sp>
              <p:nvSpPr>
                <p:cNvPr id="43" name="Line 16"/>
                <p:cNvSpPr>
                  <a:spLocks noChangeShapeType="1"/>
                </p:cNvSpPr>
                <p:nvPr/>
              </p:nvSpPr>
              <p:spPr bwMode="auto">
                <a:xfrm>
                  <a:off x="4416" y="3546"/>
                  <a:ext cx="0" cy="32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392" y="3530"/>
                  <a:ext cx="464" cy="43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/>
                    <a:t>b</a:t>
                  </a:r>
                  <a:r>
                    <a:rPr lang="en-US" sz="2400" dirty="0" smtClean="0"/>
                    <a:t>’</a:t>
                  </a:r>
                  <a:r>
                    <a:rPr lang="en-US" sz="2800" dirty="0" smtClean="0"/>
                    <a:t>≟</a:t>
                  </a:r>
                  <a:r>
                    <a:rPr lang="en-US" sz="2000" dirty="0" smtClean="0"/>
                    <a:t>1</a:t>
                  </a:r>
                  <a:endParaRPr lang="en-US" sz="2400" dirty="0"/>
                </a:p>
              </p:txBody>
            </p:sp>
          </p:grpSp>
          <p:cxnSp>
            <p:nvCxnSpPr>
              <p:cNvPr id="42" name="Straight Arrow Connector 43"/>
              <p:cNvCxnSpPr/>
              <p:nvPr/>
            </p:nvCxnSpPr>
            <p:spPr>
              <a:xfrm flipH="1">
                <a:off x="2590800" y="1504950"/>
                <a:ext cx="1752600" cy="0"/>
              </a:xfrm>
              <a:prstGeom prst="straightConnector1">
                <a:avLst/>
              </a:prstGeom>
              <a:ln w="38100" cmpd="sng">
                <a:solidFill>
                  <a:schemeClr val="tx1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" name="Rounded Rectangle 77"/>
            <p:cNvSpPr/>
            <p:nvPr/>
          </p:nvSpPr>
          <p:spPr>
            <a:xfrm>
              <a:off x="4876800" y="1047750"/>
              <a:ext cx="4114800" cy="1676400"/>
            </a:xfrm>
            <a:prstGeom prst="round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81"/>
          <p:cNvGrpSpPr/>
          <p:nvPr/>
        </p:nvGrpSpPr>
        <p:grpSpPr>
          <a:xfrm>
            <a:off x="6334408" y="4290219"/>
            <a:ext cx="4127500" cy="1676400"/>
            <a:chOff x="4876800" y="3257550"/>
            <a:chExt cx="4127500" cy="1676400"/>
          </a:xfrm>
        </p:grpSpPr>
        <p:grpSp>
          <p:nvGrpSpPr>
            <p:cNvPr id="48" name="Group 61"/>
            <p:cNvGrpSpPr/>
            <p:nvPr/>
          </p:nvGrpSpPr>
          <p:grpSpPr>
            <a:xfrm>
              <a:off x="5067300" y="3257550"/>
              <a:ext cx="3937000" cy="1553768"/>
              <a:chOff x="1562100" y="1104900"/>
              <a:chExt cx="3937000" cy="1553768"/>
            </a:xfrm>
          </p:grpSpPr>
          <p:sp>
            <p:nvSpPr>
              <p:cNvPr id="50" name="Rectangle 4"/>
              <p:cNvSpPr>
                <a:spLocks noChangeArrowheads="1"/>
              </p:cNvSpPr>
              <p:nvPr/>
            </p:nvSpPr>
            <p:spPr bwMode="auto">
              <a:xfrm>
                <a:off x="1600200" y="1314459"/>
                <a:ext cx="914400" cy="876291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 err="1"/>
                  <a:t>c</a:t>
                </a:r>
                <a:r>
                  <a:rPr lang="en-US" dirty="0" err="1" smtClean="0"/>
                  <a:t>hal</a:t>
                </a:r>
                <a:r>
                  <a:rPr lang="en-US" dirty="0"/>
                  <a:t>.</a:t>
                </a:r>
              </a:p>
            </p:txBody>
          </p:sp>
          <p:sp>
            <p:nvSpPr>
              <p:cNvPr id="51" name="Rectangle 7"/>
              <p:cNvSpPr>
                <a:spLocks noChangeArrowheads="1"/>
              </p:cNvSpPr>
              <p:nvPr/>
            </p:nvSpPr>
            <p:spPr bwMode="auto">
              <a:xfrm>
                <a:off x="4419600" y="1352550"/>
                <a:ext cx="914400" cy="876291"/>
              </a:xfrm>
              <a:prstGeom prst="rect">
                <a:avLst/>
              </a:prstGeom>
              <a:solidFill>
                <a:srgbClr val="FAC09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</a:t>
                </a:r>
                <a:r>
                  <a:rPr lang="en-US" dirty="0" smtClean="0"/>
                  <a:t>dv</a:t>
                </a:r>
                <a:r>
                  <a:rPr lang="en-US" dirty="0"/>
                  <a:t>. A</a:t>
                </a:r>
              </a:p>
            </p:txBody>
          </p:sp>
          <p:sp>
            <p:nvSpPr>
              <p:cNvPr id="52" name="Text Box 8"/>
              <p:cNvSpPr txBox="1">
                <a:spLocks noChangeArrowheads="1"/>
              </p:cNvSpPr>
              <p:nvPr/>
            </p:nvSpPr>
            <p:spPr bwMode="auto">
              <a:xfrm>
                <a:off x="1562100" y="1732518"/>
                <a:ext cx="1010538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dirty="0" smtClean="0">
                    <a:sym typeface="Symbol" pitchFamily="18" charset="2"/>
                  </a:rPr>
                  <a:t>r{0,1}</a:t>
                </a:r>
                <a:r>
                  <a:rPr lang="en-US" baseline="30000" dirty="0" smtClean="0">
                    <a:sym typeface="Symbol" pitchFamily="18" charset="2"/>
                  </a:rPr>
                  <a:t>n</a:t>
                </a:r>
                <a:endParaRPr lang="en-US" b="1" baseline="30000" dirty="0">
                  <a:cs typeface="Arial" charset="0"/>
                  <a:sym typeface="Symbol" pitchFamily="18" charset="2"/>
                </a:endParaRPr>
              </a:p>
            </p:txBody>
          </p:sp>
          <p:sp>
            <p:nvSpPr>
              <p:cNvPr id="53" name="Text Box 11"/>
              <p:cNvSpPr txBox="1">
                <a:spLocks noChangeArrowheads="1"/>
              </p:cNvSpPr>
              <p:nvPr/>
            </p:nvSpPr>
            <p:spPr bwMode="auto">
              <a:xfrm>
                <a:off x="2971800" y="1104900"/>
                <a:ext cx="1143000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000" dirty="0"/>
                  <a:t>m</a:t>
                </a:r>
                <a:r>
                  <a:rPr lang="en-US" sz="2000" baseline="-25000" dirty="0"/>
                  <a:t>0</a:t>
                </a:r>
                <a:r>
                  <a:rPr lang="en-US" sz="2000" dirty="0"/>
                  <a:t> , </a:t>
                </a:r>
                <a:r>
                  <a:rPr lang="en-US" sz="2000" dirty="0" smtClean="0"/>
                  <a:t>m</a:t>
                </a:r>
                <a:r>
                  <a:rPr lang="en-US" sz="2000" baseline="-25000" dirty="0" smtClean="0"/>
                  <a:t>1</a:t>
                </a:r>
                <a:endParaRPr lang="en-US" sz="2000" dirty="0">
                  <a:sym typeface="Symbol" pitchFamily="18" charset="2"/>
                </a:endParaRPr>
              </a:p>
            </p:txBody>
          </p:sp>
          <p:grpSp>
            <p:nvGrpSpPr>
              <p:cNvPr id="54" name="Group 20"/>
              <p:cNvGrpSpPr>
                <a:grpSpLocks/>
              </p:cNvGrpSpPr>
              <p:nvPr/>
            </p:nvGrpSpPr>
            <p:grpSpPr bwMode="auto">
              <a:xfrm>
                <a:off x="2590799" y="1581150"/>
                <a:ext cx="1828801" cy="533400"/>
                <a:chOff x="1776" y="2013"/>
                <a:chExt cx="1152" cy="448"/>
              </a:xfrm>
            </p:grpSpPr>
            <p:sp>
              <p:nvSpPr>
                <p:cNvPr id="59" name="Line 13"/>
                <p:cNvSpPr>
                  <a:spLocks noChangeShapeType="1"/>
                </p:cNvSpPr>
                <p:nvPr/>
              </p:nvSpPr>
              <p:spPr bwMode="auto">
                <a:xfrm>
                  <a:off x="1776" y="2454"/>
                  <a:ext cx="1152" cy="7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0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1824" y="2013"/>
                  <a:ext cx="868" cy="43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sz="2000" dirty="0"/>
                    <a:t>c</a:t>
                  </a:r>
                  <a:r>
                    <a:rPr lang="en-US" sz="2000" dirty="0" smtClean="0"/>
                    <a:t> </a:t>
                  </a:r>
                  <a:r>
                    <a:rPr lang="en-US" sz="2000" dirty="0">
                      <a:sym typeface="Symbol" pitchFamily="18" charset="2"/>
                    </a:rPr>
                    <a:t> </a:t>
                  </a:r>
                  <a:r>
                    <a:rPr lang="en-US" sz="2400" b="1" dirty="0" smtClean="0"/>
                    <a:t>m</a:t>
                  </a:r>
                  <a:r>
                    <a:rPr lang="en-US" sz="3200" b="1" baseline="-25000" dirty="0" smtClean="0">
                      <a:solidFill>
                        <a:srgbClr val="FF0000"/>
                      </a:solidFill>
                    </a:rPr>
                    <a:t>1</a:t>
                  </a:r>
                  <a:r>
                    <a:rPr lang="en-US" sz="2400" b="1" baseline="-25000" dirty="0" smtClean="0"/>
                    <a:t> </a:t>
                  </a:r>
                  <a:r>
                    <a:rPr lang="en-US" sz="2000" b="1" dirty="0" smtClean="0"/>
                    <a:t>⊕ </a:t>
                  </a:r>
                  <a:r>
                    <a:rPr lang="en-US" sz="2000" b="1" dirty="0">
                      <a:sym typeface="Symbol" pitchFamily="18" charset="2"/>
                    </a:rPr>
                    <a:t>r</a:t>
                  </a:r>
                  <a:r>
                    <a:rPr lang="en-US" sz="2800" b="1" dirty="0" smtClean="0"/>
                    <a:t> </a:t>
                  </a:r>
                  <a:endParaRPr lang="en-US" sz="2000" b="1" dirty="0"/>
                </a:p>
              </p:txBody>
            </p:sp>
          </p:grpSp>
          <p:grpSp>
            <p:nvGrpSpPr>
              <p:cNvPr id="55" name="Group 22"/>
              <p:cNvGrpSpPr>
                <a:grpSpLocks/>
              </p:cNvGrpSpPr>
              <p:nvPr/>
            </p:nvGrpSpPr>
            <p:grpSpPr bwMode="auto">
              <a:xfrm>
                <a:off x="4762500" y="2135984"/>
                <a:ext cx="736600" cy="522684"/>
                <a:chOff x="4392" y="3436"/>
                <a:chExt cx="464" cy="439"/>
              </a:xfrm>
            </p:grpSpPr>
            <p:sp>
              <p:nvSpPr>
                <p:cNvPr id="57" name="Line 16"/>
                <p:cNvSpPr>
                  <a:spLocks noChangeShapeType="1"/>
                </p:cNvSpPr>
                <p:nvPr/>
              </p:nvSpPr>
              <p:spPr bwMode="auto">
                <a:xfrm>
                  <a:off x="4416" y="3546"/>
                  <a:ext cx="0" cy="32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8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392" y="3436"/>
                  <a:ext cx="464" cy="43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/>
                    <a:t>b</a:t>
                  </a:r>
                  <a:r>
                    <a:rPr lang="en-US" sz="2400" dirty="0" smtClean="0"/>
                    <a:t>’</a:t>
                  </a:r>
                  <a:r>
                    <a:rPr lang="en-US" sz="2800" dirty="0" smtClean="0"/>
                    <a:t>≟</a:t>
                  </a:r>
                  <a:r>
                    <a:rPr lang="en-US" sz="2000" dirty="0"/>
                    <a:t>1</a:t>
                  </a:r>
                  <a:endParaRPr lang="en-US" sz="2400" dirty="0"/>
                </a:p>
              </p:txBody>
            </p:sp>
          </p:grpSp>
          <p:cxnSp>
            <p:nvCxnSpPr>
              <p:cNvPr id="56" name="Straight Arrow Connector 68"/>
              <p:cNvCxnSpPr/>
              <p:nvPr/>
            </p:nvCxnSpPr>
            <p:spPr>
              <a:xfrm flipH="1">
                <a:off x="2590800" y="1504950"/>
                <a:ext cx="1752600" cy="0"/>
              </a:xfrm>
              <a:prstGeom prst="straightConnector1">
                <a:avLst/>
              </a:prstGeom>
              <a:ln w="38100" cmpd="sng">
                <a:solidFill>
                  <a:schemeClr val="tx1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9" name="Rounded Rectangle 78"/>
            <p:cNvSpPr/>
            <p:nvPr/>
          </p:nvSpPr>
          <p:spPr>
            <a:xfrm>
              <a:off x="4876800" y="3257550"/>
              <a:ext cx="4114800" cy="1676400"/>
            </a:xfrm>
            <a:prstGeom prst="round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1" name="Rounded Rectangle 79"/>
          <p:cNvSpPr/>
          <p:nvPr/>
        </p:nvSpPr>
        <p:spPr>
          <a:xfrm>
            <a:off x="1610008" y="4290219"/>
            <a:ext cx="4114800" cy="1676400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764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  <p:bldP spid="3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669956" y="3684759"/>
            <a:ext cx="10791732" cy="172921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Пренебрежимо малые величины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629767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Функция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≥1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ru-RU" dirty="0" smtClean="0"/>
                  <a:t> </a:t>
                </a:r>
                <a:r>
                  <a:rPr lang="ru-RU" b="1" dirty="0" smtClean="0"/>
                  <a:t>называется пренебрежимо малой</a:t>
                </a:r>
                <a:r>
                  <a:rPr lang="en-US" b="1" dirty="0" smtClean="0"/>
                  <a:t> (negligible)</a:t>
                </a:r>
                <a:r>
                  <a:rPr lang="ru-RU" dirty="0" smtClean="0"/>
                  <a:t>, если для всех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>
                        <a:latin typeface="Cambria Math" panose="02040503050406030204" pitchFamily="18" charset="0"/>
                      </a:rPr>
                      <m:t>c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∃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≥1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ru-RU" dirty="0" smtClean="0"/>
                  <a:t> справедливо неравенство</a:t>
                </a:r>
                <a:r>
                  <a:rPr lang="en-US" dirty="0" smtClean="0"/>
                  <a:t>:</a:t>
                </a:r>
                <a:r>
                  <a:rPr lang="ru-RU" dirty="0" smtClean="0"/>
                  <a:t> </a:t>
                </a:r>
                <a:endParaRPr lang="en-US" dirty="0" smtClean="0"/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  <m:t>с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ru-RU" b="1" dirty="0" smtClean="0"/>
                  <a:t>Теорема 2.1.</a:t>
                </a:r>
                <a:r>
                  <a:rPr lang="ru-RU" dirty="0" smtClean="0"/>
                  <a:t> Функция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≥1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ru-RU" dirty="0"/>
                  <a:t> </a:t>
                </a:r>
                <a:r>
                  <a:rPr lang="ru-RU" dirty="0" smtClean="0"/>
                  <a:t>пренебрежимо малая, тогда и только тогда когда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ru-RU" dirty="0" smtClean="0"/>
                  <a:t> справедливо равенство</a:t>
                </a:r>
                <a:r>
                  <a:rPr lang="en-US" dirty="0" smtClean="0"/>
                  <a:t>: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=0.</m:t>
                          </m:r>
                        </m:e>
                      </m:func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/>
                  <a:t/>
                </a:r>
                <a:br>
                  <a:rPr lang="en-US" dirty="0"/>
                </a:br>
                <a:r>
                  <a:rPr lang="ru-RU" dirty="0" smtClean="0"/>
                  <a:t>Т.е.  на бесконечности функция</a:t>
                </a:r>
                <a:r>
                  <a:rPr lang="ru-RU" dirty="0"/>
                  <a:t> </a:t>
                </a:r>
                <a:r>
                  <a:rPr lang="ru-RU" dirty="0" smtClean="0"/>
                  <a:t>от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ru-RU" dirty="0" smtClean="0"/>
                  <a:t> убывает быстрее любого полинома</a:t>
                </a:r>
                <a:r>
                  <a:rPr lang="en-US" dirty="0" smtClean="0"/>
                  <a:t> </a:t>
                </a:r>
                <a:r>
                  <a:rPr lang="ru-RU" dirty="0"/>
                  <a:t>от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ru-RU" dirty="0"/>
                  <a:t> </a:t>
                </a:r>
                <a:r>
                  <a:rPr lang="ru-RU" dirty="0" smtClean="0"/>
                  <a:t>.</a:t>
                </a:r>
                <a:endParaRPr lang="en-US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629767"/>
              </a:xfrm>
              <a:blipFill>
                <a:blip r:embed="rId2"/>
                <a:stretch>
                  <a:fillRect l="-1043" t="-2632" r="-812" b="-263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9469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2579373"/>
                <a:ext cx="10515600" cy="3597589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 </m:t>
                    </m:r>
                  </m:oMath>
                </a14:m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противник в игре на семантическую стойкость.</a:t>
                </a:r>
              </a:p>
              <a:p>
                <a:pPr marL="0" indent="0">
                  <a:buNone/>
                </a:pPr>
                <a:r>
                  <a:rPr lang="ru-RU" dirty="0" smtClean="0"/>
                  <a:t>Пусть претендент  также генерирует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𝑟</m:t>
                    </m:r>
                    <m:groupChr>
                      <m:groupChrPr>
                        <m:chr m:val="←"/>
                        <m:vertJc m:val="bot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24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 smtClean="0"/>
                  <a:t>.</a:t>
                </a:r>
              </a:p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событие, при котором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ru-RU" dirty="0" smtClean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579373"/>
                <a:ext cx="10515600" cy="3597589"/>
              </a:xfrm>
              <a:blipFill>
                <a:blip r:embed="rId2"/>
                <a:stretch>
                  <a:fillRect l="-1043" t="-254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30</a:t>
            </a:fld>
            <a:endParaRPr lang="ru-RU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720505" y="142546"/>
            <a:ext cx="10542006" cy="230189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Объект 2"/>
              <p:cNvSpPr txBox="1">
                <a:spLocks/>
              </p:cNvSpPr>
              <p:nvPr/>
            </p:nvSpPr>
            <p:spPr>
              <a:xfrm>
                <a:off x="838200" y="277483"/>
                <a:ext cx="10515600" cy="216695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ru-RU" b="1" dirty="0" smtClean="0"/>
                  <a:t>Теорема 2.4. </a:t>
                </a: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ru-RU" dirty="0" smtClean="0"/>
                  <a:t> стойкий генератор (</a:t>
                </a:r>
                <a:r>
                  <a:rPr lang="en-US" dirty="0" smtClean="0"/>
                  <a:t>PRG)</a:t>
                </a:r>
                <a:r>
                  <a:rPr lang="ru-RU" dirty="0" smtClean="0"/>
                  <a:t>.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ru-RU" dirty="0" smtClean="0"/>
                  <a:t>Тогда поточный шифр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определённый с использованием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семантически стойкий, т.е. </a:t>
                </a:r>
                <a14:m>
                  <m:oMath xmlns:m="http://schemas.openxmlformats.org/officeDocument/2006/math">
                    <m:r>
                      <a:rPr lang="ru-RU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противник в игре на семантическую стойкость, </a:t>
                </a:r>
                <a14:m>
                  <m:oMath xmlns:m="http://schemas.openxmlformats.org/officeDocument/2006/math">
                    <m:r>
                      <a:rPr lang="ru-RU" i="1" smtClean="0">
                        <a:latin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противник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 smtClean="0"/>
                  <a:t> в игре на стойкость </a:t>
                </a:r>
                <a:r>
                  <a:rPr lang="en-US" dirty="0" smtClean="0"/>
                  <a:t>PRG (</a:t>
                </a:r>
                <a:r>
                  <a:rPr lang="ru-RU" dirty="0" smtClean="0"/>
                  <a:t>различимость)</a:t>
                </a:r>
                <a:r>
                  <a:rPr lang="en-US" dirty="0" smtClean="0"/>
                  <a:t>:</a:t>
                </a:r>
              </a:p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𝐴𝑑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𝑠𝑠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</a:rPr>
                      <m:t>≤2∗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𝐴𝑑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𝑃𝑅𝐺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6" name="Объект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77483"/>
                <a:ext cx="10515600" cy="2166953"/>
              </a:xfrm>
              <a:prstGeom prst="rect">
                <a:avLst/>
              </a:prstGeom>
              <a:blipFill>
                <a:blip r:embed="rId3"/>
                <a:stretch>
                  <a:fillRect l="-1043" t="-450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3009522" y="4565658"/>
            <a:ext cx="1295400" cy="118824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8" name="Line 5"/>
          <p:cNvSpPr>
            <a:spLocks noChangeShapeType="1"/>
          </p:cNvSpPr>
          <p:nvPr/>
        </p:nvSpPr>
        <p:spPr bwMode="auto">
          <a:xfrm flipV="1">
            <a:off x="1942722" y="5194306"/>
            <a:ext cx="1066800" cy="19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8191122" y="4565658"/>
            <a:ext cx="1295400" cy="118824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Adv. 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 Box 8"/>
              <p:cNvSpPr txBox="1">
                <a:spLocks noChangeArrowheads="1"/>
              </p:cNvSpPr>
              <p:nvPr/>
            </p:nvSpPr>
            <p:spPr bwMode="auto">
              <a:xfrm>
                <a:off x="3314323" y="4919273"/>
                <a:ext cx="689612" cy="4644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i="1" dirty="0" smtClean="0"/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b="1" i="1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0" name="Text 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314323" y="4919273"/>
                <a:ext cx="689612" cy="464486"/>
              </a:xfrm>
              <a:prstGeom prst="rect">
                <a:avLst/>
              </a:prstGeom>
              <a:blipFill>
                <a:blip r:embed="rId4"/>
                <a:stretch>
                  <a:fillRect l="-7965" b="-21053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21"/>
          <p:cNvGrpSpPr>
            <a:grpSpLocks/>
          </p:cNvGrpSpPr>
          <p:nvPr/>
        </p:nvGrpSpPr>
        <p:grpSpPr bwMode="auto">
          <a:xfrm>
            <a:off x="4381122" y="4649001"/>
            <a:ext cx="3810000" cy="403622"/>
            <a:chOff x="1776" y="1783"/>
            <a:chExt cx="2400" cy="339"/>
          </a:xfrm>
        </p:grpSpPr>
        <p:sp>
          <p:nvSpPr>
            <p:cNvPr id="12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Text Box 11"/>
            <p:cNvSpPr txBox="1">
              <a:spLocks noChangeArrowheads="1"/>
            </p:cNvSpPr>
            <p:nvPr/>
          </p:nvSpPr>
          <p:spPr bwMode="auto">
            <a:xfrm>
              <a:off x="1968" y="1783"/>
              <a:ext cx="1980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i="1" dirty="0"/>
                <a:t>m</a:t>
              </a:r>
              <a:r>
                <a:rPr lang="en-US" sz="2000" i="1" baseline="-25000" dirty="0"/>
                <a:t>0</a:t>
              </a:r>
              <a:r>
                <a:rPr lang="en-US" sz="2000" i="1" dirty="0"/>
                <a:t> , m</a:t>
              </a:r>
              <a:r>
                <a:rPr lang="en-US" sz="2000" i="1" baseline="-25000" dirty="0"/>
                <a:t>1  </a:t>
              </a:r>
              <a:r>
                <a:rPr lang="en-US" sz="2000" i="1" dirty="0">
                  <a:sym typeface="Symbol" pitchFamily="18" charset="2"/>
                </a:rPr>
                <a:t> M :    </a:t>
              </a:r>
              <a:r>
                <a:rPr lang="en-US" sz="2000" dirty="0">
                  <a:sym typeface="Symbol" pitchFamily="18" charset="2"/>
                </a:rPr>
                <a:t>|</a:t>
              </a:r>
              <a:r>
                <a:rPr lang="en-US" sz="2000" i="1" dirty="0">
                  <a:sym typeface="Symbol" pitchFamily="18" charset="2"/>
                </a:rPr>
                <a:t>m</a:t>
              </a:r>
              <a:r>
                <a:rPr lang="en-US" sz="2000" i="1" baseline="-25000" dirty="0">
                  <a:sym typeface="Symbol" pitchFamily="18" charset="2"/>
                </a:rPr>
                <a:t>0</a:t>
              </a:r>
              <a:r>
                <a:rPr lang="en-US" sz="2000" dirty="0">
                  <a:sym typeface="Symbol" pitchFamily="18" charset="2"/>
                </a:rPr>
                <a:t>| = |</a:t>
              </a:r>
              <a:r>
                <a:rPr lang="en-US" sz="2000" i="1" dirty="0">
                  <a:sym typeface="Symbol" pitchFamily="18" charset="2"/>
                </a:rPr>
                <a:t>m</a:t>
              </a:r>
              <a:r>
                <a:rPr lang="en-US" sz="2000" i="1" baseline="-25000" dirty="0">
                  <a:sym typeface="Symbol" pitchFamily="18" charset="2"/>
                </a:rPr>
                <a:t>1</a:t>
              </a:r>
              <a:r>
                <a:rPr lang="en-US" sz="2000" dirty="0">
                  <a:sym typeface="Symbol" pitchFamily="18" charset="2"/>
                </a:rPr>
                <a:t>|</a:t>
              </a:r>
            </a:p>
          </p:txBody>
        </p:sp>
      </p:grpSp>
      <p:grpSp>
        <p:nvGrpSpPr>
          <p:cNvPr id="14" name="Group 20"/>
          <p:cNvGrpSpPr>
            <a:grpSpLocks/>
          </p:cNvGrpSpPr>
          <p:nvPr/>
        </p:nvGrpSpPr>
        <p:grpSpPr bwMode="auto">
          <a:xfrm>
            <a:off x="4381122" y="5066913"/>
            <a:ext cx="3733802" cy="522685"/>
            <a:chOff x="1776" y="2018"/>
            <a:chExt cx="2352" cy="439"/>
          </a:xfrm>
        </p:grpSpPr>
        <p:sp>
          <p:nvSpPr>
            <p:cNvPr id="15" name="Line 13"/>
            <p:cNvSpPr>
              <a:spLocks noChangeShapeType="1"/>
            </p:cNvSpPr>
            <p:nvPr/>
          </p:nvSpPr>
          <p:spPr bwMode="auto">
            <a:xfrm>
              <a:off x="1776" y="2454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Text Box 14"/>
            <p:cNvSpPr txBox="1">
              <a:spLocks noChangeArrowheads="1"/>
            </p:cNvSpPr>
            <p:nvPr/>
          </p:nvSpPr>
          <p:spPr bwMode="auto">
            <a:xfrm>
              <a:off x="2400" y="2018"/>
              <a:ext cx="1197" cy="4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i="1" dirty="0"/>
                <a:t>c</a:t>
              </a:r>
              <a:r>
                <a:rPr lang="en-US" sz="2000" i="1" dirty="0" smtClean="0"/>
                <a:t> </a:t>
              </a:r>
              <a:r>
                <a:rPr lang="en-US" sz="2000" i="1" dirty="0">
                  <a:sym typeface="Symbol" pitchFamily="18" charset="2"/>
                </a:rPr>
                <a:t> </a:t>
              </a:r>
              <a:r>
                <a:rPr lang="en-US" sz="2400" b="1" i="1" dirty="0" err="1" smtClean="0"/>
                <a:t>m</a:t>
              </a:r>
              <a:r>
                <a:rPr lang="en-US" sz="2400" b="1" i="1" baseline="-25000" dirty="0" err="1" smtClean="0"/>
                <a:t>b</a:t>
              </a:r>
              <a:r>
                <a:rPr lang="en-US" sz="2400" b="1" i="1" baseline="-25000" dirty="0" smtClean="0"/>
                <a:t> </a:t>
              </a:r>
              <a:r>
                <a:rPr lang="en-US" sz="2000" b="1" dirty="0" smtClean="0"/>
                <a:t>⊕</a:t>
              </a:r>
              <a:r>
                <a:rPr lang="en-US" sz="2000" b="1" i="1" dirty="0" smtClean="0"/>
                <a:t> </a:t>
              </a:r>
              <a:r>
                <a:rPr lang="en-US" sz="2000" b="1" i="1" dirty="0" smtClean="0">
                  <a:sym typeface="Symbol" pitchFamily="18" charset="2"/>
                </a:rPr>
                <a:t>G</a:t>
              </a:r>
              <a:r>
                <a:rPr lang="en-US" sz="2000" b="1" i="1" dirty="0">
                  <a:sym typeface="Symbol" pitchFamily="18" charset="2"/>
                </a:rPr>
                <a:t>(</a:t>
              </a:r>
              <a:r>
                <a:rPr lang="en-US" sz="2000" b="1" i="1" dirty="0"/>
                <a:t>k)</a:t>
              </a:r>
              <a:r>
                <a:rPr lang="en-US" sz="2800" b="1" i="1" dirty="0"/>
                <a:t> </a:t>
              </a:r>
              <a:endParaRPr lang="en-US" sz="2000" b="1" i="1" dirty="0"/>
            </a:p>
          </p:txBody>
        </p:sp>
      </p:grpSp>
      <p:grpSp>
        <p:nvGrpSpPr>
          <p:cNvPr id="17" name="Group 22"/>
          <p:cNvGrpSpPr>
            <a:grpSpLocks/>
          </p:cNvGrpSpPr>
          <p:nvPr/>
        </p:nvGrpSpPr>
        <p:grpSpPr bwMode="auto">
          <a:xfrm>
            <a:off x="9410322" y="5746751"/>
            <a:ext cx="1371600" cy="609599"/>
            <a:chOff x="4416" y="3546"/>
            <a:chExt cx="864" cy="512"/>
          </a:xfrm>
        </p:grpSpPr>
        <p:sp>
          <p:nvSpPr>
            <p:cNvPr id="18" name="Line 16"/>
            <p:cNvSpPr>
              <a:spLocks noChangeShapeType="1"/>
            </p:cNvSpPr>
            <p:nvPr/>
          </p:nvSpPr>
          <p:spPr bwMode="auto">
            <a:xfrm>
              <a:off x="4416" y="3546"/>
              <a:ext cx="0" cy="3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Text Box 17"/>
            <p:cNvSpPr txBox="1">
              <a:spLocks noChangeArrowheads="1"/>
            </p:cNvSpPr>
            <p:nvPr/>
          </p:nvSpPr>
          <p:spPr bwMode="auto">
            <a:xfrm>
              <a:off x="4420" y="3670"/>
              <a:ext cx="860" cy="3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i="1" dirty="0"/>
                <a:t>b’</a:t>
              </a:r>
              <a:r>
                <a:rPr lang="en-US" sz="2400" dirty="0"/>
                <a:t> </a:t>
              </a:r>
              <a:r>
                <a:rPr lang="en-US" sz="2400" dirty="0">
                  <a:sym typeface="Symbol" pitchFamily="18" charset="2"/>
                </a:rPr>
                <a:t> {0,1}</a:t>
              </a:r>
              <a:endParaRPr lang="en-US" sz="2400" dirty="0"/>
            </a:p>
          </p:txBody>
        </p:sp>
      </p:grpSp>
      <p:sp>
        <p:nvSpPr>
          <p:cNvPr id="20" name="Rectangle 18"/>
          <p:cNvSpPr>
            <a:spLocks noChangeArrowheads="1"/>
          </p:cNvSpPr>
          <p:nvPr/>
        </p:nvSpPr>
        <p:spPr bwMode="auto">
          <a:xfrm>
            <a:off x="2323722" y="4337058"/>
            <a:ext cx="7924800" cy="158829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 Box 8"/>
              <p:cNvSpPr txBox="1">
                <a:spLocks noChangeArrowheads="1"/>
              </p:cNvSpPr>
              <p:nvPr/>
            </p:nvSpPr>
            <p:spPr bwMode="auto">
              <a:xfrm>
                <a:off x="3109941" y="5282265"/>
                <a:ext cx="1101455" cy="4644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i="1" dirty="0">
                    <a:sym typeface="Symbol" pitchFamily="18" charset="2"/>
                  </a:rPr>
                  <a:t>r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b="1" i="1" baseline="30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21" name="Text 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09941" y="5282265"/>
                <a:ext cx="1101455" cy="464486"/>
              </a:xfrm>
              <a:prstGeom prst="rect">
                <a:avLst/>
              </a:prstGeom>
              <a:blipFill>
                <a:blip r:embed="rId5"/>
                <a:stretch>
                  <a:fillRect l="-4420" b="-21053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 Box 6"/>
          <p:cNvSpPr txBox="1">
            <a:spLocks noChangeArrowheads="1"/>
          </p:cNvSpPr>
          <p:nvPr/>
        </p:nvSpPr>
        <p:spPr bwMode="auto">
          <a:xfrm>
            <a:off x="1845738" y="4688440"/>
            <a:ext cx="34636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i="1" dirty="0"/>
              <a:t>b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057560" y="5925352"/>
            <a:ext cx="23301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Игра </a:t>
            </a:r>
            <a:r>
              <a:rPr lang="en-US" sz="2400" dirty="0" smtClean="0"/>
              <a:t>G(</a:t>
            </a:r>
            <a:r>
              <a:rPr lang="en-US" sz="2400" dirty="0" err="1" smtClean="0"/>
              <a:t>enerator</a:t>
            </a:r>
            <a:r>
              <a:rPr lang="en-US" sz="2400" dirty="0" smtClean="0"/>
              <a:t>)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942421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2579373"/>
                <a:ext cx="10515600" cy="3597589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противник в игре на семантическую стойкость.</a:t>
                </a:r>
              </a:p>
              <a:p>
                <a:pPr marL="0" indent="0">
                  <a:buNone/>
                </a:pPr>
                <a:r>
                  <a:rPr lang="ru-RU" dirty="0" smtClean="0"/>
                  <a:t>Пусть претендент  шифрует сообщение одноразовым блокнотом (</a:t>
                </a:r>
                <a:r>
                  <a:rPr lang="en-US" dirty="0" smtClean="0"/>
                  <a:t>OTP)</a:t>
                </a:r>
                <a:r>
                  <a:rPr lang="ru-RU" dirty="0" smtClean="0"/>
                  <a:t>.</a:t>
                </a:r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событие, при котором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ru-RU" dirty="0" smtClean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579373"/>
                <a:ext cx="10515600" cy="3597589"/>
              </a:xfrm>
              <a:blipFill>
                <a:blip r:embed="rId2"/>
                <a:stretch>
                  <a:fillRect l="-1043" t="-254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31</a:t>
            </a:fld>
            <a:endParaRPr lang="ru-RU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720505" y="142546"/>
            <a:ext cx="10542006" cy="230189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Объект 2"/>
              <p:cNvSpPr txBox="1">
                <a:spLocks/>
              </p:cNvSpPr>
              <p:nvPr/>
            </p:nvSpPr>
            <p:spPr>
              <a:xfrm>
                <a:off x="838200" y="277483"/>
                <a:ext cx="10515600" cy="216695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ru-RU" b="1" dirty="0" smtClean="0"/>
                  <a:t>Теорема 2.4. </a:t>
                </a: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ru-RU" dirty="0" smtClean="0"/>
                  <a:t> стойкий генератор (</a:t>
                </a:r>
                <a:r>
                  <a:rPr lang="en-US" dirty="0" smtClean="0"/>
                  <a:t>PRG)</a:t>
                </a:r>
                <a:r>
                  <a:rPr lang="ru-RU" dirty="0" smtClean="0"/>
                  <a:t>.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ru-RU" dirty="0" smtClean="0"/>
                  <a:t>Тогда поточный шифр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определённый с использованием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семантически стойкий, т.е. </a:t>
                </a:r>
                <a14:m>
                  <m:oMath xmlns:m="http://schemas.openxmlformats.org/officeDocument/2006/math">
                    <m:r>
                      <a:rPr lang="ru-RU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противник в игре на семантическую стойкость, </a:t>
                </a:r>
                <a14:m>
                  <m:oMath xmlns:m="http://schemas.openxmlformats.org/officeDocument/2006/math">
                    <m:r>
                      <a:rPr lang="ru-RU" i="1" smtClean="0">
                        <a:latin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противник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 smtClean="0"/>
                  <a:t> в игре на стойкость </a:t>
                </a:r>
                <a:r>
                  <a:rPr lang="en-US" dirty="0" smtClean="0"/>
                  <a:t>PRG (</a:t>
                </a:r>
                <a:r>
                  <a:rPr lang="ru-RU" dirty="0" smtClean="0"/>
                  <a:t>различимость)</a:t>
                </a:r>
                <a:r>
                  <a:rPr lang="en-US" dirty="0" smtClean="0"/>
                  <a:t>:</a:t>
                </a:r>
              </a:p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𝐴𝑑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𝑠𝑠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</a:rPr>
                      <m:t>≤2∗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𝐴𝑑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𝑃𝑅𝐺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6" name="Объект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77483"/>
                <a:ext cx="10515600" cy="2166953"/>
              </a:xfrm>
              <a:prstGeom prst="rect">
                <a:avLst/>
              </a:prstGeom>
              <a:blipFill>
                <a:blip r:embed="rId3"/>
                <a:stretch>
                  <a:fillRect l="-1043" t="-450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3009522" y="4565658"/>
            <a:ext cx="1295400" cy="118824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8" name="Line 5"/>
          <p:cNvSpPr>
            <a:spLocks noChangeShapeType="1"/>
          </p:cNvSpPr>
          <p:nvPr/>
        </p:nvSpPr>
        <p:spPr bwMode="auto">
          <a:xfrm flipV="1">
            <a:off x="1942722" y="5194306"/>
            <a:ext cx="1066800" cy="19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8191122" y="4565658"/>
            <a:ext cx="1295400" cy="118824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Adv. 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 Box 8"/>
              <p:cNvSpPr txBox="1">
                <a:spLocks noChangeArrowheads="1"/>
              </p:cNvSpPr>
              <p:nvPr/>
            </p:nvSpPr>
            <p:spPr bwMode="auto">
              <a:xfrm>
                <a:off x="3314323" y="4919273"/>
                <a:ext cx="689612" cy="4644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i="1" dirty="0" smtClean="0"/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b="1" i="1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0" name="Text 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314323" y="4919273"/>
                <a:ext cx="689612" cy="464486"/>
              </a:xfrm>
              <a:prstGeom prst="rect">
                <a:avLst/>
              </a:prstGeom>
              <a:blipFill>
                <a:blip r:embed="rId4"/>
                <a:stretch>
                  <a:fillRect l="-7965" b="-21053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21"/>
          <p:cNvGrpSpPr>
            <a:grpSpLocks/>
          </p:cNvGrpSpPr>
          <p:nvPr/>
        </p:nvGrpSpPr>
        <p:grpSpPr bwMode="auto">
          <a:xfrm>
            <a:off x="4381122" y="4649001"/>
            <a:ext cx="3810000" cy="403622"/>
            <a:chOff x="1776" y="1783"/>
            <a:chExt cx="2400" cy="339"/>
          </a:xfrm>
        </p:grpSpPr>
        <p:sp>
          <p:nvSpPr>
            <p:cNvPr id="12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Text Box 11"/>
            <p:cNvSpPr txBox="1">
              <a:spLocks noChangeArrowheads="1"/>
            </p:cNvSpPr>
            <p:nvPr/>
          </p:nvSpPr>
          <p:spPr bwMode="auto">
            <a:xfrm>
              <a:off x="1968" y="1783"/>
              <a:ext cx="1980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i="1" dirty="0"/>
                <a:t>m</a:t>
              </a:r>
              <a:r>
                <a:rPr lang="en-US" sz="2000" i="1" baseline="-25000" dirty="0"/>
                <a:t>0</a:t>
              </a:r>
              <a:r>
                <a:rPr lang="en-US" sz="2000" i="1" dirty="0"/>
                <a:t> , m</a:t>
              </a:r>
              <a:r>
                <a:rPr lang="en-US" sz="2000" i="1" baseline="-25000" dirty="0"/>
                <a:t>1  </a:t>
              </a:r>
              <a:r>
                <a:rPr lang="en-US" sz="2000" i="1" dirty="0">
                  <a:sym typeface="Symbol" pitchFamily="18" charset="2"/>
                </a:rPr>
                <a:t> M :    </a:t>
              </a:r>
              <a:r>
                <a:rPr lang="en-US" sz="2000" dirty="0">
                  <a:sym typeface="Symbol" pitchFamily="18" charset="2"/>
                </a:rPr>
                <a:t>|</a:t>
              </a:r>
              <a:r>
                <a:rPr lang="en-US" sz="2000" i="1" dirty="0">
                  <a:sym typeface="Symbol" pitchFamily="18" charset="2"/>
                </a:rPr>
                <a:t>m</a:t>
              </a:r>
              <a:r>
                <a:rPr lang="en-US" sz="2000" i="1" baseline="-25000" dirty="0">
                  <a:sym typeface="Symbol" pitchFamily="18" charset="2"/>
                </a:rPr>
                <a:t>0</a:t>
              </a:r>
              <a:r>
                <a:rPr lang="en-US" sz="2000" dirty="0">
                  <a:sym typeface="Symbol" pitchFamily="18" charset="2"/>
                </a:rPr>
                <a:t>|</a:t>
              </a:r>
              <a:r>
                <a:rPr lang="en-US" sz="2000" i="1" dirty="0">
                  <a:sym typeface="Symbol" pitchFamily="18" charset="2"/>
                </a:rPr>
                <a:t> = </a:t>
              </a:r>
              <a:r>
                <a:rPr lang="en-US" sz="2000" dirty="0">
                  <a:sym typeface="Symbol" pitchFamily="18" charset="2"/>
                </a:rPr>
                <a:t>|</a:t>
              </a:r>
              <a:r>
                <a:rPr lang="en-US" sz="2000" i="1" dirty="0">
                  <a:sym typeface="Symbol" pitchFamily="18" charset="2"/>
                </a:rPr>
                <a:t>m</a:t>
              </a:r>
              <a:r>
                <a:rPr lang="en-US" sz="2000" i="1" baseline="-25000" dirty="0">
                  <a:sym typeface="Symbol" pitchFamily="18" charset="2"/>
                </a:rPr>
                <a:t>1</a:t>
              </a:r>
              <a:r>
                <a:rPr lang="en-US" sz="2000" dirty="0">
                  <a:sym typeface="Symbol" pitchFamily="18" charset="2"/>
                </a:rPr>
                <a:t>|</a:t>
              </a:r>
            </a:p>
          </p:txBody>
        </p:sp>
      </p:grpSp>
      <p:grpSp>
        <p:nvGrpSpPr>
          <p:cNvPr id="14" name="Group 20"/>
          <p:cNvGrpSpPr>
            <a:grpSpLocks/>
          </p:cNvGrpSpPr>
          <p:nvPr/>
        </p:nvGrpSpPr>
        <p:grpSpPr bwMode="auto">
          <a:xfrm>
            <a:off x="4381122" y="5066913"/>
            <a:ext cx="3733802" cy="522685"/>
            <a:chOff x="1776" y="2018"/>
            <a:chExt cx="2352" cy="439"/>
          </a:xfrm>
        </p:grpSpPr>
        <p:sp>
          <p:nvSpPr>
            <p:cNvPr id="15" name="Line 13"/>
            <p:cNvSpPr>
              <a:spLocks noChangeShapeType="1"/>
            </p:cNvSpPr>
            <p:nvPr/>
          </p:nvSpPr>
          <p:spPr bwMode="auto">
            <a:xfrm>
              <a:off x="1776" y="2454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Text Box 14"/>
            <p:cNvSpPr txBox="1">
              <a:spLocks noChangeArrowheads="1"/>
            </p:cNvSpPr>
            <p:nvPr/>
          </p:nvSpPr>
          <p:spPr bwMode="auto">
            <a:xfrm>
              <a:off x="2400" y="2018"/>
              <a:ext cx="977" cy="4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dirty="0"/>
                <a:t>c</a:t>
              </a:r>
              <a:r>
                <a:rPr lang="en-US" sz="2000" dirty="0" smtClean="0"/>
                <a:t> </a:t>
              </a:r>
              <a:r>
                <a:rPr lang="en-US" sz="2000" dirty="0">
                  <a:sym typeface="Symbol" pitchFamily="18" charset="2"/>
                </a:rPr>
                <a:t> </a:t>
              </a:r>
              <a:r>
                <a:rPr lang="en-US" sz="2400" b="1" i="1" dirty="0" err="1" smtClean="0"/>
                <a:t>m</a:t>
              </a:r>
              <a:r>
                <a:rPr lang="en-US" sz="2400" b="1" i="1" baseline="-25000" dirty="0" err="1" smtClean="0"/>
                <a:t>b</a:t>
              </a:r>
              <a:r>
                <a:rPr lang="en-US" sz="2400" b="1" baseline="-25000" dirty="0" smtClean="0"/>
                <a:t> </a:t>
              </a:r>
              <a:r>
                <a:rPr lang="en-US" sz="2000" b="1" dirty="0" smtClean="0"/>
                <a:t>⊕ </a:t>
              </a:r>
              <a:r>
                <a:rPr lang="en-US" sz="2000" b="1" i="1" dirty="0" smtClean="0">
                  <a:sym typeface="Symbol" pitchFamily="18" charset="2"/>
                </a:rPr>
                <a:t>r</a:t>
              </a:r>
              <a:r>
                <a:rPr lang="en-US" sz="2800" b="1" dirty="0" smtClean="0"/>
                <a:t> </a:t>
              </a:r>
              <a:endParaRPr lang="en-US" sz="2000" b="1" dirty="0"/>
            </a:p>
          </p:txBody>
        </p:sp>
      </p:grpSp>
      <p:grpSp>
        <p:nvGrpSpPr>
          <p:cNvPr id="17" name="Group 22"/>
          <p:cNvGrpSpPr>
            <a:grpSpLocks/>
          </p:cNvGrpSpPr>
          <p:nvPr/>
        </p:nvGrpSpPr>
        <p:grpSpPr bwMode="auto">
          <a:xfrm>
            <a:off x="9410322" y="5746751"/>
            <a:ext cx="1371600" cy="609599"/>
            <a:chOff x="4416" y="3546"/>
            <a:chExt cx="864" cy="512"/>
          </a:xfrm>
        </p:grpSpPr>
        <p:sp>
          <p:nvSpPr>
            <p:cNvPr id="18" name="Line 16"/>
            <p:cNvSpPr>
              <a:spLocks noChangeShapeType="1"/>
            </p:cNvSpPr>
            <p:nvPr/>
          </p:nvSpPr>
          <p:spPr bwMode="auto">
            <a:xfrm>
              <a:off x="4416" y="3546"/>
              <a:ext cx="0" cy="3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Text Box 17"/>
            <p:cNvSpPr txBox="1">
              <a:spLocks noChangeArrowheads="1"/>
            </p:cNvSpPr>
            <p:nvPr/>
          </p:nvSpPr>
          <p:spPr bwMode="auto">
            <a:xfrm>
              <a:off x="4420" y="3670"/>
              <a:ext cx="860" cy="3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i="1" dirty="0"/>
                <a:t>b’</a:t>
              </a:r>
              <a:r>
                <a:rPr lang="en-US" sz="2400" dirty="0"/>
                <a:t> </a:t>
              </a:r>
              <a:r>
                <a:rPr lang="en-US" sz="2400" dirty="0">
                  <a:sym typeface="Symbol" pitchFamily="18" charset="2"/>
                </a:rPr>
                <a:t> {0,1}</a:t>
              </a:r>
              <a:endParaRPr lang="en-US" sz="2400" dirty="0"/>
            </a:p>
          </p:txBody>
        </p:sp>
      </p:grpSp>
      <p:sp>
        <p:nvSpPr>
          <p:cNvPr id="20" name="Rectangle 18"/>
          <p:cNvSpPr>
            <a:spLocks noChangeArrowheads="1"/>
          </p:cNvSpPr>
          <p:nvPr/>
        </p:nvSpPr>
        <p:spPr bwMode="auto">
          <a:xfrm>
            <a:off x="2323722" y="4337058"/>
            <a:ext cx="7924800" cy="158829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 Box 8"/>
              <p:cNvSpPr txBox="1">
                <a:spLocks noChangeArrowheads="1"/>
              </p:cNvSpPr>
              <p:nvPr/>
            </p:nvSpPr>
            <p:spPr bwMode="auto">
              <a:xfrm>
                <a:off x="3109941" y="5282265"/>
                <a:ext cx="1101455" cy="4644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i="1" dirty="0">
                    <a:sym typeface="Symbol" pitchFamily="18" charset="2"/>
                  </a:rPr>
                  <a:t>r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b="1" i="1" baseline="30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21" name="Text 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09941" y="5282265"/>
                <a:ext cx="1101455" cy="464486"/>
              </a:xfrm>
              <a:prstGeom prst="rect">
                <a:avLst/>
              </a:prstGeom>
              <a:blipFill>
                <a:blip r:embed="rId5"/>
                <a:stretch>
                  <a:fillRect l="-4420" b="-21053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 Box 6"/>
          <p:cNvSpPr txBox="1">
            <a:spLocks noChangeArrowheads="1"/>
          </p:cNvSpPr>
          <p:nvPr/>
        </p:nvSpPr>
        <p:spPr bwMode="auto">
          <a:xfrm>
            <a:off x="1845738" y="4688440"/>
            <a:ext cx="34636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i="1" dirty="0"/>
              <a:t>b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123540" y="5997089"/>
            <a:ext cx="21981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Игра </a:t>
            </a:r>
            <a:r>
              <a:rPr lang="en-US" sz="2400" dirty="0" smtClean="0"/>
              <a:t>R(random)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676034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2579373"/>
                <a:ext cx="10515600" cy="3597589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b="1" dirty="0" smtClean="0"/>
                  <a:t>Утверждение 2.4.1.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𝐴𝑑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𝑠𝑠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𝑂𝑇𝑃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=0=|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⁡[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]|</m:t>
                    </m:r>
                  </m:oMath>
                </a14:m>
                <a:endParaRPr lang="ru-RU" dirty="0" smtClean="0"/>
              </a:p>
              <a:p>
                <a:pPr marL="0" indent="0">
                  <a:buNone/>
                </a:pPr>
                <a:r>
                  <a:rPr lang="ru-RU" b="1" dirty="0"/>
                  <a:t>Утверждение </a:t>
                </a:r>
                <a:r>
                  <a:rPr lang="ru-RU" b="1" dirty="0" smtClean="0"/>
                  <a:t>2.4.2.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𝐴𝑑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𝑃𝑅𝐺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⁡[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]|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ru-RU" dirty="0" smtClean="0"/>
                  <a:t> т.е.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 smtClean="0"/>
                  <a:t> – противник, которые пытается различить </a:t>
                </a:r>
                <a:r>
                  <a:rPr lang="en-US" dirty="0" smtClean="0"/>
                  <a:t>PRG </a:t>
                </a:r>
                <a:r>
                  <a:rPr lang="ru-RU" dirty="0" smtClean="0"/>
                  <a:t>и </a:t>
                </a:r>
                <a:r>
                  <a:rPr lang="en-US" dirty="0" smtClean="0"/>
                  <a:t>OTP.</a:t>
                </a:r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579373"/>
                <a:ext cx="10515600" cy="3597589"/>
              </a:xfrm>
              <a:blipFill>
                <a:blip r:embed="rId2"/>
                <a:stretch>
                  <a:fillRect l="-1043" t="-254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32</a:t>
            </a:fld>
            <a:endParaRPr lang="ru-RU" dirty="0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720505" y="142546"/>
            <a:ext cx="10542006" cy="230189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Объект 2"/>
              <p:cNvSpPr txBox="1">
                <a:spLocks/>
              </p:cNvSpPr>
              <p:nvPr/>
            </p:nvSpPr>
            <p:spPr>
              <a:xfrm>
                <a:off x="838200" y="277483"/>
                <a:ext cx="10515600" cy="216695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ru-RU" b="1" dirty="0" smtClean="0"/>
                  <a:t>Теорема 2.4. </a:t>
                </a: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ru-RU" dirty="0" smtClean="0"/>
                  <a:t> стойкий генератор (</a:t>
                </a:r>
                <a:r>
                  <a:rPr lang="en-US" dirty="0" smtClean="0"/>
                  <a:t>PRG)</a:t>
                </a:r>
                <a:r>
                  <a:rPr lang="ru-RU" dirty="0" smtClean="0"/>
                  <a:t>.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ru-RU" dirty="0" smtClean="0"/>
                  <a:t>Тогда поточный шифр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определённый с использованием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семантически стойкий, т.е. </a:t>
                </a:r>
                <a14:m>
                  <m:oMath xmlns:m="http://schemas.openxmlformats.org/officeDocument/2006/math">
                    <m:r>
                      <a:rPr lang="ru-RU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противник в игре на семантическую стойкость, </a:t>
                </a:r>
                <a14:m>
                  <m:oMath xmlns:m="http://schemas.openxmlformats.org/officeDocument/2006/math">
                    <m:r>
                      <a:rPr lang="ru-RU" i="1" smtClean="0">
                        <a:latin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противник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 smtClean="0"/>
                  <a:t> в игре на стойкость </a:t>
                </a:r>
                <a:r>
                  <a:rPr lang="en-US" dirty="0" smtClean="0"/>
                  <a:t>PRG (</a:t>
                </a:r>
                <a:r>
                  <a:rPr lang="ru-RU" dirty="0" smtClean="0"/>
                  <a:t>различимость)</a:t>
                </a:r>
                <a:r>
                  <a:rPr lang="en-US" dirty="0" smtClean="0"/>
                  <a:t>:</a:t>
                </a:r>
              </a:p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𝐴𝑑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𝑠𝑠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</a:rPr>
                      <m:t>≤2∗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𝐴𝑑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𝑃𝑅𝐺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6" name="Объект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77483"/>
                <a:ext cx="10515600" cy="2166953"/>
              </a:xfrm>
              <a:prstGeom prst="rect">
                <a:avLst/>
              </a:prstGeom>
              <a:blipFill>
                <a:blip r:embed="rId3"/>
                <a:stretch>
                  <a:fillRect l="-1043" t="-450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" name="Group 9"/>
          <p:cNvGrpSpPr/>
          <p:nvPr/>
        </p:nvGrpSpPr>
        <p:grpSpPr>
          <a:xfrm>
            <a:off x="917417" y="4508846"/>
            <a:ext cx="10100650" cy="597310"/>
            <a:chOff x="609600" y="2724150"/>
            <a:chExt cx="7848600" cy="628710"/>
          </a:xfrm>
        </p:grpSpPr>
        <p:cxnSp>
          <p:nvCxnSpPr>
            <p:cNvPr id="25" name="Straight Connector 4"/>
            <p:cNvCxnSpPr/>
            <p:nvPr/>
          </p:nvCxnSpPr>
          <p:spPr>
            <a:xfrm>
              <a:off x="609600" y="2800350"/>
              <a:ext cx="7848600" cy="0"/>
            </a:xfrm>
            <a:prstGeom prst="line">
              <a:avLst/>
            </a:prstGeom>
            <a:ln w="38100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997730" y="2876550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7467600" y="2876550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cxnSp>
          <p:nvCxnSpPr>
            <p:cNvPr id="28" name="Straight Connector 7"/>
            <p:cNvCxnSpPr/>
            <p:nvPr/>
          </p:nvCxnSpPr>
          <p:spPr>
            <a:xfrm>
              <a:off x="1143000" y="2724150"/>
              <a:ext cx="0" cy="228600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5"/>
            <p:cNvCxnSpPr/>
            <p:nvPr/>
          </p:nvCxnSpPr>
          <p:spPr>
            <a:xfrm>
              <a:off x="7620000" y="2724150"/>
              <a:ext cx="0" cy="228600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2514600" y="2952750"/>
              <a:ext cx="87871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 smtClean="0"/>
                <a:t>Pr</a:t>
              </a:r>
              <a:r>
                <a:rPr lang="en-US" sz="2000" dirty="0" smtClean="0"/>
                <a:t>[W</a:t>
              </a:r>
              <a:r>
                <a:rPr lang="en-US" sz="2000" baseline="-25000" dirty="0" smtClean="0"/>
                <a:t>0</a:t>
              </a:r>
              <a:r>
                <a:rPr lang="en-US" sz="2000" dirty="0" smtClean="0"/>
                <a:t>]</a:t>
              </a:r>
              <a:endParaRPr lang="en-US" sz="20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836284" y="2952750"/>
              <a:ext cx="87871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 smtClean="0"/>
                <a:t>Pr</a:t>
              </a:r>
              <a:r>
                <a:rPr lang="en-US" sz="2000" dirty="0" smtClean="0"/>
                <a:t>[W</a:t>
              </a:r>
              <a:r>
                <a:rPr lang="en-US" sz="2000" baseline="-25000" dirty="0"/>
                <a:t>1</a:t>
              </a:r>
              <a:r>
                <a:rPr lang="en-US" sz="2000" dirty="0" smtClean="0"/>
                <a:t>]</a:t>
              </a:r>
              <a:endParaRPr lang="en-US" sz="20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733800" y="2952750"/>
              <a:ext cx="79297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 smtClean="0"/>
                <a:t>Pr</a:t>
              </a:r>
              <a:r>
                <a:rPr lang="en-US" sz="2000" dirty="0" smtClean="0"/>
                <a:t>[</a:t>
              </a:r>
              <a:r>
                <a:rPr lang="en-US" sz="2000" dirty="0" err="1" smtClean="0"/>
                <a:t>R</a:t>
              </a:r>
              <a:r>
                <a:rPr lang="en-US" sz="2000" baseline="-25000" dirty="0" err="1"/>
                <a:t>b</a:t>
              </a:r>
              <a:r>
                <a:rPr lang="en-US" sz="2000" dirty="0" smtClean="0"/>
                <a:t>]</a:t>
              </a:r>
              <a:endParaRPr lang="en-US" sz="2000" dirty="0"/>
            </a:p>
          </p:txBody>
        </p:sp>
        <p:cxnSp>
          <p:nvCxnSpPr>
            <p:cNvPr id="33" name="Straight Connector 43"/>
            <p:cNvCxnSpPr/>
            <p:nvPr/>
          </p:nvCxnSpPr>
          <p:spPr>
            <a:xfrm>
              <a:off x="2895600" y="2724150"/>
              <a:ext cx="0" cy="228600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44"/>
            <p:cNvCxnSpPr/>
            <p:nvPr/>
          </p:nvCxnSpPr>
          <p:spPr>
            <a:xfrm>
              <a:off x="4114800" y="2724150"/>
              <a:ext cx="0" cy="228600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45"/>
            <p:cNvCxnSpPr/>
            <p:nvPr/>
          </p:nvCxnSpPr>
          <p:spPr>
            <a:xfrm>
              <a:off x="5257800" y="2724150"/>
              <a:ext cx="0" cy="228600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Прямоугольник 1"/>
          <p:cNvSpPr/>
          <p:nvPr/>
        </p:nvSpPr>
        <p:spPr>
          <a:xfrm>
            <a:off x="2061244" y="5542365"/>
            <a:ext cx="725455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600" dirty="0"/>
              <a:t>⇒   </a:t>
            </a:r>
            <a:r>
              <a:rPr lang="en-US" sz="2600" i="1" dirty="0" err="1"/>
              <a:t>Adv</a:t>
            </a:r>
            <a:r>
              <a:rPr lang="en-US" sz="2600" i="1" baseline="-25000" dirty="0" err="1"/>
              <a:t>SS</a:t>
            </a:r>
            <a:r>
              <a:rPr lang="en-US" sz="2600" dirty="0"/>
              <a:t>[</a:t>
            </a:r>
            <a:r>
              <a:rPr lang="en-US" sz="2600" i="1" dirty="0"/>
              <a:t>A,E</a:t>
            </a:r>
            <a:r>
              <a:rPr lang="en-US" sz="2600" dirty="0"/>
              <a:t>] = |</a:t>
            </a:r>
            <a:r>
              <a:rPr lang="en-US" sz="2600" dirty="0" err="1"/>
              <a:t>Pr</a:t>
            </a:r>
            <a:r>
              <a:rPr lang="en-US" sz="2600" dirty="0"/>
              <a:t>[</a:t>
            </a:r>
            <a:r>
              <a:rPr lang="en-US" sz="2600" i="1" dirty="0"/>
              <a:t>W</a:t>
            </a:r>
            <a:r>
              <a:rPr lang="en-US" sz="2600" i="1" baseline="-25000" dirty="0"/>
              <a:t>0</a:t>
            </a:r>
            <a:r>
              <a:rPr lang="en-US" sz="2600" dirty="0"/>
              <a:t>] – </a:t>
            </a:r>
            <a:r>
              <a:rPr lang="en-US" sz="2600" dirty="0" err="1"/>
              <a:t>Pr</a:t>
            </a:r>
            <a:r>
              <a:rPr lang="en-US" sz="2600" dirty="0"/>
              <a:t>[</a:t>
            </a:r>
            <a:r>
              <a:rPr lang="en-US" sz="2600" i="1" dirty="0"/>
              <a:t>W</a:t>
            </a:r>
            <a:r>
              <a:rPr lang="en-US" sz="2600" i="1" baseline="-25000" dirty="0"/>
              <a:t>1</a:t>
            </a:r>
            <a:r>
              <a:rPr lang="en-US" sz="2600" dirty="0"/>
              <a:t>]| ≤  2 </a:t>
            </a:r>
            <a:r>
              <a:rPr lang="en-US" sz="2600" dirty="0" smtClean="0"/>
              <a:t>* </a:t>
            </a:r>
            <a:r>
              <a:rPr lang="en-US" sz="2600" i="1" dirty="0" err="1"/>
              <a:t>Adv</a:t>
            </a:r>
            <a:r>
              <a:rPr lang="en-US" sz="2600" i="1" baseline="-25000" dirty="0" err="1"/>
              <a:t>PRG</a:t>
            </a:r>
            <a:r>
              <a:rPr lang="en-US" sz="2600" dirty="0"/>
              <a:t>[</a:t>
            </a:r>
            <a:r>
              <a:rPr lang="en-US" sz="2600" i="1" dirty="0"/>
              <a:t>B,G</a:t>
            </a:r>
            <a:r>
              <a:rPr lang="en-US" sz="2600" dirty="0"/>
              <a:t>] </a:t>
            </a:r>
            <a:endParaRPr lang="ru-RU" sz="2600" dirty="0"/>
          </a:p>
        </p:txBody>
      </p:sp>
    </p:spTree>
    <p:extLst>
      <p:ext uri="{BB962C8B-B14F-4D97-AF65-F5344CB8AC3E}">
        <p14:creationId xmlns:p14="http://schemas.microsoft.com/office/powerpoint/2010/main" val="986556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Скругленный прямоугольник 29"/>
          <p:cNvSpPr/>
          <p:nvPr/>
        </p:nvSpPr>
        <p:spPr>
          <a:xfrm>
            <a:off x="720505" y="1762761"/>
            <a:ext cx="10542006" cy="88558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Поточные шифры и семантическая стойкость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33</a:t>
            </a:fld>
            <a:endParaRPr lang="ru-RU"/>
          </a:p>
        </p:txBody>
      </p:sp>
      <p:sp>
        <p:nvSpPr>
          <p:cNvPr id="5" name="Rectangle 28"/>
          <p:cNvSpPr>
            <a:spLocks noChangeArrowheads="1"/>
          </p:cNvSpPr>
          <p:nvPr/>
        </p:nvSpPr>
        <p:spPr bwMode="auto">
          <a:xfrm>
            <a:off x="5426044" y="3275809"/>
            <a:ext cx="4572000" cy="1600200"/>
          </a:xfrm>
          <a:prstGeom prst="rect">
            <a:avLst/>
          </a:prstGeom>
          <a:solidFill>
            <a:srgbClr val="EAEAEA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r>
              <a:rPr lang="en-US" dirty="0" smtClean="0"/>
              <a:t>PRG adv</a:t>
            </a:r>
            <a:r>
              <a:rPr lang="en-US" dirty="0"/>
              <a:t>. B  (us)</a:t>
            </a:r>
          </a:p>
        </p:txBody>
      </p:sp>
      <p:sp>
        <p:nvSpPr>
          <p:cNvPr id="6" name="Rectangle 12"/>
          <p:cNvSpPr>
            <a:spLocks noChangeArrowheads="1"/>
          </p:cNvSpPr>
          <p:nvPr/>
        </p:nvSpPr>
        <p:spPr bwMode="auto">
          <a:xfrm>
            <a:off x="8474044" y="3686576"/>
            <a:ext cx="1295400" cy="111323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Adv.  A</a:t>
            </a:r>
          </a:p>
          <a:p>
            <a:pPr algn="ctr"/>
            <a:r>
              <a:rPr lang="en-US"/>
              <a:t>(given)</a:t>
            </a:r>
          </a:p>
        </p:txBody>
      </p:sp>
      <p:sp>
        <p:nvSpPr>
          <p:cNvPr id="7" name="Rectangle 20"/>
          <p:cNvSpPr>
            <a:spLocks noChangeArrowheads="1"/>
          </p:cNvSpPr>
          <p:nvPr/>
        </p:nvSpPr>
        <p:spPr bwMode="auto">
          <a:xfrm>
            <a:off x="1387444" y="3142459"/>
            <a:ext cx="8763000" cy="1828800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8" name="Group 31"/>
          <p:cNvGrpSpPr>
            <a:grpSpLocks/>
          </p:cNvGrpSpPr>
          <p:nvPr/>
        </p:nvGrpSpPr>
        <p:grpSpPr bwMode="auto">
          <a:xfrm>
            <a:off x="6950046" y="3886601"/>
            <a:ext cx="1614488" cy="522684"/>
            <a:chOff x="3648" y="2913"/>
            <a:chExt cx="1017" cy="439"/>
          </a:xfrm>
        </p:grpSpPr>
        <p:sp>
          <p:nvSpPr>
            <p:cNvPr id="9" name="Line 24"/>
            <p:cNvSpPr>
              <a:spLocks noChangeShapeType="1"/>
            </p:cNvSpPr>
            <p:nvPr/>
          </p:nvSpPr>
          <p:spPr bwMode="auto">
            <a:xfrm>
              <a:off x="3648" y="3312"/>
              <a:ext cx="91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 Box 26"/>
            <p:cNvSpPr txBox="1">
              <a:spLocks noChangeArrowheads="1"/>
            </p:cNvSpPr>
            <p:nvPr/>
          </p:nvSpPr>
          <p:spPr bwMode="auto">
            <a:xfrm>
              <a:off x="3696" y="2913"/>
              <a:ext cx="969" cy="4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i="1" dirty="0"/>
                <a:t>c </a:t>
              </a:r>
              <a:r>
                <a:rPr lang="en-US" sz="2000" i="1" dirty="0">
                  <a:sym typeface="Symbol" pitchFamily="18" charset="2"/>
                </a:rPr>
                <a:t> </a:t>
              </a:r>
              <a:r>
                <a:rPr lang="en-US" sz="2400" b="1" i="1" dirty="0" smtClean="0"/>
                <a:t>m</a:t>
              </a:r>
              <a:r>
                <a:rPr lang="en-US" sz="2400" b="1" i="1" baseline="-25000" dirty="0" smtClean="0"/>
                <a:t>0</a:t>
              </a:r>
              <a:r>
                <a:rPr lang="en-US" sz="2400" b="1" dirty="0" smtClean="0"/>
                <a:t>⊕</a:t>
              </a:r>
              <a:r>
                <a:rPr lang="en-US" sz="2400" b="1" i="1" dirty="0" smtClean="0">
                  <a:sym typeface="Symbol" pitchFamily="18" charset="2"/>
                </a:rPr>
                <a:t>y</a:t>
              </a:r>
              <a:r>
                <a:rPr lang="en-US" sz="2800" b="1" i="1" dirty="0" smtClean="0"/>
                <a:t> </a:t>
              </a:r>
              <a:endParaRPr lang="en-US" sz="2000" b="1" i="1" dirty="0"/>
            </a:p>
          </p:txBody>
        </p:sp>
      </p:grpSp>
      <p:cxnSp>
        <p:nvCxnSpPr>
          <p:cNvPr id="11" name="Straight Arrow Connector 3"/>
          <p:cNvCxnSpPr/>
          <p:nvPr/>
        </p:nvCxnSpPr>
        <p:spPr>
          <a:xfrm>
            <a:off x="3063844" y="3534176"/>
            <a:ext cx="2286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40044" y="3191276"/>
            <a:ext cx="1053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y</a:t>
            </a:r>
            <a:r>
              <a:rPr lang="en-US" dirty="0" smtClean="0"/>
              <a:t> ∈ {0,1}</a:t>
            </a:r>
            <a:r>
              <a:rPr lang="en-US" baseline="30000" dirty="0" smtClean="0"/>
              <a:t>n</a:t>
            </a:r>
            <a:endParaRPr lang="en-US" baseline="30000" dirty="0"/>
          </a:p>
        </p:txBody>
      </p:sp>
      <p:grpSp>
        <p:nvGrpSpPr>
          <p:cNvPr id="13" name="Group 13"/>
          <p:cNvGrpSpPr/>
          <p:nvPr/>
        </p:nvGrpSpPr>
        <p:grpSpPr>
          <a:xfrm>
            <a:off x="7026244" y="3534176"/>
            <a:ext cx="1447800" cy="400110"/>
            <a:chOff x="5867400" y="2125267"/>
            <a:chExt cx="1447800" cy="400110"/>
          </a:xfrm>
        </p:grpSpPr>
        <p:sp>
          <p:nvSpPr>
            <p:cNvPr id="14" name="Line 24"/>
            <p:cNvSpPr>
              <a:spLocks noChangeShapeType="1"/>
            </p:cNvSpPr>
            <p:nvPr/>
          </p:nvSpPr>
          <p:spPr bwMode="auto">
            <a:xfrm flipH="1">
              <a:off x="5867400" y="2506267"/>
              <a:ext cx="14478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038770" y="2125267"/>
              <a:ext cx="92525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 smtClean="0"/>
                <a:t>m</a:t>
              </a:r>
              <a:r>
                <a:rPr lang="en-US" sz="2000" i="1" baseline="-25000" dirty="0" smtClean="0"/>
                <a:t>0</a:t>
              </a:r>
              <a:r>
                <a:rPr lang="ru-RU" sz="2000" i="1" baseline="-25000" dirty="0" smtClean="0"/>
                <a:t> </a:t>
              </a:r>
              <a:r>
                <a:rPr lang="en-US" sz="2000" i="1" dirty="0" smtClean="0"/>
                <a:t>, m</a:t>
              </a:r>
              <a:r>
                <a:rPr lang="en-US" sz="2000" i="1" baseline="-25000" dirty="0" smtClean="0"/>
                <a:t>1</a:t>
              </a:r>
              <a:endParaRPr lang="en-US" sz="2000" i="1" baseline="-25000" dirty="0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3143250" y="4187267"/>
            <a:ext cx="1047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b</a:t>
            </a:r>
            <a:r>
              <a:rPr lang="en-US" i="1" dirty="0" smtClean="0"/>
              <a:t>’</a:t>
            </a:r>
            <a:r>
              <a:rPr lang="en-US" dirty="0" smtClean="0"/>
              <a:t> </a:t>
            </a:r>
            <a:r>
              <a:rPr lang="en-US" dirty="0"/>
              <a:t>∈ {0,1}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58012"/>
                <a:ext cx="10515600" cy="1284447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ru-RU" b="1" dirty="0" smtClean="0"/>
                  <a:t>Утверждение 2.4.2.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𝐴𝑑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𝑃𝑅𝐺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⁡[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]|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ru-RU" dirty="0" smtClean="0"/>
                  <a:t> т.е.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 smtClean="0"/>
                  <a:t> – противник, которые пытается различить </a:t>
                </a:r>
                <a:r>
                  <a:rPr lang="en-US" dirty="0" smtClean="0"/>
                  <a:t>PRG </a:t>
                </a:r>
                <a:r>
                  <a:rPr lang="ru-RU" dirty="0" smtClean="0"/>
                  <a:t>и </a:t>
                </a:r>
                <a:r>
                  <a:rPr lang="en-US" dirty="0" smtClean="0"/>
                  <a:t>OTP.</a:t>
                </a:r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Алгоритм </a:t>
                </a:r>
                <a:r>
                  <a:rPr lang="en-US" dirty="0" smtClean="0"/>
                  <a:t>B</a:t>
                </a:r>
                <a:r>
                  <a:rPr lang="en-US" dirty="0"/>
                  <a:t>:</a:t>
                </a:r>
                <a:endParaRPr lang="ru-RU" dirty="0"/>
              </a:p>
            </p:txBody>
          </p:sp>
        </mc:Choice>
        <mc:Fallback xmlns="">
          <p:sp>
            <p:nvSpPr>
              <p:cNvPr id="20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58012"/>
                <a:ext cx="10515600" cy="1284447"/>
              </a:xfrm>
              <a:blipFill>
                <a:blip r:embed="rId2"/>
                <a:stretch>
                  <a:fillRect l="-1043" t="-9524" b="-428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3"/>
          <p:cNvCxnSpPr/>
          <p:nvPr/>
        </p:nvCxnSpPr>
        <p:spPr>
          <a:xfrm flipH="1" flipV="1">
            <a:off x="3063845" y="4599408"/>
            <a:ext cx="5410199" cy="1710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Объект 2"/>
              <p:cNvSpPr txBox="1">
                <a:spLocks/>
              </p:cNvSpPr>
              <p:nvPr/>
            </p:nvSpPr>
            <p:spPr>
              <a:xfrm>
                <a:off x="910628" y="5104609"/>
                <a:ext cx="10515600" cy="128444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𝐴𝑑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𝑃𝑅𝐺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=|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=1|,</m:t>
                    </m:r>
                    <m:r>
                      <m:rPr>
                        <m:nor/>
                      </m:rP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 smtClean="0">
                    <a:cs typeface="Arial" charset="0"/>
                    <a:sym typeface="Symbol" pitchFamily="18" charset="2"/>
                  </a:rPr>
                  <a:t>где</a:t>
                </a:r>
                <a:r>
                  <a:rPr lang="ru-RU" i="1" dirty="0" smtClean="0">
                    <a:cs typeface="Arial" charset="0"/>
                    <a:sym typeface="Symbol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i="1" dirty="0"/>
                      <m:t>k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nor/>
                      </m:rPr>
                      <a:rPr lang="en-US" i="1" dirty="0">
                        <a:sym typeface="Symbol" pitchFamily="18" charset="2"/>
                      </a:rPr>
                      <m:t>r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i="1" dirty="0" smtClean="0">
                  <a:cs typeface="Arial" charset="0"/>
                  <a:sym typeface="Symbol" pitchFamily="18" charset="2"/>
                </a:endParaRPr>
              </a:p>
              <a:p>
                <a:pPr marL="0" indent="0">
                  <a:buNone/>
                </a:pPr>
                <a:r>
                  <a:rPr lang="ru-RU" dirty="0" smtClean="0"/>
                  <a:t>              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⁡[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func>
                  </m:oMath>
                </a14:m>
                <a:r>
                  <a:rPr lang="en-US" i="1" dirty="0" smtClean="0">
                    <a:cs typeface="Arial" charset="0"/>
                    <a:sym typeface="Symbol" pitchFamily="18" charset="2"/>
                  </a:rPr>
                  <a:t>,</a:t>
                </a:r>
                <a:r>
                  <a:rPr lang="ru-RU" i="1" dirty="0" smtClean="0">
                    <a:cs typeface="Arial" charset="0"/>
                    <a:sym typeface="Symbol" pitchFamily="18" charset="2"/>
                  </a:rPr>
                  <a:t>      </a:t>
                </a:r>
                <a:r>
                  <a:rPr lang="en-US" b="1" i="1" dirty="0" smtClean="0">
                    <a:cs typeface="Arial" charset="0"/>
                    <a:sym typeface="Symbol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⁡[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=1|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⁡[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b="1" i="1" dirty="0" smtClean="0">
                    <a:cs typeface="Arial" charset="0"/>
                    <a:sym typeface="Symbol" pitchFamily="18" charset="2"/>
                  </a:rPr>
                  <a:t> </a:t>
                </a:r>
                <a:endParaRPr lang="ru-RU" b="1" i="1" dirty="0" smtClean="0">
                  <a:cs typeface="Arial" charset="0"/>
                  <a:sym typeface="Symbol" pitchFamily="18" charset="2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ru-RU" b="1" i="1" smtClean="0">
                        <a:latin typeface="Cambria Math" panose="02040503050406030204" pitchFamily="18" charset="0"/>
                        <a:cs typeface="Arial" charset="0"/>
                        <a:sym typeface="Symbol" pitchFamily="18" charset="2"/>
                      </a:rPr>
                      <m:t>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𝐴𝑑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𝑃𝑅𝐺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⁡[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]|</m:t>
                    </m:r>
                  </m:oMath>
                </a14:m>
                <a:r>
                  <a:rPr lang="ru-RU" b="1" i="1" dirty="0" smtClean="0">
                    <a:cs typeface="Arial" charset="0"/>
                    <a:sym typeface="Symbol" pitchFamily="18" charset="2"/>
                  </a:rPr>
                  <a:t>.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:endParaRPr lang="en-US" b="1" i="1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29" name="Объект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628" y="5104609"/>
                <a:ext cx="10515600" cy="1284447"/>
              </a:xfrm>
              <a:prstGeom prst="rect">
                <a:avLst/>
              </a:prstGeom>
              <a:blipFill>
                <a:blip r:embed="rId3"/>
                <a:stretch>
                  <a:fillRect t="-6161" b="-805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3459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611863" y="4922680"/>
                <a:ext cx="10515600" cy="3597589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ru-RU" dirty="0" smtClean="0">
                    <a:cs typeface="Arial" charset="0"/>
                    <a:sym typeface="Symbol" pitchFamily="18" charset="2"/>
                  </a:rPr>
                  <a:t>без доказательства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ru-RU" b="1" i="1" dirty="0">
                  <a:cs typeface="Arial" charset="0"/>
                  <a:sym typeface="Symbol" pitchFamily="18" charset="2"/>
                </a:endParaRPr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1863" y="4922680"/>
                <a:ext cx="10515600" cy="3597589"/>
              </a:xfrm>
              <a:blipFill>
                <a:blip r:embed="rId2"/>
                <a:stretch>
                  <a:fillRect t="-271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34</a:t>
            </a:fld>
            <a:endParaRPr lang="ru-RU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611863" y="2073803"/>
            <a:ext cx="10542006" cy="230189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Объект 2"/>
              <p:cNvSpPr txBox="1">
                <a:spLocks/>
              </p:cNvSpPr>
              <p:nvPr/>
            </p:nvSpPr>
            <p:spPr>
              <a:xfrm>
                <a:off x="838200" y="2353432"/>
                <a:ext cx="10515600" cy="216695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ru-RU" b="1" dirty="0" smtClean="0"/>
                  <a:t>Теорема 2.5. </a:t>
                </a: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ru-RU" dirty="0" smtClean="0"/>
                  <a:t> генератор (</a:t>
                </a:r>
                <a:r>
                  <a:rPr lang="en-US" dirty="0" smtClean="0"/>
                  <a:t>PRG)</a:t>
                </a:r>
                <a:r>
                  <a:rPr lang="ru-RU" dirty="0" smtClean="0"/>
                  <a:t>.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ru-RU" dirty="0" smtClean="0"/>
                  <a:t>Тогда если поточный шифр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определённый с использованием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семантически стойкий, то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ru-RU" dirty="0" smtClean="0"/>
                  <a:t> – стойкий генератор. </a:t>
                </a:r>
                <a:endParaRPr lang="ru-RU" dirty="0"/>
              </a:p>
            </p:txBody>
          </p:sp>
        </mc:Choice>
        <mc:Fallback xmlns="">
          <p:sp>
            <p:nvSpPr>
              <p:cNvPr id="6" name="Объект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353432"/>
                <a:ext cx="10515600" cy="2166953"/>
              </a:xfrm>
              <a:prstGeom prst="rect">
                <a:avLst/>
              </a:prstGeom>
              <a:blipFill>
                <a:blip r:embed="rId3"/>
                <a:stretch>
                  <a:fillRect l="-1043" t="-421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 dirty="0"/>
              <a:t>Поточные шифры и семантическая стойкость</a:t>
            </a:r>
          </a:p>
        </p:txBody>
      </p:sp>
    </p:spTree>
    <p:extLst>
      <p:ext uri="{BB962C8B-B14F-4D97-AF65-F5344CB8AC3E}">
        <p14:creationId xmlns:p14="http://schemas.microsoft.com/office/powerpoint/2010/main" val="615300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Примеры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b="1" dirty="0" smtClean="0"/>
                  <a:t>Пренебрежимо малые функции</a:t>
                </a:r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b="0" dirty="0" smtClean="0"/>
              </a:p>
              <a:p>
                <a:pPr lvl="1"/>
                <a:r>
                  <a:rPr lang="ru-RU" dirty="0" smtClean="0"/>
                  <a:t>Убывают быстрее любых полиномов</a:t>
                </a:r>
                <a:endParaRPr lang="en-US" b="0" dirty="0" smtClean="0"/>
              </a:p>
              <a:p>
                <a:endParaRPr lang="en-US" b="0" dirty="0" smtClean="0"/>
              </a:p>
              <a:p>
                <a:r>
                  <a:rPr lang="ru-RU" b="1" dirty="0" smtClean="0"/>
                  <a:t>Не пренебрежимо малые</a:t>
                </a:r>
                <a:r>
                  <a:rPr lang="ru-RU" dirty="0" smtClean="0"/>
                  <a:t> функции</a:t>
                </a:r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−10000000</m:t>
                        </m:r>
                      </m:sup>
                    </m:sSup>
                  </m:oMath>
                </a14:m>
                <a:r>
                  <a:rPr lang="en-US" dirty="0" smtClean="0"/>
                  <a:t>.</a:t>
                </a:r>
                <a:endParaRPr lang="ru-RU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:∃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=0,∀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&gt;0: 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∗1≠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0.</m:t>
                        </m:r>
                      </m:e>
                    </m:func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:∃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=3,∀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&gt;0: 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≠0.</m:t>
                        </m:r>
                      </m:e>
                    </m:func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10000000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:∃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=10000001,∀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&gt;0: 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≠0.</m:t>
                        </m:r>
                      </m:e>
                    </m:func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98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819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Супер-полиномиальные и </a:t>
            </a:r>
            <a:r>
              <a:rPr lang="ru-RU" dirty="0" err="1" smtClean="0"/>
              <a:t>полиномиально</a:t>
            </a:r>
            <a:r>
              <a:rPr lang="ru-RU" dirty="0" smtClean="0"/>
              <a:t> ограниченные функция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Функция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≥1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ru-RU" dirty="0" smtClean="0"/>
                  <a:t> называется </a:t>
                </a:r>
                <a:r>
                  <a:rPr lang="ru-RU" b="1" dirty="0" smtClean="0"/>
                  <a:t>супер-полиномиальной</a:t>
                </a:r>
                <a:r>
                  <a:rPr lang="en-US" b="1" dirty="0" smtClean="0"/>
                  <a:t> (super-poly)</a:t>
                </a:r>
                <a:r>
                  <a:rPr lang="ru-RU" dirty="0" smtClean="0"/>
                  <a:t>, если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ru-RU" dirty="0" smtClean="0"/>
                  <a:t> – пренебрежимо малая.</a:t>
                </a:r>
                <a:endParaRPr lang="en-US" dirty="0" smtClean="0"/>
              </a:p>
              <a:p>
                <a:pPr lvl="1"/>
                <a:r>
                  <a:rPr lang="ru-RU" dirty="0" smtClean="0"/>
                  <a:t>Растёт быстрее любого полинома на бесконечности.</a:t>
                </a:r>
                <a:endParaRPr lang="en-US" dirty="0" smtClean="0"/>
              </a:p>
              <a:p>
                <a:endParaRPr lang="ru-RU" dirty="0" smtClean="0"/>
              </a:p>
              <a:p>
                <a:r>
                  <a:rPr lang="ru-RU" dirty="0" smtClean="0"/>
                  <a:t>Функция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≥1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ru-RU" dirty="0"/>
                  <a:t> называется </a:t>
                </a:r>
                <a:r>
                  <a:rPr lang="ru-RU" b="1" dirty="0" err="1" smtClean="0"/>
                  <a:t>полиномиально</a:t>
                </a:r>
                <a:r>
                  <a:rPr lang="ru-RU" b="1" dirty="0" smtClean="0"/>
                  <a:t>-ограниченной</a:t>
                </a:r>
                <a:r>
                  <a:rPr lang="en-US" b="1" dirty="0" smtClean="0"/>
                  <a:t> (poly bounded)</a:t>
                </a:r>
                <a:r>
                  <a:rPr lang="ru-RU" dirty="0" smtClean="0"/>
                  <a:t>, если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≥0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≥0 </m:t>
                    </m:r>
                  </m:oMath>
                </a14:m>
                <a:r>
                  <a:rPr lang="ru-RU" dirty="0" smtClean="0"/>
                  <a:t> имеет место неравенство</a:t>
                </a:r>
                <a:r>
                  <a:rPr lang="en-US" dirty="0" smtClean="0"/>
                  <a:t>:</a:t>
                </a:r>
                <a:endParaRPr lang="ru-RU" dirty="0" smtClean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ru-RU" b="0" dirty="0" smtClean="0"/>
              </a:p>
              <a:p>
                <a:pPr lvl="1"/>
                <a:r>
                  <a:rPr lang="ru-RU" dirty="0" smtClean="0"/>
                  <a:t>Может быть ограничена на бесконечности сверху полиномом степени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ru-RU" dirty="0" smtClean="0"/>
                  <a:t>.</a:t>
                </a:r>
              </a:p>
              <a:p>
                <a:pPr lvl="1"/>
                <a:endParaRPr lang="ru-RU" dirty="0"/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8606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Пренебрежимо малые величина на практике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На практике величина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 smtClean="0"/>
                  <a:t> – скаляр (формально – функция от некоторых фиксированных ранее параметров системы). Её «малость» оценивают исходя из необходимой для системы стойкости.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Пример</a:t>
                </a:r>
                <a:r>
                  <a:rPr lang="en-US" dirty="0" smtClean="0"/>
                  <a:t>:</a:t>
                </a: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 smtClean="0"/>
                  <a:t> – не пренебрежимо малая, если событие вероятно произойдёт при обработки данных порядка гигабайта,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≥1/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30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 smtClean="0"/>
                  <a:t>- пренебрежимо малая, если событие вряд ли произойдёт при «жизни» ключа длины 160 бит</a:t>
                </a:r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≤1/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80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2630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Пренебрежимо малые величина на практике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При доказательстве стойкости часто получается формула преимущества, ограниченная сверху функцией от некоторых параметров. Пример</a:t>
                </a:r>
                <a:r>
                  <a:rPr lang="en-US" dirty="0" smtClean="0"/>
                  <a:t>:</a:t>
                </a:r>
                <a:endParaRPr lang="ru-RU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𝐴𝑑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𝑆𝑆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ru-RU" dirty="0" smtClean="0"/>
                  <a:t>, где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ru-RU" dirty="0" smtClean="0"/>
                  <a:t> – максимально число </a:t>
                </a:r>
                <a:r>
                  <a:rPr lang="ru-RU" dirty="0" err="1" smtClean="0"/>
                  <a:t>зашифрований</a:t>
                </a:r>
                <a:r>
                  <a:rPr lang="ru-RU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 smtClean="0"/>
                  <a:t>- </a:t>
                </a:r>
                <a:r>
                  <a:rPr lang="ru-RU" dirty="0" smtClean="0"/>
                  <a:t>длина ключа.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Для использования конкретной реализации нужно выбрать параметры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ru-RU" dirty="0" smtClean="0"/>
                  <a:t> 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ru-RU" dirty="0" smtClean="0"/>
                  <a:t> при заданном уровне стойкости. 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Пусть хотим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𝐴𝑑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𝑆𝑆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≤1/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80</m:t>
                        </m:r>
                      </m:sup>
                    </m:sSup>
                  </m:oMath>
                </a14:m>
                <a:r>
                  <a:rPr lang="ru-RU" dirty="0" smtClean="0"/>
                  <a:t>, тогда для </a:t>
                </a:r>
                <a:r>
                  <a:rPr lang="ru-RU" dirty="0" err="1" smtClean="0"/>
                  <a:t>зашифрования</a:t>
                </a:r>
                <a:r>
                  <a:rPr lang="ru-RU" dirty="0" smtClean="0"/>
                  <a:t>, при использовании ключа с длиной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=128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бит мы можем зашифровать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80−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48</m:t>
                        </m:r>
                      </m:sup>
                    </m:sSup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сообщений, при параметре стойкости 80 бит.</a:t>
                </a:r>
                <a:endParaRPr lang="en-US" dirty="0" smtClean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801" r="-1507" b="-252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4527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Параметры системы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Ранее, при введении понятия (вычислимого) шифра, мы описывали его без явного описания параметров.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На практике многие шифры и другие примитивы имеют так называемые </a:t>
            </a:r>
            <a:r>
              <a:rPr lang="ru-RU" b="1" dirty="0" smtClean="0"/>
              <a:t>параметры системы</a:t>
            </a:r>
            <a:r>
              <a:rPr lang="ru-RU" dirty="0" smtClean="0"/>
              <a:t>, влияющие на производительность и стойкость системы.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Пример – длина ключа (и максимального сообщения) в одноразовом блокноте, модуль и длина ключа в аддитивном одноразовом блокноте.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1950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Эффективный алгоритм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некоторый параметр. 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</m:oMath>
                </a14:m>
                <a:r>
                  <a:rPr lang="ru-RU" dirty="0" smtClean="0"/>
                  <a:t> - полином над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≥1</m:t>
                        </m:r>
                      </m:sub>
                    </m:sSub>
                  </m:oMath>
                </a14:m>
                <a:r>
                  <a:rPr lang="ru-RU" dirty="0" smtClean="0"/>
                  <a:t>. 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≥1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b="0" dirty="0" smtClean="0"/>
                  <a:t> (</a:t>
                </a:r>
                <a:r>
                  <a:rPr lang="ru-RU" b="0" dirty="0" smtClean="0"/>
                  <a:t>т.е. длина вектора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b="0" dirty="0" smtClean="0"/>
                  <a:t> </a:t>
                </a:r>
                <a:r>
                  <a:rPr lang="ru-RU" b="0" dirty="0" smtClean="0"/>
                  <a:t>полиномиальной ограничена на основе параметра).</a:t>
                </a:r>
                <a:r>
                  <a:rPr lang="en-US" b="0" dirty="0" smtClean="0"/>
                  <a:t> </a:t>
                </a:r>
              </a:p>
              <a:p>
                <a:pPr marL="0" indent="0">
                  <a:buNone/>
                </a:pPr>
                <a:r>
                  <a:rPr lang="ru-RU" dirty="0" smtClean="0"/>
                  <a:t>Алгоритм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называется </a:t>
                </a:r>
                <a:r>
                  <a:rPr lang="ru-RU" b="1" dirty="0" smtClean="0"/>
                  <a:t>эффективным</a:t>
                </a:r>
                <a:r>
                  <a:rPr lang="ru-RU" dirty="0" smtClean="0"/>
                  <a:t>, если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−полиномиально ограниченная,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−перенебрежимо малая:∀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≥1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вероятность того, что время исполнения алгоритма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на входе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прев</a:t>
                </a:r>
                <a:r>
                  <a:rPr lang="ru-RU" i="1" dirty="0" smtClean="0"/>
                  <a:t>ысит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не превосходит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Иными словами, алгоритм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– </a:t>
                </a:r>
                <a:r>
                  <a:rPr lang="ru-RU" b="1" dirty="0" smtClean="0"/>
                  <a:t>эффективный</a:t>
                </a:r>
                <a:r>
                  <a:rPr lang="ru-RU" dirty="0" smtClean="0"/>
                  <a:t>, если</a:t>
                </a:r>
                <a:r>
                  <a:rPr lang="en-US" dirty="0" smtClean="0"/>
                  <a:t> </a:t>
                </a:r>
                <a:r>
                  <a:rPr lang="ru-RU" dirty="0" smtClean="0"/>
                  <a:t>при заданном </a:t>
                </a:r>
                <a:r>
                  <a:rPr lang="ru-RU" b="1" dirty="0" smtClean="0"/>
                  <a:t>параметре на </a:t>
                </a:r>
                <a:r>
                  <a:rPr lang="ru-RU" b="1" dirty="0" err="1" smtClean="0"/>
                  <a:t>полиномиально</a:t>
                </a:r>
                <a:r>
                  <a:rPr lang="ru-RU" b="1" dirty="0" smtClean="0"/>
                  <a:t> ограниченном входе он выполняется за полиномиальное время</a:t>
                </a:r>
                <a:r>
                  <a:rPr lang="ru-RU" dirty="0" smtClean="0"/>
                  <a:t>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801" r="-58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2002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1422</TotalTime>
  <Words>1266</Words>
  <Application>Microsoft Office PowerPoint</Application>
  <PresentationFormat>Широкоэкранный</PresentationFormat>
  <Paragraphs>343</Paragraphs>
  <Slides>34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34</vt:i4>
      </vt:variant>
    </vt:vector>
  </HeadingPairs>
  <TitlesOfParts>
    <vt:vector size="40" baseType="lpstr">
      <vt:lpstr>Arial</vt:lpstr>
      <vt:lpstr>Calibri</vt:lpstr>
      <vt:lpstr>Calibri Light</vt:lpstr>
      <vt:lpstr>Cambria Math</vt:lpstr>
      <vt:lpstr>Symbol</vt:lpstr>
      <vt:lpstr>Тема Office</vt:lpstr>
      <vt:lpstr>Прикладная Криптография: Симметричные криптосистемы Поточные шифры</vt:lpstr>
      <vt:lpstr>Семантическая стойкость</vt:lpstr>
      <vt:lpstr>Пренебрежимо малые величины</vt:lpstr>
      <vt:lpstr>Примеры</vt:lpstr>
      <vt:lpstr>Супер-полиномиальные и полиномиально ограниченные функция</vt:lpstr>
      <vt:lpstr>Пренебрежимо малые величина на практике</vt:lpstr>
      <vt:lpstr>Пренебрежимо малые величина на практике</vt:lpstr>
      <vt:lpstr>Параметры системы</vt:lpstr>
      <vt:lpstr>Эффективный алгоритм</vt:lpstr>
      <vt:lpstr>Пример эффективного алгоритма с параметром</vt:lpstr>
      <vt:lpstr>Эффективность в игре</vt:lpstr>
      <vt:lpstr>Эффективность в игре</vt:lpstr>
      <vt:lpstr>Эффективность в игре</vt:lpstr>
      <vt:lpstr>Параметр стойкости</vt:lpstr>
      <vt:lpstr>Оценки величин</vt:lpstr>
      <vt:lpstr>Оценки величин</vt:lpstr>
      <vt:lpstr>Идея одноразового блокнота</vt:lpstr>
      <vt:lpstr>Идея одноразового блокнота</vt:lpstr>
      <vt:lpstr>Поточный шифр</vt:lpstr>
      <vt:lpstr>Стойкий псевдослучайный генератор</vt:lpstr>
      <vt:lpstr>Стойкий псевдослучайный генератор</vt:lpstr>
      <vt:lpstr>Стойкий псевдослучайный генератор</vt:lpstr>
      <vt:lpstr>Энтропия генератора</vt:lpstr>
      <vt:lpstr>Статистическая неразличимость</vt:lpstr>
      <vt:lpstr>Непредсказуемость генераторов</vt:lpstr>
      <vt:lpstr>Непредсказуемость генераторов</vt:lpstr>
      <vt:lpstr>Непредсказуемость генераторов</vt:lpstr>
      <vt:lpstr>Поточные шифры и семантическая стойкость</vt:lpstr>
      <vt:lpstr>Идея доказательства</vt:lpstr>
      <vt:lpstr>Презентация PowerPoint</vt:lpstr>
      <vt:lpstr>Презентация PowerPoint</vt:lpstr>
      <vt:lpstr>Презентация PowerPoint</vt:lpstr>
      <vt:lpstr>Поточные шифры и семантическая стойкость</vt:lpstr>
      <vt:lpstr>Поточные шифры и семантическая стойкость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Fasjeit</dc:creator>
  <cp:lastModifiedBy>Fasjeit</cp:lastModifiedBy>
  <cp:revision>472</cp:revision>
  <dcterms:created xsi:type="dcterms:W3CDTF">2018-08-24T12:25:18Z</dcterms:created>
  <dcterms:modified xsi:type="dcterms:W3CDTF">2019-09-13T17:42:14Z</dcterms:modified>
</cp:coreProperties>
</file>