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335" r:id="rId4"/>
    <p:sldId id="336" r:id="rId5"/>
    <p:sldId id="334" r:id="rId6"/>
    <p:sldId id="331" r:id="rId7"/>
    <p:sldId id="258" r:id="rId8"/>
    <p:sldId id="259" r:id="rId9"/>
    <p:sldId id="324" r:id="rId10"/>
    <p:sldId id="325" r:id="rId11"/>
    <p:sldId id="350" r:id="rId12"/>
    <p:sldId id="261" r:id="rId13"/>
    <p:sldId id="260" r:id="rId14"/>
    <p:sldId id="266" r:id="rId15"/>
    <p:sldId id="274" r:id="rId16"/>
    <p:sldId id="339" r:id="rId17"/>
    <p:sldId id="340" r:id="rId18"/>
    <p:sldId id="269" r:id="rId19"/>
    <p:sldId id="337" r:id="rId20"/>
    <p:sldId id="27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271" r:id="rId30"/>
    <p:sldId id="323" r:id="rId31"/>
    <p:sldId id="326" r:id="rId32"/>
    <p:sldId id="322" r:id="rId33"/>
    <p:sldId id="273" r:id="rId34"/>
    <p:sldId id="349" r:id="rId35"/>
    <p:sldId id="267" r:id="rId36"/>
    <p:sldId id="275" r:id="rId37"/>
    <p:sldId id="278" r:id="rId38"/>
    <p:sldId id="279" r:id="rId39"/>
    <p:sldId id="328" r:id="rId40"/>
    <p:sldId id="276" r:id="rId41"/>
    <p:sldId id="277" r:id="rId42"/>
    <p:sldId id="280" r:id="rId43"/>
    <p:sldId id="281" r:id="rId44"/>
    <p:sldId id="268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327" r:id="rId55"/>
    <p:sldId id="291" r:id="rId56"/>
    <p:sldId id="292" r:id="rId57"/>
    <p:sldId id="293" r:id="rId58"/>
    <p:sldId id="294" r:id="rId59"/>
    <p:sldId id="296" r:id="rId60"/>
    <p:sldId id="329" r:id="rId61"/>
    <p:sldId id="338" r:id="rId62"/>
    <p:sldId id="295" r:id="rId63"/>
    <p:sldId id="297" r:id="rId64"/>
    <p:sldId id="330" r:id="rId65"/>
    <p:sldId id="333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5"/>
            <p14:sldId id="336"/>
            <p14:sldId id="334"/>
            <p14:sldId id="331"/>
            <p14:sldId id="258"/>
            <p14:sldId id="259"/>
            <p14:sldId id="324"/>
            <p14:sldId id="325"/>
            <p14:sldId id="350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339"/>
            <p14:sldId id="340"/>
            <p14:sldId id="269"/>
            <p14:sldId id="337"/>
            <p14:sldId id="270"/>
            <p14:sldId id="341"/>
          </p14:sldIdLst>
        </p14:section>
        <p14:section name="Мосты" id="{77920C65-2F37-40BD-884F-8BD5E7725DF8}">
          <p14:sldIdLst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Продолжаем" id="{50F6ED5D-49F7-4324-99DA-5FAA1645CDA4}">
          <p14:sldIdLst>
            <p14:sldId id="271"/>
            <p14:sldId id="323"/>
            <p14:sldId id="326"/>
            <p14:sldId id="322"/>
            <p14:sldId id="273"/>
            <p14:sldId id="349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338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15" d="100"/>
          <a:sy n="115" d="100"/>
        </p:scale>
        <p:origin x="86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Картинка</a:t>
            </a:r>
            <a:r>
              <a:rPr lang="ru-RU" baseline="0" dirty="0"/>
              <a:t> про энтропию ключа и энтропию </a:t>
            </a:r>
            <a:r>
              <a:rPr lang="ru-RU" baseline="0" dirty="0" err="1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f158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ru-RU" dirty="0"/>
              <a:t>Абсолютная и </a:t>
            </a:r>
            <a:r>
              <a:rPr lang="en-US" dirty="0"/>
              <a:t>C</a:t>
            </a:r>
            <a:r>
              <a:rPr lang="ru-RU" dirty="0" err="1"/>
              <a:t>емантическая</a:t>
            </a:r>
            <a:r>
              <a:rPr lang="ru-RU" dirty="0"/>
              <a:t> стойкость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A30DC-6378-4E66-ADCA-3335819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нейронок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B2EB9-6C06-4959-ABE9-0321FF64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Нельзя</a:t>
            </a:r>
            <a:r>
              <a:rPr lang="ru-RU" dirty="0"/>
              <a:t> использовать выход </a:t>
            </a:r>
            <a:r>
              <a:rPr lang="ru-RU" dirty="0" err="1"/>
              <a:t>нейронок</a:t>
            </a:r>
            <a:r>
              <a:rPr lang="ru-RU" dirty="0"/>
              <a:t> для выполнения ДЗ и лабораторных работ, даже для написания README.</a:t>
            </a:r>
          </a:p>
          <a:p>
            <a:pPr lvl="1"/>
            <a:r>
              <a:rPr lang="ru-RU" dirty="0"/>
              <a:t>Если вы всё же использовали </a:t>
            </a:r>
            <a:r>
              <a:rPr lang="ru-RU" dirty="0" err="1"/>
              <a:t>нейронку</a:t>
            </a:r>
            <a:r>
              <a:rPr lang="ru-RU" dirty="0"/>
              <a:t>, и по какой то причине</a:t>
            </a:r>
            <a:r>
              <a:rPr lang="ru-RU"/>
              <a:t>, считаете</a:t>
            </a:r>
            <a:r>
              <a:rPr lang="ru-RU" dirty="0"/>
              <a:t>, что это допустимое использование – необходимо явно в материале, где вы её использовали указать это в начале данного материала.</a:t>
            </a:r>
          </a:p>
          <a:p>
            <a:endParaRPr lang="ru-RU" dirty="0"/>
          </a:p>
          <a:p>
            <a:r>
              <a:rPr lang="ru-RU" b="1" dirty="0"/>
              <a:t>Можно</a:t>
            </a:r>
            <a:r>
              <a:rPr lang="ru-RU" dirty="0"/>
              <a:t> использовать </a:t>
            </a:r>
            <a:r>
              <a:rPr lang="ru-RU" dirty="0" err="1"/>
              <a:t>нейронки</a:t>
            </a:r>
            <a:r>
              <a:rPr lang="ru-RU" dirty="0"/>
              <a:t> для генерации смешных картинок с котиками в тематике курса.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CB3D5-4FCA-45F5-A504-60DE52A2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7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 и пожелания по курсу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криптографической защите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зашифрованного сообщения по открытому каналу</a:t>
            </a:r>
          </a:p>
          <a:p>
            <a:r>
              <a:rPr lang="ru-RU" sz="2600" dirty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/>
              <a:t>Досистемный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подход</a:t>
            </a:r>
            <a:r>
              <a:rPr lang="ru-RU" dirty="0"/>
              <a:t>– построение и анализ криптосистем, которые выглядят «сложными» для создателя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/>
              <a:t>Примеры – шифр Цезаря, шифр простой замены, шифр </a:t>
            </a:r>
            <a:r>
              <a:rPr lang="ru-RU" dirty="0" err="1"/>
              <a:t>Вижинера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</a:t>
            </a:r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задача криптографической защиты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сообщения по открытому каналу</a:t>
            </a:r>
          </a:p>
          <a:p>
            <a:r>
              <a:rPr lang="ru-RU" sz="2600" dirty="0"/>
              <a:t>Возможен активный злоумышленник</a:t>
            </a:r>
          </a:p>
          <a:p>
            <a:r>
              <a:rPr lang="ru-RU" sz="2600" dirty="0"/>
              <a:t>Обеспечение конфиденциальности, аутентичности, целостности, </a:t>
            </a:r>
            <a:r>
              <a:rPr lang="ru-RU" sz="2600" dirty="0" err="1"/>
              <a:t>неотказуемости</a:t>
            </a:r>
            <a:r>
              <a:rPr lang="ru-RU" sz="2600" dirty="0"/>
              <a:t> и др.</a:t>
            </a:r>
            <a:endParaRPr lang="en-US" sz="2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26C5E-8854-4F6C-BF2F-F94A72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53E11-D0D0-4BA7-A8FC-AD3B3F6D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Нужно как то оценивать </a:t>
            </a:r>
            <a:r>
              <a:rPr lang="ru-RU" b="1" dirty="0"/>
              <a:t>стойкость</a:t>
            </a:r>
            <a:r>
              <a:rPr lang="ru-RU" dirty="0"/>
              <a:t> шифров, желательно в виде некоторой величины. Численное значение оценки стойкости называется </a:t>
            </a:r>
            <a:r>
              <a:rPr lang="ru-RU" b="1" dirty="0"/>
              <a:t>параметром стойкости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оценке стойкости криптографического примитива он рассматривается в некоторой </a:t>
            </a:r>
            <a:r>
              <a:rPr lang="ru-RU" b="1" dirty="0"/>
              <a:t>модели</a:t>
            </a:r>
            <a:r>
              <a:rPr lang="ru-RU" dirty="0"/>
              <a:t>. Каждая такая модель должна давать возможность оценивать стойкость примитивов в ней.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примитивы, имеющие стойкость ниже пороговой будем считать </a:t>
            </a:r>
            <a:r>
              <a:rPr lang="ru-RU" b="1" dirty="0"/>
              <a:t>нестойкими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38D73-BE13-43C9-96E6-75686194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криптографического примитива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примитива</a:t>
            </a:r>
          </a:p>
          <a:p>
            <a:pPr lvl="1"/>
            <a:r>
              <a:rPr lang="ru-RU" dirty="0"/>
              <a:t>Что делает алгоритм примитива, чем он является?</a:t>
            </a:r>
            <a:endParaRPr lang="en-US" dirty="0"/>
          </a:p>
          <a:p>
            <a:pPr lvl="1"/>
            <a:r>
              <a:rPr lang="ru-RU" dirty="0"/>
              <a:t>Какие параметры примитива?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Каковы возможности противника?</a:t>
            </a:r>
          </a:p>
          <a:p>
            <a:pPr lvl="1"/>
            <a:r>
              <a:rPr lang="ru-RU" dirty="0"/>
              <a:t>Какой целевой параметр стойкости?</a:t>
            </a:r>
          </a:p>
          <a:p>
            <a:pPr lvl="1"/>
            <a:r>
              <a:rPr lang="ru-RU" dirty="0"/>
              <a:t>Как определена стойкость? Как она зависит от параметров?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365220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/>
              <a:t>Системный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 dirty="0"/>
              <a:t> </a:t>
            </a:r>
            <a:r>
              <a:rPr lang="ru-RU" sz="2600" dirty="0"/>
              <a:t>– построение и анализ криптосистем на основе</a:t>
            </a:r>
            <a:r>
              <a:rPr lang="en-US" sz="2600" dirty="0"/>
              <a:t> </a:t>
            </a:r>
            <a:r>
              <a:rPr lang="ru-RU" sz="2600" b="1" dirty="0"/>
              <a:t>конкретных</a:t>
            </a:r>
            <a:r>
              <a:rPr lang="ru-RU" sz="2600" dirty="0"/>
              <a:t> криптографических примитивов</a:t>
            </a:r>
          </a:p>
          <a:p>
            <a:r>
              <a:rPr lang="ru-RU" sz="2600" dirty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/>
              <a:t>Предположении о стойкости исходит из анализа системы в целом, через сведение стойкости к сложности вычислительно сложной задачи</a:t>
            </a:r>
          </a:p>
          <a:p>
            <a:r>
              <a:rPr lang="ru-RU" sz="2600" dirty="0"/>
              <a:t>При замене части системы или примитива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Шифр*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Хэш-функция*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Код аутентичности*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27A0B-BF8D-439D-9CC4-0C5E6B14DACD}"/>
              </a:ext>
            </a:extLst>
          </p:cNvPr>
          <p:cNvSpPr txBox="1"/>
          <p:nvPr/>
        </p:nvSpPr>
        <p:spPr>
          <a:xfrm>
            <a:off x="0" y="6536809"/>
            <a:ext cx="627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ru-RU" dirty="0" err="1"/>
              <a:t>Керкгоффса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построении и анализе криптосистем предполагаем, что противник знает ВСЁ, кроме секретных ключей.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Предполагается, что противник знает</a:t>
            </a:r>
          </a:p>
          <a:p>
            <a:r>
              <a:rPr lang="ru-RU" dirty="0"/>
              <a:t>Функции зашифрования</a:t>
            </a:r>
            <a:r>
              <a:rPr lang="en-US" dirty="0"/>
              <a:t>/</a:t>
            </a:r>
            <a:r>
              <a:rPr lang="ru-RU" dirty="0"/>
              <a:t>расшифрования (подписи</a:t>
            </a:r>
            <a:r>
              <a:rPr lang="en-US" dirty="0"/>
              <a:t>/</a:t>
            </a:r>
            <a:r>
              <a:rPr lang="ru-RU" dirty="0"/>
              <a:t>проверки</a:t>
            </a:r>
            <a:r>
              <a:rPr lang="en-US" dirty="0"/>
              <a:t>/…)</a:t>
            </a:r>
            <a:endParaRPr lang="ru-RU" dirty="0"/>
          </a:p>
          <a:p>
            <a:r>
              <a:rPr lang="ru-RU" dirty="0"/>
              <a:t>Слабые ключи (при наличии)</a:t>
            </a:r>
          </a:p>
          <a:p>
            <a:r>
              <a:rPr lang="ru-RU" dirty="0"/>
              <a:t>«Плохие» значения шифртекстов</a:t>
            </a:r>
            <a:r>
              <a:rPr lang="en-US" dirty="0"/>
              <a:t>/</a:t>
            </a:r>
            <a:r>
              <a:rPr lang="ru-RU" dirty="0"/>
              <a:t>открытых текстов</a:t>
            </a:r>
          </a:p>
          <a:p>
            <a:r>
              <a:rPr lang="ru-RU" dirty="0"/>
              <a:t>Любые особенности примитивов</a:t>
            </a:r>
          </a:p>
          <a:p>
            <a:r>
              <a:rPr lang="ru-RU" dirty="0"/>
              <a:t>Любые существующие атаки на примитивы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Лекции</a:t>
            </a:r>
            <a:r>
              <a:rPr lang="en-US" dirty="0"/>
              <a:t>:</a:t>
            </a:r>
            <a:r>
              <a:rPr lang="ru-RU" dirty="0"/>
              <a:t> 16 недель</a:t>
            </a:r>
          </a:p>
          <a:p>
            <a:endParaRPr lang="ru-RU" dirty="0"/>
          </a:p>
          <a:p>
            <a:r>
              <a:rPr lang="ru-RU" dirty="0"/>
              <a:t>Сдача разделов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 блока</a:t>
            </a:r>
          </a:p>
          <a:p>
            <a:pPr lvl="1"/>
            <a:r>
              <a:rPr lang="ru-RU" dirty="0"/>
              <a:t>Для каждого блока жёсткий </a:t>
            </a:r>
            <a:r>
              <a:rPr lang="ru-RU" dirty="0" err="1"/>
              <a:t>дедлайн</a:t>
            </a:r>
            <a:r>
              <a:rPr lang="ru-RU" dirty="0"/>
              <a:t> (без переносов)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>
                <a:hlinkClick r:id="rId2"/>
              </a:rPr>
              <a:t>Список-домашних-работ-и-лекций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https://github.com/CryptoCourse/CryptoLabs/wiki/</a:t>
            </a:r>
            <a:r>
              <a:rPr lang="ru-RU" dirty="0">
                <a:hlinkClick r:id="rId3"/>
              </a:rPr>
              <a:t>список-лабораторных-работ</a:t>
            </a:r>
            <a:endParaRPr lang="ru-RU" dirty="0"/>
          </a:p>
          <a:p>
            <a:pPr lvl="1"/>
            <a:r>
              <a:rPr lang="ru-RU" b="1" dirty="0"/>
              <a:t>Штраф за пропуск </a:t>
            </a:r>
            <a:r>
              <a:rPr lang="ru-RU" b="1" dirty="0" err="1"/>
              <a:t>дедлайна</a:t>
            </a:r>
            <a:r>
              <a:rPr lang="en-US" b="1" dirty="0"/>
              <a:t>: </a:t>
            </a:r>
            <a:r>
              <a:rPr lang="ru-RU" b="1" dirty="0"/>
              <a:t>для </a:t>
            </a:r>
            <a:r>
              <a:rPr lang="ru-RU" b="1" dirty="0" err="1"/>
              <a:t>дз</a:t>
            </a:r>
            <a:r>
              <a:rPr lang="en-US" b="1" dirty="0"/>
              <a:t> </a:t>
            </a:r>
            <a:r>
              <a:rPr lang="ru-RU" b="1" dirty="0"/>
              <a:t>-5</a:t>
            </a:r>
            <a:r>
              <a:rPr lang="en-US" b="1" dirty="0"/>
              <a:t>/100 </a:t>
            </a:r>
            <a:r>
              <a:rPr lang="ru-RU" b="1" dirty="0"/>
              <a:t>к итоговой оценке за семестр за каждый </a:t>
            </a:r>
            <a:r>
              <a:rPr lang="ru-RU" b="1" dirty="0" err="1"/>
              <a:t>дедлайн</a:t>
            </a:r>
            <a:r>
              <a:rPr lang="ru-RU" b="1" dirty="0"/>
              <a:t> в неделю</a:t>
            </a:r>
            <a:r>
              <a:rPr lang="en-US" b="1" dirty="0"/>
              <a:t>;</a:t>
            </a:r>
            <a:r>
              <a:rPr lang="ru-RU" b="1" dirty="0"/>
              <a:t> </a:t>
            </a:r>
            <a:r>
              <a:rPr lang="ru-RU" b="1" dirty="0" err="1"/>
              <a:t>лабы</a:t>
            </a:r>
            <a:r>
              <a:rPr lang="ru-RU" b="1" dirty="0"/>
              <a:t> после </a:t>
            </a:r>
            <a:r>
              <a:rPr lang="ru-RU" b="1" dirty="0" err="1"/>
              <a:t>дедлайна</a:t>
            </a:r>
            <a:r>
              <a:rPr lang="ru-RU" b="1" dirty="0"/>
              <a:t> не сдаются (и -</a:t>
            </a:r>
            <a:r>
              <a:rPr lang="en-US" b="1" dirty="0"/>
              <a:t>5</a:t>
            </a:r>
            <a:r>
              <a:rPr lang="ru-RU" b="1" dirty="0"/>
              <a:t> к итоговой оценке за каждую пропущенную </a:t>
            </a:r>
            <a:r>
              <a:rPr lang="ru-RU" b="1" dirty="0" err="1"/>
              <a:t>лабу</a:t>
            </a:r>
            <a:r>
              <a:rPr lang="ru-RU" b="1" dirty="0"/>
              <a:t>)</a:t>
            </a:r>
          </a:p>
          <a:p>
            <a:r>
              <a:rPr lang="ru-RU" dirty="0"/>
              <a:t>Для сдачи каждого блока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Сдача лабораторных работ для данного блока</a:t>
            </a:r>
          </a:p>
          <a:p>
            <a:pPr lvl="1"/>
            <a:r>
              <a:rPr lang="ru-RU" dirty="0"/>
              <a:t>Сдача домашних работ</a:t>
            </a:r>
          </a:p>
          <a:p>
            <a:pPr lvl="1"/>
            <a:r>
              <a:rPr lang="ru-RU" dirty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/>
              <a:t>Современный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/>
              <a:t> </a:t>
            </a:r>
            <a:r>
              <a:rPr lang="ru-RU" sz="2600"/>
              <a:t>– </a:t>
            </a:r>
            <a:r>
              <a:rPr lang="ru-RU" sz="2600" dirty="0"/>
              <a:t>построение и анализ криптосистем на основе абстрактных моделей криптографических примитивов </a:t>
            </a:r>
          </a:p>
          <a:p>
            <a:r>
              <a:rPr lang="ru-RU" sz="2600" dirty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/>
              <a:t>стойкости</a:t>
            </a:r>
            <a:endParaRPr lang="ru-RU" sz="2600" dirty="0"/>
          </a:p>
          <a:p>
            <a:r>
              <a:rPr lang="ru-RU" sz="2600" dirty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r>
              <a:rPr lang="ru-RU" sz="2600" dirty="0"/>
              <a:t>*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way Hash</a:t>
            </a:r>
            <a:r>
              <a:rPr lang="ru-RU" sz="2600" dirty="0"/>
              <a:t>*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r>
              <a:rPr lang="ru-RU" sz="2600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5AE28-BED6-421B-AB92-65525C582053}"/>
              </a:ext>
            </a:extLst>
          </p:cNvPr>
          <p:cNvSpPr txBox="1"/>
          <p:nvPr/>
        </p:nvSpPr>
        <p:spPr>
          <a:xfrm>
            <a:off x="0" y="6536809"/>
            <a:ext cx="719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моделей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DA7CB-5539-4DF0-ADC9-C00030B4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сложно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20509-77E2-414F-B499-E06CB10C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37AD5B-6C3D-4DF0-AFB2-955C552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7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Прикладное мостостроение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Стойкость мостов через сведение к стойкости составных элементов*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12DB4-1AF2-4CBF-8D01-53B47F83B95E}"/>
              </a:ext>
            </a:extLst>
          </p:cNvPr>
          <p:cNvSpPr txBox="1"/>
          <p:nvPr/>
        </p:nvSpPr>
        <p:spPr>
          <a:xfrm>
            <a:off x="0" y="62192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исключительно с целью демонстрации на пальцах, автор не имеет понятия, как на самом деле оценивается прочность мостов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4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83884-D444-4583-BE06-D94A5979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построения мостов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69E88-CC16-4425-B7E6-E339F726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Отправка товаров на другой берег, используя некоторый транспорт</a:t>
            </a:r>
          </a:p>
          <a:p>
            <a:r>
              <a:rPr lang="ru-RU" dirty="0"/>
              <a:t>Обеспечение целостности грузов, используемого транспорта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5AF13-AF29-4C9B-9759-5DCF3FD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84A785-C173-4A26-9EDD-7C04071A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010172"/>
            <a:ext cx="5218176" cy="28478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7C776D-CE5A-477B-921B-AA499829E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2735093"/>
            <a:ext cx="2183130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28425 -3.7037E-7 C 0.41159 -3.7037E-7 0.56862 0.14537 0.56862 0.26412 L 0.56862 0.52824 " pathEditMode="relative" rAng="0" ptsTypes="AAAA">
                                      <p:cBhvr>
                                        <p:cTn id="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моста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 моста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типа моста</a:t>
            </a:r>
          </a:p>
          <a:p>
            <a:pPr lvl="1"/>
            <a:r>
              <a:rPr lang="ru-RU" dirty="0"/>
              <a:t>Арочный? Подвесной?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Какова предполагаемая нагрузка на мост? Какого она типа?</a:t>
            </a:r>
          </a:p>
          <a:p>
            <a:pPr lvl="2"/>
            <a:r>
              <a:rPr lang="ru-RU" dirty="0"/>
              <a:t>Какое количество транспорта, какая нагрузка, если ли «пики» нагрузки…</a:t>
            </a:r>
          </a:p>
          <a:p>
            <a:pPr lvl="1"/>
            <a:r>
              <a:rPr lang="ru-RU" dirty="0"/>
              <a:t>Какая целевая «стойкость» моста? Как она зависит от параметров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21689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C3AF5-395C-444A-A396-FF7CD386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моста к стойкости составных элементов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B43A81-AEC9-467F-917D-830B0AC98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Хотим показать, что мост является стойким от некоторых параметров, если стойкими являются её составные части.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пролёта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арки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простоты рассмотрим только сведение до стойкости опоры, т.е. предположим, что пролёт и арка «безусловно стойкие».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B43A81-AEC9-467F-917D-830B0AC98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  <a:blipFill>
                <a:blip r:embed="rId2"/>
                <a:stretch>
                  <a:fillRect l="-1917" t="-2101" r="-319" b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CF934F-93F1-407B-B004-90AE340E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1202E5-14F9-44D3-AC34-E82FF784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35" y="2595944"/>
            <a:ext cx="4437889" cy="242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A8033-ED4B-4890-8DDE-4AA6E4AD5A6E}"/>
              </a:ext>
            </a:extLst>
          </p:cNvPr>
          <p:cNvSpPr txBox="1"/>
          <p:nvPr/>
        </p:nvSpPr>
        <p:spPr>
          <a:xfrm>
            <a:off x="8348472" y="1938528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пролёт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E5A94-F772-4779-AC2F-EF7D252A5EA7}"/>
              </a:ext>
            </a:extLst>
          </p:cNvPr>
          <p:cNvSpPr txBox="1"/>
          <p:nvPr/>
        </p:nvSpPr>
        <p:spPr>
          <a:xfrm>
            <a:off x="7567489" y="464859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A2F0D-EFF3-47BD-AE5A-364DD9D0F9EC}"/>
              </a:ext>
            </a:extLst>
          </p:cNvPr>
          <p:cNvSpPr txBox="1"/>
          <p:nvPr/>
        </p:nvSpPr>
        <p:spPr>
          <a:xfrm>
            <a:off x="8990905" y="4267205"/>
            <a:ext cx="6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арка</a:t>
            </a:r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8363652A-1D79-4460-87BB-236C6B7AFD8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7514210" y="4574159"/>
            <a:ext cx="272193" cy="615349"/>
          </a:xfrm>
          <a:prstGeom prst="curvedConnector4">
            <a:avLst>
              <a:gd name="adj1" fmla="val -83985"/>
              <a:gd name="adj2" fmla="val 817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3F19AAD0-7AFD-45A3-8073-705FA33DF69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854133" y="3814576"/>
            <a:ext cx="90525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0A0DA59B-B728-4D08-8514-7CED0FD9878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780483" y="2308627"/>
            <a:ext cx="527046" cy="5255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4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dirty="0"/>
              <a:t>мостов</a:t>
            </a:r>
            <a:r>
              <a:rPr lang="ru-RU" sz="2600" dirty="0"/>
              <a:t> показывается сведением её к стойкости составных элементов.</a:t>
            </a:r>
          </a:p>
          <a:p>
            <a:pPr marL="0" indent="0">
              <a:buNone/>
            </a:pPr>
            <a:r>
              <a:rPr lang="ru-RU" dirty="0"/>
              <a:t>(если) Составные элементы стойкие =</a:t>
            </a:r>
            <a:r>
              <a:rPr lang="en-US" dirty="0"/>
              <a:t>&gt;</a:t>
            </a:r>
            <a:r>
              <a:rPr lang="ru-RU" dirty="0"/>
              <a:t> (то) Мост стойкий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&lt;=&gt;</a:t>
            </a:r>
            <a:r>
              <a:rPr lang="ru-RU" dirty="0"/>
              <a:t> (отрицание обоих частей)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(если) Мост нестойкий</a:t>
            </a:r>
            <a:r>
              <a:rPr lang="ru-RU" sz="2600" dirty="0"/>
              <a:t> =</a:t>
            </a:r>
            <a:r>
              <a:rPr lang="en-US" dirty="0"/>
              <a:t>&gt;</a:t>
            </a:r>
            <a:r>
              <a:rPr lang="ru-RU" dirty="0"/>
              <a:t> (то) нестойкие какие то его элементы</a:t>
            </a:r>
            <a:endParaRPr lang="en-US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7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Составные элементы не стойкие =</a:t>
            </a:r>
            <a:r>
              <a:rPr lang="en-US" dirty="0"/>
              <a:t>&gt; </a:t>
            </a:r>
            <a:r>
              <a:rPr lang="ru-RU" dirty="0"/>
              <a:t>Мост нестойкий</a:t>
            </a:r>
            <a:endParaRPr lang="en-US" sz="2600" dirty="0"/>
          </a:p>
          <a:p>
            <a:r>
              <a:rPr lang="ru-RU" sz="2600" dirty="0"/>
              <a:t>Если можем показать, что в предположении «Мост сломался» у нас всегда ломается опора, значит мост всегда будет стойким, если будет стойкой опора.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1135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28451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cxnSpLocks/>
            <a:stCxn id="5" idx="3"/>
          </p:cNvCxnSpPr>
          <p:nvPr/>
        </p:nvCxnSpPr>
        <p:spPr>
          <a:xfrm>
            <a:off x="4515978" y="4175308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B2B077-533D-4081-8EB7-95F769E65E96}"/>
              </a:ext>
            </a:extLst>
          </p:cNvPr>
          <p:cNvSpPr/>
          <p:nvPr/>
        </p:nvSpPr>
        <p:spPr>
          <a:xfrm>
            <a:off x="1091135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Стойкая опора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4CA5FB-2463-4F64-B138-B1272180C4AF}"/>
              </a:ext>
            </a:extLst>
          </p:cNvPr>
          <p:cNvSpPr/>
          <p:nvPr/>
        </p:nvSpPr>
        <p:spPr>
          <a:xfrm>
            <a:off x="7328451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Стойкий мост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19A8699-F4F6-452A-B1FD-6E2A303B5B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15978" y="5740997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7CBCB1-F574-4A66-9ECB-9931638EF107}"/>
              </a:ext>
            </a:extLst>
          </p:cNvPr>
          <p:cNvCxnSpPr/>
          <p:nvPr/>
        </p:nvCxnSpPr>
        <p:spPr>
          <a:xfrm>
            <a:off x="5771322" y="4499113"/>
            <a:ext cx="0" cy="934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E4F17-C449-4ECB-8040-3958058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Ах да, криптография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D77E-0C48-4EFA-AD22-A2103581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9085A-D1CC-475E-BD9B-F373EF5D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3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Атака на криптографический примитив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Возможность решения вычислительно сложной задачи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081846" cy="44081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 в начале каждой пары</a:t>
            </a:r>
          </a:p>
          <a:p>
            <a:pPr lvl="1"/>
            <a:r>
              <a:rPr lang="ru-RU" dirty="0"/>
              <a:t>3-5 минут</a:t>
            </a:r>
          </a:p>
          <a:p>
            <a:pPr lvl="1"/>
            <a:r>
              <a:rPr lang="ru-RU" dirty="0"/>
              <a:t>1 вопрос</a:t>
            </a:r>
          </a:p>
          <a:p>
            <a:pPr lvl="1"/>
            <a:r>
              <a:rPr lang="ru-RU" dirty="0"/>
              <a:t>Ответ на листке не больше половины </a:t>
            </a:r>
            <a:r>
              <a:rPr lang="en-US" dirty="0"/>
              <a:t>a4</a:t>
            </a:r>
            <a:r>
              <a:rPr lang="ru-RU" dirty="0"/>
              <a:t> и не меньше четверти а4</a:t>
            </a:r>
          </a:p>
          <a:p>
            <a:pPr lvl="1"/>
            <a:r>
              <a:rPr lang="ru-RU" dirty="0"/>
              <a:t>Нельзя пользоваться телефонами и конспектами, а также соседями</a:t>
            </a:r>
          </a:p>
          <a:p>
            <a:pPr lvl="1"/>
            <a:r>
              <a:rPr lang="ru-RU" dirty="0"/>
              <a:t>При опоздании ждём в коридоре</a:t>
            </a:r>
          </a:p>
          <a:p>
            <a:r>
              <a:rPr lang="ru-RU" dirty="0"/>
              <a:t>Лекция</a:t>
            </a:r>
          </a:p>
          <a:p>
            <a:r>
              <a:rPr lang="ru-RU" dirty="0"/>
              <a:t>Лабораторная</a:t>
            </a:r>
            <a:r>
              <a:rPr lang="en-US" dirty="0"/>
              <a:t>/</a:t>
            </a:r>
            <a:r>
              <a:rPr lang="ru-RU" dirty="0"/>
              <a:t>семинар</a:t>
            </a:r>
          </a:p>
          <a:p>
            <a:pPr lvl="1"/>
            <a:r>
              <a:rPr lang="ru-RU" dirty="0"/>
              <a:t>Сдача и защита </a:t>
            </a:r>
            <a:r>
              <a:rPr lang="ru-RU" dirty="0" err="1"/>
              <a:t>дз</a:t>
            </a:r>
            <a:endParaRPr lang="ru-RU" dirty="0"/>
          </a:p>
          <a:p>
            <a:pPr lvl="1"/>
            <a:r>
              <a:rPr lang="ru-RU" dirty="0"/>
              <a:t>Разбор заданий</a:t>
            </a:r>
          </a:p>
          <a:p>
            <a:pPr lvl="1"/>
            <a:r>
              <a:rPr lang="ru-RU" dirty="0"/>
              <a:t>Сдача лабораторных работ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sz="2600" dirty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/>
              <a:t>PRF, PRP, </a:t>
            </a:r>
            <a:r>
              <a:rPr lang="ru-RU" sz="2600" dirty="0"/>
              <a:t>и другие).</a:t>
            </a:r>
            <a:r>
              <a:rPr lang="en-US" sz="2600" dirty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стойкая.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</a:t>
            </a:r>
            <a:r>
              <a:rPr lang="en-US" sz="260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AES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SHA-256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HMAC</a:t>
            </a:r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теоретическая стойкость, при предположении о стойкости абстрактных примитивов. 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стойкость против известных атак, предполагается теоретическая стойкость.</a:t>
            </a:r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криптографический примитивов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ru-RU" sz="2600" dirty="0"/>
              <a:t>Для симметричных криптосистем стойкость сводится к задаче </a:t>
            </a:r>
            <a:r>
              <a:rPr lang="en-US" sz="2600" dirty="0"/>
              <a:t>3SAT:</a:t>
            </a:r>
            <a:endParaRPr lang="ru-RU" sz="2200" dirty="0"/>
          </a:p>
          <a:p>
            <a:pPr lvl="1"/>
            <a:r>
              <a:rPr lang="ru-RU" sz="2200" dirty="0"/>
              <a:t>Пусть дана </a:t>
            </a:r>
            <a:r>
              <a:rPr lang="ru-RU" sz="2200" dirty="0" err="1"/>
              <a:t>булевая</a:t>
            </a:r>
            <a:r>
              <a:rPr lang="ru-RU" sz="2200" dirty="0"/>
              <a:t> функция от </a:t>
            </a:r>
            <a:r>
              <a:rPr lang="en-US" sz="2200" dirty="0"/>
              <a:t>N </a:t>
            </a:r>
            <a:r>
              <a:rPr lang="ru-RU" sz="2200" dirty="0"/>
              <a:t>переменных. Найти вектор решений, при котором значение булевой функции равно 1.</a:t>
            </a:r>
          </a:p>
          <a:p>
            <a:pPr lvl="2"/>
            <a:r>
              <a:rPr lang="en-US" sz="1800" dirty="0"/>
              <a:t>NP </a:t>
            </a:r>
            <a:r>
              <a:rPr lang="ru-RU" sz="1800" dirty="0"/>
              <a:t>полная задача</a:t>
            </a:r>
          </a:p>
          <a:p>
            <a:pPr lvl="1"/>
            <a:r>
              <a:rPr lang="ru-RU" sz="2200" dirty="0"/>
              <a:t>Как правило не показывается явное сведение, а доказывается стойкость к существующим атакам</a:t>
            </a:r>
          </a:p>
          <a:p>
            <a:r>
              <a:rPr lang="ru-RU" sz="2600" dirty="0"/>
              <a:t>Для асимметричных криптосистем стойкость может сводится</a:t>
            </a:r>
            <a:r>
              <a:rPr lang="en-US" sz="2600" dirty="0"/>
              <a:t>:</a:t>
            </a:r>
            <a:endParaRPr lang="ru-RU" sz="2200" dirty="0"/>
          </a:p>
          <a:p>
            <a:pPr lvl="1"/>
            <a:r>
              <a:rPr lang="ru-RU" sz="2200" dirty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/>
              <a:t>Задача факторизации больших целых чисел</a:t>
            </a:r>
          </a:p>
          <a:p>
            <a:pPr lvl="1"/>
            <a:r>
              <a:rPr lang="ru-RU" sz="2200" dirty="0"/>
              <a:t>Задача нахождения кратчайшего вектора решётки</a:t>
            </a:r>
          </a:p>
          <a:p>
            <a:pPr lvl="1"/>
            <a:r>
              <a:rPr lang="ru-RU" sz="2200" dirty="0"/>
              <a:t>Задача декодирования линейных кодов</a:t>
            </a:r>
          </a:p>
          <a:p>
            <a:pPr lvl="1"/>
            <a:r>
              <a:rPr lang="ru-RU" sz="2200" dirty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/>
              <a:t>….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75200-5298-4AA3-86A8-2AA9716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Вопросов больше, чем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B1912-DC92-43CF-A2A7-29076716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50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Шифр.</a:t>
            </a:r>
          </a:p>
          <a:p>
            <a:r>
              <a:rPr lang="ru-RU" dirty="0"/>
              <a:t>Как определить модель Шифра?</a:t>
            </a:r>
          </a:p>
          <a:p>
            <a:r>
              <a:rPr lang="ru-RU" dirty="0"/>
              <a:t>Как в рамках модели определить стойкость?</a:t>
            </a:r>
          </a:p>
          <a:p>
            <a:pPr lvl="1"/>
            <a:r>
              <a:rPr lang="ru-RU" dirty="0"/>
              <a:t>Каков смысл числового значения стойкости?</a:t>
            </a:r>
          </a:p>
          <a:p>
            <a:r>
              <a:rPr lang="ru-RU" dirty="0"/>
              <a:t>Как связана стойкость и практические атаки?</a:t>
            </a:r>
          </a:p>
          <a:p>
            <a:r>
              <a:rPr lang="ru-RU" dirty="0"/>
              <a:t>Какой параметр стойкости считать допустимым?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499FFA-524C-41B4-B7F2-80725B64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A9815A-24D0-42BF-A29E-3B100F16CF7C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E0D0CA-71D8-43B5-BDF8-4F0F91CC42C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43011A-949A-4C3E-ABBB-76ADBF150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B72BCA3-51A6-466F-BC42-F40A5164E112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97DF5F6-F95C-4918-BC54-14EA7443B62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CD1CD34-1EB7-4201-A5BC-5DC847B5F48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2D94838-8D1E-4A10-BD49-2C5AED70A9C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2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Шифр Шеннона  - пара функций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r>
                  <a:rPr lang="ru-RU" dirty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0" dirty="0"/>
                  <a:t>называемой открытым текстом, </a:t>
                </a:r>
                <a:r>
                  <a:rPr lang="en-US" b="0" dirty="0"/>
                  <a:t>PT) </a:t>
                </a:r>
                <a:r>
                  <a:rPr lang="ru-RU" b="0" dirty="0"/>
                  <a:t>и даёт на выходе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(</a:t>
                </a:r>
                <a:r>
                  <a:rPr lang="en-US" b="0" dirty="0"/>
                  <a:t>CT)</a:t>
                </a:r>
                <a:r>
                  <a:rPr lang="ru-RU" dirty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есть </a:t>
                </a:r>
                <a:r>
                  <a:rPr lang="ru-RU" b="1" dirty="0" err="1"/>
                  <a:t>зашифрование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</a:p>
              <a:p>
                <a:r>
                  <a:rPr lang="ru-RU" dirty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 это </a:t>
                </a:r>
                <a:r>
                  <a:rPr lang="ru-RU" b="1" dirty="0" err="1"/>
                  <a:t>расшифрование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обращает функци</a:t>
                </a:r>
                <a:r>
                  <a:rPr lang="ru-RU" dirty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1" dirty="0"/>
                  <a:t>свойство корректности</a:t>
                </a:r>
                <a:r>
                  <a:rPr lang="ru-RU" b="0" dirty="0"/>
                  <a:t>)</a:t>
                </a:r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множество ключей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множество сообщений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– множество </a:t>
                </a:r>
                <a:r>
                  <a:rPr lang="ru-RU" b="1" dirty="0" err="1"/>
                  <a:t>шифртекстов</a:t>
                </a:r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которых выполняются свойства (1) – (3).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- </a:t>
                </a:r>
                <a:r>
                  <a:rPr lang="ru-RU" b="0" dirty="0" err="1"/>
                  <a:t>подвектор</a:t>
                </a:r>
                <a:r>
                  <a:rPr lang="ru-RU" b="0" dirty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, </a:t>
                </a:r>
                <a:r>
                  <a:rPr lang="ru-RU" dirty="0"/>
                  <a:t>выбранный случайно равновероятно</a:t>
                </a:r>
                <a:r>
                  <a:rPr lang="en-US" dirty="0"/>
                  <a:t> (</a:t>
                </a:r>
                <a:r>
                  <a:rPr lang="ru-RU" dirty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О.Т. (</a:t>
                </a:r>
                <a:r>
                  <a:rPr lang="en-US" dirty="0"/>
                  <a:t>P.T.</a:t>
                </a:r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Открытый текст (</a:t>
                </a:r>
                <a:r>
                  <a:rPr lang="en-US" dirty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/>
                  <a:t>Ш.Т (</a:t>
                </a:r>
                <a:r>
                  <a:rPr lang="en-US" dirty="0"/>
                  <a:t>C.T.) </a:t>
                </a:r>
                <a:r>
                  <a:rPr lang="ru-RU" dirty="0"/>
                  <a:t>– </a:t>
                </a:r>
                <a:r>
                  <a:rPr lang="ru-RU" dirty="0" err="1"/>
                  <a:t>Шифртекст</a:t>
                </a:r>
                <a:r>
                  <a:rPr lang="ru-RU" dirty="0"/>
                  <a:t> (</a:t>
                </a:r>
                <a:r>
                  <a:rPr lang="en-US" dirty="0"/>
                  <a:t>Cipher Text)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8103577" cy="4408121"/>
          </a:xfrm>
        </p:spPr>
        <p:txBody>
          <a:bodyPr>
            <a:normAutofit/>
          </a:bodyPr>
          <a:lstStyle/>
          <a:p>
            <a:r>
              <a:rPr lang="ru-RU" dirty="0"/>
              <a:t>Сдача лабораторных работ</a:t>
            </a:r>
          </a:p>
          <a:p>
            <a:pPr lvl="1"/>
            <a:r>
              <a:rPr lang="ru-RU" dirty="0"/>
              <a:t>ДО начала пары необходимо загрузить их на </a:t>
            </a:r>
            <a:r>
              <a:rPr lang="en-US" dirty="0" err="1"/>
              <a:t>Github</a:t>
            </a:r>
            <a:r>
              <a:rPr lang="ru-RU" dirty="0"/>
              <a:t> по ссылке</a:t>
            </a:r>
          </a:p>
          <a:p>
            <a:pPr lvl="1"/>
            <a:r>
              <a:rPr lang="ru-RU" dirty="0"/>
              <a:t>Написать в </a:t>
            </a:r>
            <a:r>
              <a:rPr lang="en-US" dirty="0" err="1"/>
              <a:t>tg</a:t>
            </a:r>
            <a:r>
              <a:rPr lang="en-US" dirty="0"/>
              <a:t> </a:t>
            </a:r>
            <a:r>
              <a:rPr lang="ru-RU" dirty="0"/>
              <a:t>о загруженной работе, включить в текст сообщения фамилию</a:t>
            </a:r>
          </a:p>
          <a:p>
            <a:pPr lvl="1"/>
            <a:r>
              <a:rPr lang="ru-RU" dirty="0"/>
              <a:t>На паре во время сдачи лабораторных работ заявить о желании сдать лабораторную работу</a:t>
            </a:r>
          </a:p>
          <a:p>
            <a:pPr lvl="1"/>
            <a:r>
              <a:rPr lang="ru-RU" dirty="0"/>
              <a:t>При сдаче лабораторной работы необходимо продемонстрировать работу программы и ответить на теоретические вопросы, если иное не было указано в личных сообщениях после отправки работы.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  <a:r>
              <a:rPr lang="en-US" dirty="0"/>
              <a:t> </a:t>
            </a:r>
            <a:r>
              <a:rPr lang="ru-RU" dirty="0"/>
              <a:t>переменной длины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Шифр подстановки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</a:t>
                </a:r>
                <a:r>
                  <a:rPr lang="ru-RU" dirty="0"/>
                  <a:t>ун</a:t>
                </a:r>
                <a:r>
                  <a:rPr lang="ru-RU" b="0" dirty="0"/>
                  <a:t>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Аддитивный 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шифра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Цель шифра Шеннона – обеспечение </a:t>
                </a:r>
                <a:r>
                  <a:rPr lang="ru-RU" b="1" dirty="0"/>
                  <a:t>секретности</a:t>
                </a:r>
                <a:r>
                  <a:rPr lang="ru-RU" dirty="0"/>
                  <a:t> передаваемых сообщений по открытому каналу</a:t>
                </a:r>
              </a:p>
              <a:p>
                <a:r>
                  <a:rPr lang="ru-RU" dirty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неизвестный для злоумышленника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Стойкость – метрика </a:t>
                </a:r>
                <a:r>
                  <a:rPr lang="ru-RU"/>
                  <a:t>«качества» </a:t>
                </a:r>
                <a:r>
                  <a:rPr lang="ru-RU" dirty="0"/>
                  <a:t>шифра.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Попытка 1</a:t>
                </a:r>
                <a:r>
                  <a:rPr lang="en-US" dirty="0"/>
                  <a:t>: </a:t>
                </a:r>
                <a:r>
                  <a:rPr lang="ru-RU" dirty="0"/>
                  <a:t>размер ключа </a:t>
                </a:r>
              </a:p>
              <a:p>
                <a:pPr lvl="1"/>
                <a:r>
                  <a:rPr lang="ru-RU" dirty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/>
                  <a:t>, но возможна полиномиальная частотная атака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Попытка 2</a:t>
            </a:r>
            <a:r>
              <a:rPr lang="en-US" dirty="0"/>
              <a:t>: </a:t>
            </a:r>
            <a:r>
              <a:rPr lang="ru-RU" dirty="0"/>
              <a:t>малая вероятность </a:t>
            </a:r>
            <a:r>
              <a:rPr lang="ru-RU" dirty="0" err="1"/>
              <a:t>расшифрования</a:t>
            </a:r>
            <a:endParaRPr lang="ru-RU" dirty="0"/>
          </a:p>
          <a:p>
            <a:pPr lvl="1"/>
            <a:r>
              <a:rPr lang="ru-RU" dirty="0"/>
              <a:t>Чем меньше вероятность </a:t>
            </a:r>
            <a:r>
              <a:rPr lang="ru-RU" dirty="0" err="1"/>
              <a:t>расшифрования</a:t>
            </a:r>
            <a:r>
              <a:rPr lang="ru-RU" dirty="0"/>
              <a:t> для злоумышленника, тем более стойкий шифр. Вероятность </a:t>
            </a:r>
            <a:r>
              <a:rPr lang="ru-RU" dirty="0" err="1"/>
              <a:t>расшифрования</a:t>
            </a:r>
            <a:r>
              <a:rPr lang="ru-RU" dirty="0"/>
              <a:t> как параметр стойкости.</a:t>
            </a:r>
          </a:p>
          <a:p>
            <a:pPr lvl="1"/>
            <a:r>
              <a:rPr lang="ru-RU" dirty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Попытка 3</a:t>
                </a:r>
                <a:r>
                  <a:rPr lang="en-US" dirty="0"/>
                  <a:t>: </a:t>
                </a:r>
                <a:r>
                  <a:rPr lang="ru-RU" b="1" dirty="0"/>
                  <a:t>равная</a:t>
                </a:r>
                <a:r>
                  <a:rPr lang="ru-RU" dirty="0"/>
                  <a:t> вероятность </a:t>
                </a:r>
                <a:r>
                  <a:rPr lang="ru-RU" dirty="0" err="1"/>
                  <a:t>расшифрования</a:t>
                </a:r>
                <a:endParaRPr lang="ru-RU" dirty="0"/>
              </a:p>
              <a:p>
                <a:pPr lvl="1"/>
                <a:r>
                  <a:rPr lang="ru-RU" sz="2600" dirty="0"/>
                  <a:t>При данном </a:t>
                </a:r>
                <a:r>
                  <a:rPr lang="ru-RU" sz="2600" dirty="0" err="1"/>
                  <a:t>шифртексте</a:t>
                </a:r>
                <a:r>
                  <a:rPr lang="ru-RU" sz="2600" dirty="0"/>
                  <a:t> вероятность расшифрованы его в любой открытый текст </a:t>
                </a:r>
                <a:r>
                  <a:rPr lang="ru-RU" sz="2600" b="1" dirty="0"/>
                  <a:t>одинакова</a:t>
                </a:r>
              </a:p>
              <a:p>
                <a:pPr lvl="1"/>
                <a:r>
                  <a:rPr lang="ru-RU" sz="2600" dirty="0"/>
                  <a:t>Пример нестойкого шифра</a:t>
                </a:r>
                <a:r>
                  <a:rPr lang="en-US" sz="2600" dirty="0"/>
                  <a:t>: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/>
                  <a:t> </a:t>
                </a:r>
                <a:r>
                  <a:rPr lang="en-US" sz="2600" dirty="0"/>
                  <a:t>– </a:t>
                </a:r>
                <a:r>
                  <a:rPr lang="ru-RU" sz="2600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/>
              </a:p>
              <a:p>
                <a:pPr marL="457200" lvl="1" indent="0" algn="ctr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 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/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Абсолютная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 1.1.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pPr marL="0" indent="0">
                  <a:buNone/>
                </a:pP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абсолютно стойким шифром Шеннона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Абсолютная стойкость защищает против </a:t>
                </a:r>
                <a:r>
                  <a:rPr lang="ru-RU" b="1" dirty="0"/>
                  <a:t>любых</a:t>
                </a:r>
                <a:r>
                  <a:rPr lang="ru-RU" dirty="0"/>
                  <a:t> (не только эффективных</a:t>
                </a:r>
                <a:r>
                  <a:rPr lang="en-US" dirty="0"/>
                  <a:t>*</a:t>
                </a:r>
                <a:r>
                  <a:rPr lang="ru-RU" dirty="0"/>
                  <a:t>) противников.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BF140-4AD6-47B6-B128-F3369B3AF3E0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формально введём этот термин через пару лекций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равномерное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Переформулируем (2)</a:t>
                </a:r>
                <a:r>
                  <a:rPr lang="en-US" dirty="0"/>
                  <a:t>: </a:t>
                </a: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Формирование оценки</a:t>
                </a:r>
                <a:r>
                  <a:rPr lang="en-US" dirty="0"/>
                  <a:t>:</a:t>
                </a:r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∗0.9+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 err="1">
                    <a:solidFill>
                      <a:srgbClr val="00B050"/>
                    </a:solidFill>
                  </a:rPr>
                  <a:t>дз</a:t>
                </a:r>
                <a:r>
                  <a:rPr lang="ru-RU" dirty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-й блок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>
                    <a:solidFill>
                      <a:srgbClr val="00B0F0"/>
                    </a:solidFill>
                  </a:rPr>
                  <a:t>тестам</a:t>
                </a:r>
                <a:r>
                  <a:rPr lang="ru-RU" dirty="0"/>
                  <a:t> в начале пары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дополнительные «плюшки»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штрафы за </a:t>
                </a:r>
                <a:r>
                  <a:rPr lang="ru-RU" dirty="0" err="1"/>
                  <a:t>дедлайны</a:t>
                </a:r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  <a:blipFill>
                <a:blip r:embed="rId2"/>
                <a:stretch>
                  <a:fillRect l="-968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3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равномерное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фиксированный </a:t>
                </a:r>
                <a:r>
                  <a:rPr lang="ru-RU" dirty="0" err="1"/>
                  <a:t>шифртекст</a:t>
                </a:r>
                <a:r>
                  <a:rPr lang="ru-RU" dirty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равномерное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– абсолютно стойкий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1.2.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абсолютно стойкий шифр.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уникального для сообщения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имеем определение (2) из </a:t>
                </a:r>
                <a:r>
                  <a:rPr lang="ru-RU" b="1" dirty="0"/>
                  <a:t>Теоремы 1</a:t>
                </a:r>
                <a:r>
                  <a:rPr lang="en-US" b="1" dirty="0"/>
                  <a:t>.1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93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переменной длины – не абсолютно стойкий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/>
                  <a:t>не</a:t>
                </a:r>
                <a:r>
                  <a:rPr lang="ru-RU" dirty="0"/>
                  <a:t> абсолютно 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Шифртекст размера 1 бит не может иметь открытый текст длины </a:t>
                </a:r>
                <a:r>
                  <a:rPr lang="en-US" dirty="0"/>
                  <a:t>&gt; 1)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 не выполняется </a:t>
                </a:r>
                <a:r>
                  <a:rPr lang="ru-RU" b="1" dirty="0"/>
                  <a:t>Определение 1.1</a:t>
                </a:r>
                <a:r>
                  <a:rPr lang="ru-RU" dirty="0"/>
                  <a:t>. (Абсолютная стойкость).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Предикат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функция получения информации, с выходом 1 бит)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Альтернативная трактовка предиката – бинарная различимость элементов множества.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 имеем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F24DD81-915F-4BD5-9242-0E5C80C39CD4}"/>
              </a:ext>
            </a:extLst>
          </p:cNvPr>
          <p:cNvSpPr/>
          <p:nvPr/>
        </p:nvSpPr>
        <p:spPr>
          <a:xfrm>
            <a:off x="245165" y="4731026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C0123-D43D-4998-BA21-5ABD6765985B}"/>
                  </a:ext>
                </a:extLst>
              </p:cNvPr>
              <p:cNvSpPr txBox="1"/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C0123-D43D-4998-BA21-5ABD67659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B054E4A5-3176-4FC9-BAD5-BC4C19C28750}"/>
                  </a:ext>
                </a:extLst>
              </p:cNvPr>
              <p:cNvSpPr/>
              <p:nvPr/>
            </p:nvSpPr>
            <p:spPr>
              <a:xfrm>
                <a:off x="556591" y="4949687"/>
                <a:ext cx="1437861" cy="10204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B054E4A5-3176-4FC9-BAD5-BC4C19C28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949687"/>
                <a:ext cx="1437861" cy="10204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66946-C772-4D05-91EC-B627F8595C49}"/>
                  </a:ext>
                </a:extLst>
              </p:cNvPr>
              <p:cNvSpPr txBox="1"/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66946-C772-4D05-91EC-B627F85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F33E2-2FC3-4A7C-AF41-BC587DC23561}"/>
                  </a:ext>
                </a:extLst>
              </p:cNvPr>
              <p:cNvSpPr txBox="1"/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F33E2-2FC3-4A7C-AF41-BC587DC2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 </a:t>
                </a:r>
                <a:r>
                  <a:rPr lang="ru-RU" b="1" dirty="0"/>
                  <a:t>не</a:t>
                </a:r>
                <a:r>
                  <a:rPr lang="en-US" dirty="0"/>
                  <a:t> </a:t>
                </a:r>
                <a:r>
                  <a:rPr lang="ru-RU" dirty="0"/>
                  <a:t>абсолютно стойкий. То есть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8DF29BC-5D6B-4F0C-A252-AC3E127EEB58}"/>
              </a:ext>
            </a:extLst>
          </p:cNvPr>
          <p:cNvSpPr/>
          <p:nvPr/>
        </p:nvSpPr>
        <p:spPr>
          <a:xfrm>
            <a:off x="9541565" y="4060613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34E3F-F76A-48D5-B050-81AE562F67D7}"/>
                  </a:ext>
                </a:extLst>
              </p:cNvPr>
              <p:cNvSpPr txBox="1"/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34E3F-F76A-48D5-B050-81AE562F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28C3EE1-62B6-46FB-A434-307ADC8C47AE}"/>
              </a:ext>
            </a:extLst>
          </p:cNvPr>
          <p:cNvSpPr/>
          <p:nvPr/>
        </p:nvSpPr>
        <p:spPr>
          <a:xfrm>
            <a:off x="10880036" y="4298142"/>
            <a:ext cx="473764" cy="289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A85AD-D894-4819-ADF8-1706078CFB0D}"/>
                  </a:ext>
                </a:extLst>
              </p:cNvPr>
              <p:cNvSpPr txBox="1"/>
              <p:nvPr/>
            </p:nvSpPr>
            <p:spPr>
              <a:xfrm>
                <a:off x="11006117" y="3980671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A85AD-D894-4819-ADF8-1706078C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117" y="3980671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B26E6-D864-4288-AED4-535C44E3072B}"/>
                  </a:ext>
                </a:extLst>
              </p:cNvPr>
              <p:cNvSpPr txBox="1"/>
              <p:nvPr/>
            </p:nvSpPr>
            <p:spPr>
              <a:xfrm>
                <a:off x="9561443" y="5328232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B26E6-D864-4288-AED4-535C44E3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43" y="5328232"/>
                <a:ext cx="82920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A433FB22-2752-4EBC-BBE6-5A3FFD871B1A}"/>
              </a:ext>
            </a:extLst>
          </p:cNvPr>
          <p:cNvSpPr/>
          <p:nvPr/>
        </p:nvSpPr>
        <p:spPr>
          <a:xfrm>
            <a:off x="10986521" y="4402787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598AD4E-8E11-4C11-858C-55F20BB1DF4D}"/>
              </a:ext>
            </a:extLst>
          </p:cNvPr>
          <p:cNvSpPr/>
          <p:nvPr/>
        </p:nvSpPr>
        <p:spPr>
          <a:xfrm>
            <a:off x="9792340" y="5770078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95C6A8-97D8-4529-8052-975470077F67}"/>
                  </a:ext>
                </a:extLst>
              </p:cNvPr>
              <p:cNvSpPr txBox="1"/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95C6A8-97D8-4529-8052-975470077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9DFDB-32F3-4741-A205-C31D1E964F08}"/>
                  </a:ext>
                </a:extLst>
              </p:cNvPr>
              <p:cNvSpPr txBox="1"/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9DFDB-32F3-4741-A205-C31D1E96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23E43CEB-9683-4FE8-8719-965DA636E544}"/>
              </a:ext>
            </a:extLst>
          </p:cNvPr>
          <p:cNvCxnSpPr>
            <a:stCxn id="14" idx="1"/>
            <a:endCxn id="6" idx="0"/>
          </p:cNvCxnSpPr>
          <p:nvPr/>
        </p:nvCxnSpPr>
        <p:spPr>
          <a:xfrm rot="10800000" flipV="1">
            <a:off x="11031173" y="3808479"/>
            <a:ext cx="290090" cy="594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BBA55590-A29F-4B15-BD1A-03C80A16E1BA}"/>
              </a:ext>
            </a:extLst>
          </p:cNvPr>
          <p:cNvCxnSpPr>
            <a:cxnSpLocks/>
            <a:stCxn id="15" idx="3"/>
            <a:endCxn id="13" idx="6"/>
          </p:cNvCxnSpPr>
          <p:nvPr/>
        </p:nvCxnSpPr>
        <p:spPr>
          <a:xfrm flipH="1" flipV="1">
            <a:off x="9881644" y="5815141"/>
            <a:ext cx="374021" cy="356573"/>
          </a:xfrm>
          <a:prstGeom prst="curvedConnector3">
            <a:avLst>
              <a:gd name="adj1" fmla="val -6112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5337A5-0B30-4F11-A44C-25EBF753FBEC}"/>
                  </a:ext>
                </a:extLst>
              </p:cNvPr>
              <p:cNvSpPr txBox="1"/>
              <p:nvPr/>
            </p:nvSpPr>
            <p:spPr>
              <a:xfrm>
                <a:off x="11004178" y="42754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5337A5-0B30-4F11-A44C-25EBF753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78" y="4275469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</a:t>
                </a:r>
                <a:r>
                  <a:rPr lang="en-US" dirty="0"/>
                  <a:t>: </a:t>
                </a:r>
                <a:r>
                  <a:rPr lang="ru-RU" dirty="0"/>
                  <a:t>при использовании произвольного предиката на </a:t>
                </a:r>
                <a:r>
                  <a:rPr lang="ru-RU" dirty="0" err="1"/>
                  <a:t>шифртекстах</a:t>
                </a:r>
                <a:r>
                  <a:rPr lang="ru-RU" dirty="0"/>
                  <a:t> абсолютно стойкого шифра злоумышленник не получает информации об открытом тексте.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7"/>
            <a:ext cx="10542006" cy="28349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5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 обязательно равномерное распределение)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и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Тогда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словами, для абсолютно стойкого шифра верно равенство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 наличие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не даёт злоумышленнику никаких преимуществ.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энтропия </a:t>
                </a:r>
                <a:r>
                  <a:rPr lang="ru-RU" b="1" dirty="0"/>
                  <a:t>случайной величины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равномерно распределённая</a:t>
                </a:r>
                <a:endParaRPr lang="ru-RU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независимы.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40" y="1935677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https://t.me/f1589</a:t>
                </a:r>
                <a:endParaRPr lang="ru-RU" dirty="0"/>
              </a:p>
              <a:p>
                <a:pPr algn="ctr"/>
                <a:r>
                  <a:rPr lang="en-US" dirty="0"/>
                  <a:t>t.me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/>
                  <a:t>вопросы)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blipFill>
                <a:blip r:embed="rId4"/>
                <a:stretch>
                  <a:fillRect l="-2786" t="-3289" r="-2477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Простыми словами – сколько в данной величине случайности в битах.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00∗001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4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3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Энтропия аддитивна для независимых событий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с 4 гранями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Энтропия максимальна при случайном равновероятном выборе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"честной" мон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етки)≥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монетки, одна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из сторон которой тяжелее)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680358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 идеального шифра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6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 обязательно равномерное распределение).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не даёт никакой информации об открытом тексте.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/>
                  <a:t>шифртекста</a:t>
                </a:r>
                <a:r>
                  <a:rPr lang="ru-RU" dirty="0"/>
                  <a:t>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новости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7</a:t>
                </a:r>
                <a:r>
                  <a:rPr lang="ru-RU" b="1" dirty="0"/>
                  <a:t> (Шеннона).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0" dirty="0"/>
                  <a:t>Иными словами, для шифрования 1 </a:t>
                </a:r>
                <a:r>
                  <a:rPr lang="en-US" b="0" dirty="0"/>
                  <a:t>Gb </a:t>
                </a:r>
                <a:r>
                  <a:rPr lang="ru-RU" b="0" dirty="0"/>
                  <a:t>данных </a:t>
                </a:r>
                <a:r>
                  <a:rPr lang="ru-RU" b="1" dirty="0"/>
                  <a:t>любым</a:t>
                </a:r>
                <a:r>
                  <a:rPr lang="ru-RU" b="0" dirty="0"/>
                  <a:t> абсолютно стойким шифром потребуется ключ размера как минимум 1 </a:t>
                </a:r>
                <a:r>
                  <a:rPr lang="en-US" b="0" dirty="0"/>
                  <a:t>Gb</a:t>
                </a:r>
                <a:r>
                  <a:rPr lang="ru-RU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Продолжение следует…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Лабораторные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REST API </a:t>
            </a:r>
            <a:r>
              <a:rPr lang="ru-RU" sz="2600" dirty="0"/>
              <a:t>служба (</a:t>
            </a:r>
            <a:r>
              <a:rPr lang="en-US" sz="2600" dirty="0" err="1"/>
              <a:t>dotnet</a:t>
            </a:r>
            <a:r>
              <a:rPr lang="en-US" dirty="0"/>
              <a:t>, self-hosted)</a:t>
            </a:r>
            <a:r>
              <a:rPr lang="ru-RU" sz="2600" dirty="0"/>
              <a:t>.</a:t>
            </a:r>
          </a:p>
          <a:p>
            <a:endParaRPr lang="ru-RU" sz="2600" dirty="0"/>
          </a:p>
          <a:p>
            <a:r>
              <a:rPr lang="ru-RU" sz="2600" dirty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/>
          </a:p>
          <a:p>
            <a:r>
              <a:rPr lang="ru-RU" sz="2600" dirty="0"/>
              <a:t>Допустимые языки программирования</a:t>
            </a:r>
            <a:r>
              <a:rPr lang="en-US" sz="2600" dirty="0"/>
              <a:t>: C++, C#, Python, Java, </a:t>
            </a:r>
            <a:r>
              <a:rPr lang="ru-RU" sz="2600" dirty="0"/>
              <a:t>другие?</a:t>
            </a:r>
          </a:p>
          <a:p>
            <a:endParaRPr lang="ru-RU" sz="2600" dirty="0"/>
          </a:p>
          <a:p>
            <a:r>
              <a:rPr lang="ru-RU" sz="2600" dirty="0"/>
              <a:t>Подробнее</a:t>
            </a:r>
            <a:r>
              <a:rPr lang="en-US" sz="2600" dirty="0"/>
              <a:t> </a:t>
            </a:r>
            <a:r>
              <a:rPr lang="ru-RU" sz="2600" dirty="0"/>
              <a:t>на лабораторной работе.</a:t>
            </a:r>
            <a:endParaRPr lang="en-US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Сдача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Сдаётся в формате вопрос – ответ</a:t>
            </a:r>
          </a:p>
          <a:p>
            <a:pPr lvl="1"/>
            <a:r>
              <a:rPr lang="ru-RU" dirty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/>
              <a:t>Количество попыток – не ограничено внутри блока</a:t>
            </a:r>
          </a:p>
          <a:p>
            <a:pPr lvl="1"/>
            <a:endParaRPr lang="ru-RU" dirty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/>
              <a:t>Не рекомендуется выполнять задания «наперёд», так как материал может измениться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4390</Words>
  <Application>Microsoft Office PowerPoint</Application>
  <PresentationFormat>Широкоэкранный</PresentationFormat>
  <Paragraphs>549</Paragraphs>
  <Slides>65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Структура курса (2)</vt:lpstr>
      <vt:lpstr>Структура курса (3)</vt:lpstr>
      <vt:lpstr>Структура курса (4)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Использование нейронок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Понятие стойкости</vt:lpstr>
      <vt:lpstr>Оценка стойкости криптографического примитива</vt:lpstr>
      <vt:lpstr>Способы построения и анализа криптосистем</vt:lpstr>
      <vt:lpstr>Принцип Керкгоффса</vt:lpstr>
      <vt:lpstr>Способы построения и анализа криптосистем</vt:lpstr>
      <vt:lpstr>Слишком сложно</vt:lpstr>
      <vt:lpstr>Прикладное мостостроение  Стойкость мостов через сведение к стойкости составных элементов*</vt:lpstr>
      <vt:lpstr>Историческая задача построения мостов</vt:lpstr>
      <vt:lpstr>Оценка стойкости моста</vt:lpstr>
      <vt:lpstr>Сведение стойкости моста к стойкости составных элементов</vt:lpstr>
      <vt:lpstr>Сведение стойкости (Security Reduction)</vt:lpstr>
      <vt:lpstr>Сведение стойкости (Security Reduction)</vt:lpstr>
      <vt:lpstr>Ах да, криптография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Вопросов больше, чем ответов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Энтропия</vt:lpstr>
      <vt:lpstr>Эквивалентные определения идеального шифра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528</cp:revision>
  <dcterms:created xsi:type="dcterms:W3CDTF">2018-08-24T12:25:18Z</dcterms:created>
  <dcterms:modified xsi:type="dcterms:W3CDTF">2025-09-03T19:11:16Z</dcterms:modified>
</cp:coreProperties>
</file>