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6" r:id="rId2"/>
    <p:sldId id="555" r:id="rId3"/>
    <p:sldId id="589" r:id="rId4"/>
    <p:sldId id="590" r:id="rId5"/>
    <p:sldId id="591" r:id="rId6"/>
    <p:sldId id="592" r:id="rId7"/>
    <p:sldId id="594" r:id="rId8"/>
    <p:sldId id="593" r:id="rId9"/>
    <p:sldId id="595" r:id="rId10"/>
    <p:sldId id="596" r:id="rId11"/>
    <p:sldId id="597" r:id="rId12"/>
    <p:sldId id="598" r:id="rId13"/>
    <p:sldId id="604" r:id="rId14"/>
    <p:sldId id="605" r:id="rId15"/>
    <p:sldId id="600" r:id="rId16"/>
    <p:sldId id="601" r:id="rId17"/>
    <p:sldId id="606" r:id="rId18"/>
    <p:sldId id="607" r:id="rId19"/>
    <p:sldId id="603" r:id="rId20"/>
    <p:sldId id="608" r:id="rId21"/>
    <p:sldId id="609" r:id="rId22"/>
    <p:sldId id="61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85" d="100"/>
          <a:sy n="85" d="100"/>
        </p:scale>
        <p:origin x="2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1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28:0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">7633 8381 6117,'0'0'1506,"0"0"1376,0 0-703,0 0-130,0 20-767,-19 0-578,19 0-223,0 0-161,0-1-288,0 1-32,0-20-480,0 0-1730,19 0-3620</inkml:trace>
  <inkml:trace contextRef="#ctx0" brushRef="#br0" timeOffset="2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3">7752 8858 8776,'-20'-20'1153,"20"20"2434,0-20-1729,20 20-545,1 0-416,-2 0-545,1 0-223,20 0-65,-20 0-353,-1 20-928,22-20-1153,-22 0-3492</inkml:trace>
  <inkml:trace contextRef="#ctx0" brushRef="#br0" timeOffset="4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5">8269 8699 8423,'0'0'1762,"-19"19"192,19 2 608,0-2-1120,0 21-129,0-20-544,0 20-609,0-20-96,19 0-96,-19-1-449,20-19-1344,-1 0-2371</inkml:trace>
  <inkml:trace contextRef="#ctx0" brushRef="#br0" timeOffset="6">8447 8599 11627,'-19'0'736,"-2"-19"1442,21 19-480,0 0-1186,-20 0-384,20 19-320,0-19-1377,0 20-1794</inkml:trace>
  <inkml:trace contextRef="#ctx0" brushRef="#br0" timeOffset="7">8666 8679 9288,'-21'-19'1666,"2"19"992,19 0-159,-20 0-994,1 19 65,-2-19-673,1 20-321,1-1-160,-1 2-63,-1-2-97,21 21-96,0-20-128,0 0-64,0 0 32,21 0-160,-1 0-545,-1-1-544,1-19-897,20 0-1409,-20 0-3300</inkml:trace>
  <inkml:trace contextRef="#ctx0" brushRef="#br0" timeOffset="8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9">9261 8401 11627,'0'0'928,"-19"20"1731,19 0-1122,-21 0 33,21-1-833,-20 1-481,20 0-160,0 0 0,0 0-416,0 0-577,0-20-897,0 0-1537,20 0-2659</inkml:trace>
  <inkml:trace contextRef="#ctx0" brushRef="#br0" timeOffset="10">9321 8401 9993,'0'20'961,"0"-20"801,-21 20 159,21 0-992,0-1-64,-19 1-641,19 20-160,0-20-384,0 0-2178</inkml:trace>
  <inkml:trace contextRef="#ctx0" brushRef="#br0" timeOffset="11">9459 8917 11338,'0'20'1890,"0"0"1313,-19 0-641,19 0-768,-20 0-545,-20-1-896,20 21-225,1-19-96,-1-2-320,-1 1-1026,21-20-1825,-19 0-7495</inkml:trace>
  <inkml:trace contextRef="#ctx0" brushRef="#br0" timeOffset="12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13">10571 8798 8263,'-19'0'929,"-2"0"1121,21 0 1185,0 0-1313,0-19-673,21 19-576,-2 0-449,20 0 32,2 0-384,-2 0-448,21 0-2371</inkml:trace>
  <inkml:trace contextRef="#ctx0" brushRef="#br0" timeOffset="14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15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16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1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18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9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20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21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22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23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24">15197 8461 14765,'39'0'833,"-39"0"1505,19 19-832,-19 1 224,0 0-1,0 20-800,0 19 32,-19 1-128,19 0-193,-39 19-415,18-19-193,2-1 96,-1-19-64,1 0-96,-3-1-321,-16-19-1056,18 1-513,-1-2-1217,2 1-3395</inkml:trace>
  <inkml:trace contextRef="#ctx0" brushRef="#br0" timeOffset="25">7515 10070 8359,'0'-21'1346,"0"21"2145,0 0-1281,0 0-897,0 0-608,0 21-96,0-21-65,0 19-128,0 2-95,0-1-129,0-2-128,0-18 96,20 21-288,-20-21 32,0 20-641,0-20-928,0 0-1218,0 0-1537</inkml:trace>
  <inkml:trace contextRef="#ctx0" brushRef="#br0" timeOffset="26">7633 10049 7943,'0'0'1858,"0"21"544,0-21 0,-19 19-1185,19 2-256,0-21-480,0 20-353,0-2-64,0-18-96,0 21-897,0-21-1954,19 20-3843</inkml:trace>
  <inkml:trace contextRef="#ctx0" brushRef="#br0" timeOffset="27">7872 10288 7527,'0'0'1857,"0"0"-287,0 0 95,0 20 193,0 1-288,-20-2-577,20 0-193,0 21-63,0 1 128,-21-22-705,21 21 0,0 0 0,0-20-224,0-1 96,0 1-416,0-20-417,21 0-672,-21 0-929,0 0-1282</inkml:trace>
  <inkml:trace contextRef="#ctx0" brushRef="#br0" timeOffset="28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29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30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31">8905 10049 13484,'0'-18'737,"0"18"1345,0 18-416,0 3-225,-22-2-512,22 2-289,0-1-351,0-2-97,0 3-160,-19-21 32,19 20-865,0-20-320,0 0-897,19 0-1569,-19 0-3043</inkml:trace>
  <inkml:trace contextRef="#ctx0" brushRef="#br0" timeOffset="32">8963 10049 8648,'-19'0'1857,"19"21"65,0-2 192,0 2-736,0-1-321,-20-2-609,20 3-384,20-1-384,-20-20-1538,0 19-4036</inkml:trace>
  <inkml:trace contextRef="#ctx0" brushRef="#br0" timeOffset="33">9141 10567 12619,'-19'39'1378,"19"-19"1248,-20 20-800,1-20-96,-2-1-802,1 1-415,1 0-641,0 0 64,19 0-801,-20-20-1505,20 0-5542</inkml:trace>
  <inkml:trace contextRef="#ctx0" brushRef="#br0" timeOffset="34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35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36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37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38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40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41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42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43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44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45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46">14899 10089 10762,'60'-40'3651,"-41"40"-2338,1 0 1186,-1 21-866,2 19 257,-1-2-545,-20 3-448,0 19 64,0-1-288,-20 21-129,-20-1-95,20 1-353,-40-1 96,21-19-96,18-1-96,-18-19-128,20 0-737,-2-1-897,1-18-640,1-2-1890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18.04.2024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18.04.2024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18.04.2024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18.04.2024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18.04.2024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18.04.2024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стойкости против активных противников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229"/>
          </a:xfrm>
        </p:spPr>
        <p:txBody>
          <a:bodyPr/>
          <a:lstStyle/>
          <a:p>
            <a:r>
              <a:rPr lang="ru-RU" dirty="0" smtClean="0"/>
              <a:t>Протокол не гарантирует аутентичности, т.е. вы не знаете, с кем согласовали ключ.</a:t>
            </a:r>
          </a:p>
          <a:p>
            <a:r>
              <a:rPr lang="ru-RU" dirty="0" smtClean="0"/>
              <a:t>Возможны атаки типа человек в середине (</a:t>
            </a:r>
            <a:r>
              <a:rPr lang="en-US" dirty="0" err="1" smtClean="0"/>
              <a:t>MiTM</a:t>
            </a:r>
            <a:r>
              <a:rPr lang="en-US" dirty="0" smtClean="0"/>
              <a:t> – man in the middle)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7"/>
          <p:cNvSpPr/>
          <p:nvPr/>
        </p:nvSpPr>
        <p:spPr>
          <a:xfrm>
            <a:off x="5486400" y="3807648"/>
            <a:ext cx="10668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570893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 flipV="1">
            <a:off x="2804746" y="4374263"/>
            <a:ext cx="2467707" cy="16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 flipV="1">
            <a:off x="2851640" y="38772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/>
          <p:nvPr/>
        </p:nvSpPr>
        <p:spPr>
          <a:xfrm>
            <a:off x="9281746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20253" y="3877210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/>
          <p:cNvCxnSpPr/>
          <p:nvPr/>
        </p:nvCxnSpPr>
        <p:spPr>
          <a:xfrm flipH="1" flipV="1">
            <a:off x="6720252" y="4372897"/>
            <a:ext cx="2467707" cy="16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2"/>
          <p:cNvCxnSpPr/>
          <p:nvPr/>
        </p:nvCxnSpPr>
        <p:spPr>
          <a:xfrm flipV="1">
            <a:off x="2804745" y="57441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/>
          <p:cNvCxnSpPr/>
          <p:nvPr/>
        </p:nvCxnSpPr>
        <p:spPr>
          <a:xfrm flipV="1">
            <a:off x="6720251" y="5772832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Асимметричное шифрование (шифрование с открытым ключом)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зашифрование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расшифрование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имея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и открытый ключ, а также пары открытый текст-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может восстановить искомый открытый текст.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G: </a:t>
                </a:r>
                <a:endParaRPr lang="ru-RU" sz="2400" dirty="0" smtClean="0"/>
              </a:p>
              <a:p>
                <a:r>
                  <a:rPr lang="ru-RU" sz="2400" dirty="0"/>
                  <a:t>выбрать 2</a:t>
                </a:r>
                <a:r>
                  <a:rPr lang="en-US" sz="2400" dirty="0"/>
                  <a:t> </a:t>
                </a:r>
                <a:r>
                  <a:rPr lang="ru-RU" sz="2400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Выбрать числа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  <a:blipFill>
                <a:blip r:embed="rId2"/>
                <a:stretch>
                  <a:fillRect l="-928" t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09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𝑃𝐾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0" dirty="0" smtClean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66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462" r="-100232" b="-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462" r="-232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0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8654"/>
            <a:ext cx="11353800" cy="5166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Режим для шифрования </a:t>
            </a:r>
            <a:r>
              <a:rPr lang="en-US" dirty="0" smtClean="0"/>
              <a:t>RSA:  OAEP</a:t>
            </a:r>
            <a:r>
              <a:rPr lang="ru-RU" dirty="0" smtClean="0"/>
              <a:t> (</a:t>
            </a:r>
            <a:r>
              <a:rPr lang="en-US" dirty="0"/>
              <a:t>Optimal Asymmetric Encryption </a:t>
            </a:r>
            <a:r>
              <a:rPr lang="en-US" dirty="0" smtClean="0"/>
              <a:t>Padding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sz="2133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2133" dirty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ru-RU" dirty="0" smtClean="0"/>
              <a:t>На практике</a:t>
            </a:r>
            <a:r>
              <a:rPr lang="en-US" dirty="0" smtClean="0"/>
              <a:t>:  </a:t>
            </a:r>
            <a:r>
              <a:rPr lang="ru-RU" dirty="0" smtClean="0"/>
              <a:t>использование</a:t>
            </a:r>
            <a:r>
              <a:rPr lang="en-US" dirty="0" smtClean="0"/>
              <a:t> SHA-256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/>
              <a:t>H </a:t>
            </a:r>
            <a:r>
              <a:rPr lang="ru-RU" dirty="0" smtClean="0"/>
              <a:t>и</a:t>
            </a:r>
            <a:r>
              <a:rPr lang="en-US" dirty="0" smtClean="0"/>
              <a:t> 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4717285" y="1973182"/>
            <a:ext cx="5336116" cy="253523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04792">
                <a:tabLst>
                  <a:tab pos="3581310" algn="l"/>
                </a:tabLst>
              </a:pPr>
              <a:r>
                <a:rPr lang="en-US" sz="2667" dirty="0">
                  <a:solidFill>
                    <a:schemeClr val="bg2"/>
                  </a:solidFill>
                </a:rPr>
                <a:t>plaintext 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rand</a:t>
                </a:r>
                <a:r>
                  <a:rPr lang="en-US" sz="24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dirty="0" err="1">
                      <a:solidFill>
                        <a:schemeClr val="bg2"/>
                      </a:solidFill>
                    </a:rPr>
                    <a:t>msg</a:t>
                  </a:r>
                  <a:endParaRPr lang="en-US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937639" y="2395657"/>
            <a:ext cx="3443315" cy="1734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06910" algn="l"/>
              </a:tabLst>
            </a:pPr>
            <a:r>
              <a:rPr lang="ru-RU" sz="2667" dirty="0" smtClean="0"/>
              <a:t>Проверка дополнения</a:t>
            </a:r>
          </a:p>
          <a:p>
            <a:pPr>
              <a:tabLst>
                <a:tab pos="306910" algn="l"/>
              </a:tabLst>
            </a:pPr>
            <a:r>
              <a:rPr lang="ru-RU" sz="2667" dirty="0"/>
              <a:t>п</a:t>
            </a:r>
            <a:r>
              <a:rPr lang="ru-RU" sz="2667" dirty="0" smtClean="0"/>
              <a:t>ри </a:t>
            </a:r>
            <a:r>
              <a:rPr lang="ru-RU" sz="2667" dirty="0" err="1" smtClean="0"/>
              <a:t>расшифровании</a:t>
            </a:r>
            <a:r>
              <a:rPr lang="en-US" sz="2667" dirty="0" smtClean="0"/>
              <a:t>.</a:t>
            </a:r>
            <a:r>
              <a:rPr lang="en-US" sz="2667" dirty="0"/>
              <a:t/>
            </a:r>
            <a:br>
              <a:rPr lang="en-US" sz="2667" dirty="0"/>
            </a:br>
            <a:r>
              <a:rPr lang="ru-RU" sz="2667" dirty="0" smtClean="0"/>
              <a:t>Отклонение, </a:t>
            </a:r>
          </a:p>
          <a:p>
            <a:pPr>
              <a:tabLst>
                <a:tab pos="306910" algn="l"/>
              </a:tabLst>
            </a:pPr>
            <a:r>
              <a:rPr lang="ru-RU" sz="2667" dirty="0" smtClean="0"/>
              <a:t>при несовпадении</a:t>
            </a:r>
            <a:r>
              <a:rPr lang="en-US" sz="2667" dirty="0" smtClean="0"/>
              <a:t>.</a:t>
            </a:r>
            <a:endParaRPr lang="en-US" sz="2667" dirty="0"/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10133834" y="4000576"/>
            <a:ext cx="1282723" cy="502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67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{0,1}</a:t>
            </a:r>
            <a:r>
              <a:rPr lang="en-US" sz="2400" baseline="50000" dirty="0">
                <a:sym typeface="Symbol" pitchFamily="18" charset="2"/>
              </a:rPr>
              <a:t>n-1</a:t>
            </a:r>
            <a:endParaRPr lang="en-US" sz="2400" baseline="50000" dirty="0"/>
          </a:p>
        </p:txBody>
      </p:sp>
    </p:spTree>
    <p:extLst>
      <p:ext uri="{BB962C8B-B14F-4D97-AF65-F5344CB8AC3E}">
        <p14:creationId xmlns:p14="http://schemas.microsoft.com/office/powerpoint/2010/main" val="12920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Криптосистема Эль-</a:t>
            </a:r>
            <a:r>
              <a:rPr lang="ru-RU" dirty="0" err="1" smtClean="0"/>
              <a:t>Гамаля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– циклическая группа 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- симметричный аутентифицированный шифр 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хэш-функция.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𝑷𝑲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𝒔𝒌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58" r="-100348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58" r="-348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5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подписание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ru-RU" dirty="0" smtClean="0"/>
                  <a:t> – проверка подписи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</a:t>
                </a:r>
                <a:r>
                  <a:rPr lang="ru-RU" smtClean="0"/>
                  <a:t>открытый ключ и </a:t>
                </a:r>
                <a:r>
                  <a:rPr lang="ru-RU" dirty="0" smtClean="0"/>
                  <a:t>пары сообщение-подпись не может сформировать новую подпись.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5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Подпись на основе </a:t>
            </a:r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G: </a:t>
                </a:r>
                <a:endParaRPr lang="ru-RU" dirty="0"/>
              </a:p>
              <a:p>
                <a:r>
                  <a:rPr lang="ru-RU" dirty="0"/>
                  <a:t>выбрать 2</a:t>
                </a:r>
                <a:r>
                  <a:rPr lang="en-US" dirty="0"/>
                  <a:t> </a:t>
                </a:r>
                <a:r>
                  <a:rPr lang="ru-RU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Выбрать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𝑃𝐾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341" r="-100232" b="-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341" r="-232" b="-6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(</a:t>
            </a:r>
            <a:r>
              <a:rPr lang="ru-RU" dirty="0" smtClean="0"/>
              <a:t>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 – циклическая группа </a:t>
                </a:r>
                <a:r>
                  <a:rPr lang="ru-RU" sz="2400" dirty="0" smtClean="0"/>
                  <a:t>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хэш-функция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  <a:blipFill>
                <a:blip r:embed="rId2"/>
                <a:stretch>
                  <a:fillRect l="-174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40685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𝑺𝑲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 =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e>
                              </m:d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𝑷𝑲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60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6600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5" t="-228" r="-100115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230" t="-228" r="-230" b="-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19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и Эль-</a:t>
            </a:r>
            <a:r>
              <a:rPr lang="ru-RU" dirty="0" err="1" smtClean="0"/>
              <a:t>Гамаля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Стойкость Эль-</a:t>
            </a:r>
            <a:r>
              <a:rPr lang="ru-RU" dirty="0" err="1" smtClean="0"/>
              <a:t>Гамаля</a:t>
            </a:r>
            <a:r>
              <a:rPr lang="ru-RU" dirty="0" smtClean="0"/>
              <a:t> сводится к стойкости одного из предположений о стойкости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 (</a:t>
            </a:r>
            <a:r>
              <a:rPr lang="en-US" dirty="0" smtClean="0"/>
              <a:t>Hash-DH</a:t>
            </a:r>
            <a:r>
              <a:rPr lang="ru-RU" dirty="0" smtClean="0"/>
              <a:t>), которая может быть сведена к задаче нахождения дискретного логарифма.</a:t>
            </a:r>
          </a:p>
          <a:p>
            <a:endParaRPr lang="ru-RU" dirty="0"/>
          </a:p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сводится к сложности задачи нахождения дискретного логарифма, которая сводится к задаче факторизации больших целых чисел.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</a:t>
            </a:r>
            <a:r>
              <a:rPr lang="ru-RU" dirty="0" smtClean="0"/>
              <a:t>эллиптическ</a:t>
            </a:r>
            <a:r>
              <a:rPr lang="ru-RU" dirty="0" smtClean="0"/>
              <a:t>ой</a:t>
            </a:r>
            <a:r>
              <a:rPr lang="ru-RU" dirty="0" smtClean="0"/>
              <a:t> кривой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 мультипликативных циклических групп – большой размер параметров, при которых криптосистемы на их основе становятся стойкими.</a:t>
            </a:r>
            <a:r>
              <a:rPr lang="ru-RU" dirty="0"/>
              <a:t> </a:t>
            </a:r>
            <a:r>
              <a:rPr lang="ru-RU" dirty="0" smtClean="0"/>
              <a:t>Как следствие – большой размер ключей, подписей, </a:t>
            </a:r>
            <a:r>
              <a:rPr lang="ru-RU" dirty="0" err="1" smtClean="0"/>
              <a:t>шифртекстов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ли группы, элементы в которых имеют меньший размер, но для которых выполняется предположение о сложности нахождения дискретного логарифма и решении задач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Предполагается наличие </a:t>
            </a:r>
            <a:r>
              <a:rPr lang="ru-RU" b="1" dirty="0" smtClean="0"/>
              <a:t>общего секретного ключа</a:t>
            </a:r>
          </a:p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</a:t>
            </a:r>
            <a:r>
              <a:rPr lang="ru-RU" dirty="0"/>
              <a:t>эллиптической кривой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Группа точек эллиптической кривой – группа точек, образованная целочисленными точками на некоторой эллиптической кривой с введённой операцией умножения точки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на число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, определяемой как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3" y="3476625"/>
            <a:ext cx="3371850" cy="3381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16" y="3476624"/>
            <a:ext cx="373796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</a:t>
            </a:r>
            <a:r>
              <a:rPr lang="ru-RU" smtClean="0"/>
              <a:t>точек </a:t>
            </a:r>
            <a:r>
              <a:rPr lang="ru-RU"/>
              <a:t>эллиптической кривой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Можем ввести аналоги протоколов </a:t>
            </a:r>
            <a:r>
              <a:rPr lang="ru-RU" sz="2400" dirty="0" err="1" smtClean="0"/>
              <a:t>Дифии-Хеллмана</a:t>
            </a:r>
            <a:r>
              <a:rPr lang="ru-RU" sz="2400" dirty="0" smtClean="0"/>
              <a:t> и </a:t>
            </a:r>
            <a:r>
              <a:rPr lang="en-US" sz="2400" dirty="0" smtClean="0"/>
              <a:t>DSA</a:t>
            </a:r>
            <a:r>
              <a:rPr lang="ru-RU" sz="2400" dirty="0" smtClean="0"/>
              <a:t>, путём замены групп и замены операций возведения в степень на операцию умножения точки на число.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фиксированных кривых в группе точек задачи нахождения дискретного логарифма и задачи </a:t>
            </a:r>
            <a:r>
              <a:rPr lang="ru-RU" sz="2400" dirty="0" err="1" smtClean="0"/>
              <a:t>Диффи-Хеллмана</a:t>
            </a:r>
            <a:r>
              <a:rPr lang="ru-RU" sz="2400" dirty="0" smtClean="0"/>
              <a:t> трудные.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8" y="2674725"/>
            <a:ext cx="3936200" cy="26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одной из сторон и передача другой (обмен ключей)</a:t>
            </a:r>
          </a:p>
          <a:p>
            <a:endParaRPr lang="ru-RU" dirty="0"/>
          </a:p>
          <a:p>
            <a:r>
              <a:rPr lang="ru-RU" dirty="0" smtClean="0"/>
              <a:t>Генерация доверенной третьей стороной</a:t>
            </a:r>
          </a:p>
          <a:p>
            <a:endParaRPr lang="ru-RU" dirty="0"/>
          </a:p>
          <a:p>
            <a:r>
              <a:rPr lang="ru-RU" dirty="0" smtClean="0"/>
              <a:t>Выработка ключа из общего ключевого материала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обеспечение целостности и секретности согласованных ключей.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описанные способы согласования ключей можно реализовать средствами симметричной криптографии, но при условии наличия общего симметричного ключа. Т.е. для получения общего секретного ключа необходим уже существующий общий секретный ключ.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Хотелось бы иметь возможность согласования ключей, без необходимости иметь общий секретный ключ со всеми участниками.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двух различный ключей – открытого ключа </a:t>
            </a:r>
            <a:r>
              <a:rPr lang="en-US" dirty="0" smtClean="0"/>
              <a:t>PK (public key)</a:t>
            </a:r>
            <a:r>
              <a:rPr lang="ru-RU" dirty="0" smtClean="0"/>
              <a:t> и закрытого ключа </a:t>
            </a:r>
            <a:r>
              <a:rPr lang="en-US" dirty="0" smtClean="0"/>
              <a:t>SK (secret key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Предполагается секретность только закрытого ключа, открытый ключ общеизвестен</a:t>
            </a:r>
          </a:p>
          <a:p>
            <a:r>
              <a:rPr lang="ru-RU" dirty="0" smtClean="0"/>
              <a:t>Открытый ключ используется для шифрования и проверки подписи, закрытый для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подписания</a:t>
            </a:r>
          </a:p>
          <a:p>
            <a:r>
              <a:rPr lang="ru-RU" dirty="0" smtClean="0"/>
              <a:t>Операции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подписи и проверки различны (т.е. преобразования асимметричны)</a:t>
            </a:r>
          </a:p>
          <a:p>
            <a:r>
              <a:rPr lang="ru-RU" dirty="0" smtClean="0"/>
              <a:t>В общем случае намного медленнее симметричных криптосистем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имеется незащищенный открытый канал связи при условии пассивного противника.</a:t>
            </a:r>
          </a:p>
          <a:p>
            <a:pPr marL="0" indent="0">
              <a:buNone/>
            </a:pPr>
            <a:r>
              <a:rPr lang="ru-RU" dirty="0" smtClean="0"/>
              <a:t>Хотим получить возможность согласования общего ключа для Алисы и Боба.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Rectangle 7"/>
          <p:cNvSpPr/>
          <p:nvPr/>
        </p:nvSpPr>
        <p:spPr>
          <a:xfrm>
            <a:off x="86106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6764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>
            <a:off x="3124200" y="44238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3124200" y="41444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3124200" y="47032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/>
          <p:nvPr/>
        </p:nvCxnSpPr>
        <p:spPr>
          <a:xfrm flipH="1">
            <a:off x="3124200" y="49826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0161" y="5286046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Пассивное прослушивание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2"/>
              <p14:cNvContentPartPr/>
              <p14:nvPr/>
            </p14:nvContentPartPr>
            <p14:xfrm>
              <a:off x="5572560" y="5097411"/>
              <a:ext cx="415080" cy="465120"/>
            </p14:xfrm>
          </p:contentPart>
        </mc:Choice>
        <mc:Fallback xmlns="">
          <p:pic>
            <p:nvPicPr>
              <p:cNvPr id="12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880" y="5083731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9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мультипликативной группе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простое число. 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циклическая мультипликативная группа по модулю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1</m:t>
                    </m:r>
                  </m:oMath>
                </a14:m>
                <a:r>
                  <a:rPr lang="ru-RU" dirty="0" smtClean="0"/>
                  <a:t> – единичный элемент в группе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 smtClean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генератор,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={3, 2, 6, 4, 5, 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простое.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 smtClean="0"/>
                  <a:t> – генератор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для формирования итогового симметричного ключа используют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от итогового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ru-RU" dirty="0" smtClean="0"/>
                  <a:t>, или другие техники выработки ключа из ключевого материала.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969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84838" y="2712827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947638" y="2712827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748454" y="3170027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6438" y="3170027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17" name="Straight Arrow Connector 8"/>
          <p:cNvCxnSpPr/>
          <p:nvPr/>
        </p:nvCxnSpPr>
        <p:spPr>
          <a:xfrm flipH="1">
            <a:off x="2165838" y="46178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>
            <a:off x="2165838" y="40844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4970" y="4998827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2638" y="4934277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6238" y="4945927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7"/>
              <p14:cNvContentPartPr/>
              <p14:nvPr/>
            </p14:nvContentPartPr>
            <p14:xfrm>
              <a:off x="4068207" y="3601319"/>
              <a:ext cx="2786760" cy="1023120"/>
            </p14:xfrm>
          </p:contentPart>
        </mc:Choice>
        <mc:Fallback xmlns="">
          <p:pic>
            <p:nvPicPr>
              <p:cNvPr id="22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7047" y="3590519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Противник видит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хочет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ru-RU" dirty="0" smtClean="0"/>
                  <a:t>. Насколько сложно вычисление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44" y="4001294"/>
            <a:ext cx="8020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4482</TotalTime>
  <Words>757</Words>
  <Application>Microsoft Office PowerPoint</Application>
  <PresentationFormat>Широкоэкранный</PresentationFormat>
  <Paragraphs>222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Тема Office</vt:lpstr>
      <vt:lpstr>  Асимметричная криптография</vt:lpstr>
      <vt:lpstr>Аутентифицированное шифрование</vt:lpstr>
      <vt:lpstr>Согласование ключей</vt:lpstr>
      <vt:lpstr>Согласование ключей</vt:lpstr>
      <vt:lpstr>Асимметричная криптография</vt:lpstr>
      <vt:lpstr>Протокол обмена ключей Diffie-Hellman’а</vt:lpstr>
      <vt:lpstr>Кратко о мультипликативной группе</vt:lpstr>
      <vt:lpstr>Протокол обмена ключей Diffie-Hellman’а</vt:lpstr>
      <vt:lpstr>Стойкость</vt:lpstr>
      <vt:lpstr>Отсутствие стойкости против активных противников</vt:lpstr>
      <vt:lpstr>Асимметричное шифрование (шифрование с открытым ключом)</vt:lpstr>
      <vt:lpstr>RSA (упрощённо)</vt:lpstr>
      <vt:lpstr>PKCS1 v2.0:   OAEP</vt:lpstr>
      <vt:lpstr>Криптосистема Эль-Гамаля (упрощённо)</vt:lpstr>
      <vt:lpstr>Электронные подписи</vt:lpstr>
      <vt:lpstr>Подпись на основе RSA (упрощённо)</vt:lpstr>
      <vt:lpstr>DSA (упрощённо)</vt:lpstr>
      <vt:lpstr>Стойкость RSA и Эль-Гамаля</vt:lpstr>
      <vt:lpstr>Группа точек эллиптической кривой</vt:lpstr>
      <vt:lpstr>Группа точек эллиптической кривой</vt:lpstr>
      <vt:lpstr>Группа точек эллиптической кривой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1551</cp:revision>
  <dcterms:created xsi:type="dcterms:W3CDTF">2018-08-24T12:25:18Z</dcterms:created>
  <dcterms:modified xsi:type="dcterms:W3CDTF">2024-04-18T17:56:43Z</dcterms:modified>
</cp:coreProperties>
</file>