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96" r:id="rId2"/>
    <p:sldId id="362" r:id="rId3"/>
    <p:sldId id="366" r:id="rId4"/>
    <p:sldId id="371" r:id="rId5"/>
    <p:sldId id="367" r:id="rId6"/>
    <p:sldId id="368" r:id="rId7"/>
    <p:sldId id="369" r:id="rId8"/>
    <p:sldId id="370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8" r:id="rId25"/>
    <p:sldId id="389" r:id="rId26"/>
    <p:sldId id="390" r:id="rId27"/>
    <p:sldId id="391" r:id="rId28"/>
    <p:sldId id="387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Фейстель" id="{166FB796-C804-494D-81E1-46F5EBC53402}">
          <p14:sldIdLst>
            <p14:sldId id="362"/>
            <p14:sldId id="366"/>
            <p14:sldId id="371"/>
            <p14:sldId id="367"/>
            <p14:sldId id="368"/>
            <p14:sldId id="369"/>
          </p14:sldIdLst>
        </p14:section>
        <p14:section name="DES" id="{2C77A2BA-BD35-45BF-901F-8D54177E878C}">
          <p14:sldIdLst>
            <p14:sldId id="370"/>
            <p14:sldId id="372"/>
            <p14:sldId id="373"/>
            <p14:sldId id="374"/>
          </p14:sldIdLst>
        </p14:section>
        <p14:section name="ГОСТ" id="{C4CD0A65-B822-46E5-B632-31A9388536BE}">
          <p14:sldIdLst>
            <p14:sldId id="375"/>
            <p14:sldId id="376"/>
            <p14:sldId id="377"/>
            <p14:sldId id="378"/>
          </p14:sldIdLst>
        </p14:section>
        <p14:section name="Новые плгоритмы" id="{59469AD1-2B57-4335-8612-62B992E44F08}">
          <p14:sldIdLst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</p14:sldIdLst>
        </p14:section>
        <p14:section name="Кузнечик" id="{9DD9D143-42B2-4815-84E1-FD1736711AAD}">
          <p14:sldIdLst>
            <p14:sldId id="388"/>
            <p14:sldId id="389"/>
            <p14:sldId id="390"/>
            <p14:sldId id="391"/>
            <p14:sldId id="3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71" d="100"/>
          <a:sy n="71" d="100"/>
        </p:scale>
        <p:origin x="34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08.10.2019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08.10.2019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08.10.2019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08.10.2019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08.10.2019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08.10.2019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201</a:t>
            </a:r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</a:t>
                </a:r>
                <a:r>
                  <a:rPr lang="ru-RU" dirty="0" smtClean="0"/>
                  <a:t>функция 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/>
                  <a:t> -</a:t>
                </a:r>
                <a:r>
                  <a:rPr lang="ru-RU" dirty="0"/>
                  <a:t> функция </a:t>
                </a:r>
                <a:r>
                  <a:rPr lang="ru-RU" dirty="0" smtClean="0"/>
                  <a:t>расширения блока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 smtClean="0"/>
                  <a:t>фиксированная перестановка</a:t>
                </a:r>
                <a:endParaRPr lang="ru-RU" dirty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</a:t>
                </a:r>
                <a:r>
                  <a:rPr lang="ru-RU" dirty="0" smtClean="0"/>
                  <a:t>фиксировано </a:t>
                </a:r>
                <a:r>
                  <a:rPr lang="ru-RU" dirty="0"/>
                  <a:t>заданные таблично.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 rotWithShape="0">
                <a:blip r:embed="rId2"/>
                <a:stretch>
                  <a:fillRect l="-1856" t="-1541" r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83389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6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функция расширения ключей (ключевого расписания), получает 16 раундовых (итеративных) 48 битных ключей, используя различные конкатенации </a:t>
                </a:r>
                <a:r>
                  <a:rPr lang="ru-RU" dirty="0" err="1" smtClean="0"/>
                  <a:t>подвекторов</a:t>
                </a:r>
                <a:r>
                  <a:rPr lang="ru-RU" dirty="0" smtClean="0"/>
                  <a:t> исходного ключа.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входные и выходные преобразования, неизвестного назначения (возможно для замедления программной реализации, не влияют на стойкость)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045" y="4437811"/>
            <a:ext cx="5969577" cy="22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5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28147-89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</a:t>
            </a:r>
            <a:r>
              <a:rPr lang="ru-RU" dirty="0" smtClean="0"/>
              <a:t>он же ГОСТ Р 34</a:t>
            </a:r>
            <a:r>
              <a:rPr lang="en-US" dirty="0" smtClean="0"/>
              <a:t>.12-2015 </a:t>
            </a:r>
            <a:r>
              <a:rPr lang="ru-RU" dirty="0" smtClean="0"/>
              <a:t>«Магма»</a:t>
            </a:r>
          </a:p>
          <a:p>
            <a:r>
              <a:rPr lang="ru-RU" dirty="0" smtClean="0"/>
              <a:t>32 раундовая сеть </a:t>
            </a:r>
            <a:r>
              <a:rPr lang="ru-RU" dirty="0" err="1" smtClean="0"/>
              <a:t>Фейстеля</a:t>
            </a:r>
            <a:r>
              <a:rPr lang="ru-RU" dirty="0" smtClean="0"/>
              <a:t> </a:t>
            </a:r>
          </a:p>
          <a:p>
            <a:r>
              <a:rPr lang="ru-RU" dirty="0" smtClean="0"/>
              <a:t>Размер ключа – 256 бит</a:t>
            </a:r>
          </a:p>
          <a:p>
            <a:r>
              <a:rPr lang="ru-RU" dirty="0" smtClean="0"/>
              <a:t>Размер блока – 64 бит</a:t>
            </a:r>
          </a:p>
          <a:p>
            <a:r>
              <a:rPr lang="ru-RU" dirty="0" smtClean="0"/>
              <a:t>Основной алгоритм шифрования для людей обременённых приказом ФСБ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80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28147-89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 складывается по модулю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фиксировано заданные таблично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ru-RU" dirty="0" smtClean="0"/>
                  <a:t>Циклический сдвиг на 11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90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28147-89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52605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 складывается по модулю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фиксировано заданные таблично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ru-RU" dirty="0" smtClean="0"/>
                  <a:t>Циклический сдвиг на 11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52605" cy="4351338"/>
              </a:xfrm>
              <a:blipFill rotWithShape="0">
                <a:blip r:embed="rId2"/>
                <a:stretch>
                  <a:fillRect l="-1697" t="-1541" r="-4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850" y="597489"/>
            <a:ext cx="3300160" cy="59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1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28147-89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функция расширения ключей (ключевого расписания), получает 8 раундовых (итеративных) 32 битных ключей, путём разбиения исходного ключа на блоки.</a:t>
                </a:r>
                <a:endParaRPr lang="en-US" dirty="0" smtClean="0"/>
              </a:p>
              <a:p>
                <a:r>
                  <a:rPr lang="ru-RU" dirty="0" smtClean="0"/>
                  <a:t>При шифровании ключи используются в порядке 0..7, 0</a:t>
                </a:r>
                <a:r>
                  <a:rPr lang="en-US" dirty="0" smtClean="0"/>
                  <a:t>..7, </a:t>
                </a:r>
                <a:r>
                  <a:rPr lang="ru-RU"/>
                  <a:t>0..7, </a:t>
                </a:r>
                <a:r>
                  <a:rPr lang="ru-RU" smtClean="0"/>
                  <a:t>7..0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88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Наиболее распространённый алгоритм шифрования</a:t>
            </a:r>
          </a:p>
          <a:p>
            <a:r>
              <a:rPr lang="ru-RU" dirty="0" smtClean="0"/>
              <a:t>Размер ключа 128, 192, 256 бит</a:t>
            </a:r>
          </a:p>
          <a:p>
            <a:r>
              <a:rPr lang="ru-RU" dirty="0" smtClean="0"/>
              <a:t>Размер блока 128 бит</a:t>
            </a:r>
          </a:p>
          <a:p>
            <a:r>
              <a:rPr lang="ru-RU" dirty="0" smtClean="0"/>
              <a:t>Перестановочно-подстановочная сеть (</a:t>
            </a:r>
            <a:r>
              <a:rPr lang="en-US" dirty="0" smtClean="0"/>
              <a:t>Substitution </a:t>
            </a:r>
            <a:r>
              <a:rPr lang="en-US" dirty="0" smtClean="0"/>
              <a:t>– Permutation</a:t>
            </a:r>
            <a:r>
              <a:rPr lang="ru-RU" dirty="0" smtClean="0"/>
              <a:t> </a:t>
            </a:r>
            <a:r>
              <a:rPr lang="en-US" dirty="0" smtClean="0"/>
              <a:t>network)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9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</a:t>
            </a:r>
            <a:r>
              <a:rPr lang="ru-RU" dirty="0" smtClean="0"/>
              <a:t>сеть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45727" cy="4351338"/>
              </a:xfrm>
            </p:spPr>
            <p:txBody>
              <a:bodyPr/>
              <a:lstStyle/>
              <a:p>
                <a:r>
                  <a:rPr lang="ru-RU" dirty="0" smtClean="0"/>
                  <a:t>Предложена </a:t>
                </a:r>
                <a:r>
                  <a:rPr lang="ru-RU" dirty="0" err="1" smtClean="0"/>
                  <a:t>Фейстелем</a:t>
                </a:r>
                <a:endParaRPr lang="ru-RU" dirty="0" smtClean="0"/>
              </a:p>
              <a:p>
                <a:r>
                  <a:rPr lang="ru-RU" dirty="0" smtClean="0"/>
                  <a:t>Основная идея – использования «двухслойной» итеративной функции.</a:t>
                </a:r>
              </a:p>
              <a:p>
                <a:r>
                  <a:rPr lang="ru-RU" dirty="0" smtClean="0"/>
                  <a:t>Слой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 smtClean="0"/>
                  <a:t> – перестановка блока</a:t>
                </a:r>
              </a:p>
              <a:p>
                <a:r>
                  <a:rPr lang="ru-RU" dirty="0" smtClean="0"/>
                  <a:t>Слой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 – фиксированная подстановка, выполняемая </a:t>
                </a:r>
                <a:r>
                  <a:rPr lang="ru-RU" dirty="0" err="1" smtClean="0"/>
                  <a:t>поблочно</a:t>
                </a:r>
                <a:r>
                  <a:rPr lang="ru-RU" dirty="0" smtClean="0"/>
                  <a:t> с использованием фиксированных подстановок (</a:t>
                </a:r>
                <a:r>
                  <a:rPr lang="en-US" dirty="0" smtClean="0"/>
                  <a:t>S-Box’</a:t>
                </a:r>
                <a:r>
                  <a:rPr lang="ru-RU" dirty="0" err="1" smtClean="0"/>
                  <a:t>ов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45727" cy="4351338"/>
              </a:xfrm>
              <a:blipFill rotWithShape="0">
                <a:blip r:embed="rId2"/>
                <a:stretch>
                  <a:fillRect l="-17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pic>
        <p:nvPicPr>
          <p:cNvPr id="2054" name="Picture 6" descr="https://upload.wikimedia.org/wikipedia/commons/c/cd/SubstitutionPermutationNetwor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114" y="365125"/>
            <a:ext cx="4525686" cy="579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26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Раундовая функция – итерация </a:t>
                </a:r>
                <a:r>
                  <a:rPr lang="en-US" dirty="0" smtClean="0"/>
                  <a:t>SP </a:t>
                </a:r>
                <a:r>
                  <a:rPr lang="ru-RU" dirty="0" smtClean="0"/>
                  <a:t>сети</a:t>
                </a:r>
              </a:p>
              <a:p>
                <a:r>
                  <a:rPr lang="ru-RU" dirty="0" smtClean="0"/>
                  <a:t>Раундовая функция – последовательное применение 3х функций и сложение с ключом</a:t>
                </a:r>
              </a:p>
              <a:p>
                <a:r>
                  <a:rPr lang="en-US" dirty="0" err="1" smtClean="0"/>
                  <a:t>SubBytes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фиксированная подстановка. Подстановка применяется для каждого из 16 </a:t>
                </a:r>
                <a:r>
                  <a:rPr lang="ru-RU" dirty="0" err="1" smtClean="0"/>
                  <a:t>подблоков</a:t>
                </a:r>
                <a:r>
                  <a:rPr lang="ru-RU" dirty="0" smtClean="0"/>
                  <a:t> входного блока.</a:t>
                </a:r>
              </a:p>
              <a:p>
                <a:r>
                  <a:rPr lang="en-US" dirty="0" err="1" smtClean="0"/>
                  <a:t>ShiftRows</a:t>
                </a:r>
                <a:r>
                  <a:rPr lang="en-US" dirty="0" smtClean="0"/>
                  <a:t>: </a:t>
                </a:r>
                <a:r>
                  <a:rPr lang="ru-RU" dirty="0" smtClean="0"/>
                  <a:t>циклический сдвиг столбцов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матрицы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й столбец сдвигается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/>
                  <a:t> позиций,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0,1,2,3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540" y="5068311"/>
            <a:ext cx="5152156" cy="12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2385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MixColumns: </a:t>
                </a:r>
                <a:r>
                  <a:rPr lang="ru-RU" dirty="0" smtClean="0"/>
                  <a:t>умножение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4×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dirty="0" smtClean="0"/>
                  <a:t> матрицы на фиксированную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обратимую матрицу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r>
                  <a:rPr lang="en-US" dirty="0" err="1" smtClean="0"/>
                  <a:t>AddRoundKey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Сложение с ключом – побитное</a:t>
                </a:r>
                <a:endParaRPr lang="en-US" dirty="0" smtClean="0"/>
              </a:p>
              <a:p>
                <a:r>
                  <a:rPr lang="ru-RU" dirty="0" smtClean="0"/>
                  <a:t>Все описанные выше преобразования – обратимы.</a:t>
                </a:r>
                <a:endParaRPr lang="en-US" dirty="0" smtClean="0"/>
              </a:p>
              <a:p>
                <a:r>
                  <a:rPr lang="ru-RU" dirty="0" smtClean="0"/>
                  <a:t>В последнем раунде не выполняется </a:t>
                </a:r>
                <a:r>
                  <a:rPr lang="en-US" dirty="0" err="1" smtClean="0"/>
                  <a:t>MixColums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23857" cy="4351338"/>
              </a:xfrm>
              <a:blipFill rotWithShape="0">
                <a:blip r:embed="rId2"/>
                <a:stretch>
                  <a:fillRect l="-1675" t="-2101" r="-2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7" y="1027906"/>
            <a:ext cx="53816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6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2074"/>
            <a:ext cx="10515600" cy="4351338"/>
          </a:xfrm>
        </p:spPr>
        <p:txBody>
          <a:bodyPr/>
          <a:lstStyle/>
          <a:p>
            <a:r>
              <a:rPr lang="ru-RU" dirty="0" smtClean="0"/>
              <a:t>Блочные шифры часто строятся с использованием итеративных (раундовых) функций и функции расширения ключей (см. прошлую лекцию)</a:t>
            </a:r>
          </a:p>
          <a:p>
            <a:r>
              <a:rPr lang="ru-RU" dirty="0" smtClean="0"/>
              <a:t>Сами по себе итеративные функции и функции расширения ключей могут быть не стойкими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SubBytes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2001044"/>
            <a:ext cx="7715250" cy="40005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411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ShiftRows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2594769"/>
            <a:ext cx="7715250" cy="28575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200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AddRoundKey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11" y="1825625"/>
            <a:ext cx="5594577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473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MixColumns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1953419"/>
            <a:ext cx="7715250" cy="409575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08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34.12-2015 «Кузнечик»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Новый алгоритм в замену 28147-89</a:t>
            </a:r>
          </a:p>
          <a:p>
            <a:r>
              <a:rPr lang="en-US" dirty="0" smtClean="0"/>
              <a:t>SP </a:t>
            </a:r>
            <a:r>
              <a:rPr lang="ru-RU" dirty="0" smtClean="0"/>
              <a:t>сеть</a:t>
            </a:r>
            <a:r>
              <a:rPr lang="en-US" dirty="0" smtClean="0"/>
              <a:t> (</a:t>
            </a:r>
            <a:r>
              <a:rPr lang="ru-RU" dirty="0" smtClean="0"/>
              <a:t>с регистром сдвига), сеть </a:t>
            </a:r>
            <a:r>
              <a:rPr lang="ru-RU" dirty="0" err="1" smtClean="0"/>
              <a:t>Фейстеля</a:t>
            </a:r>
            <a:r>
              <a:rPr lang="ru-RU" dirty="0" smtClean="0"/>
              <a:t> для генерации раундовых ключей</a:t>
            </a:r>
          </a:p>
          <a:p>
            <a:r>
              <a:rPr lang="ru-RU" dirty="0" smtClean="0"/>
              <a:t>Размер блока 128 бит</a:t>
            </a:r>
          </a:p>
          <a:p>
            <a:r>
              <a:rPr lang="ru-RU" dirty="0" smtClean="0"/>
              <a:t>Длина ключа 256 бит</a:t>
            </a:r>
          </a:p>
          <a:p>
            <a:r>
              <a:rPr lang="ru-RU" dirty="0" smtClean="0"/>
              <a:t>10 раундов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581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52013" cy="4351338"/>
          </a:xfrm>
        </p:spPr>
        <p:txBody>
          <a:bodyPr/>
          <a:lstStyle/>
          <a:p>
            <a:r>
              <a:rPr lang="ru-RU" dirty="0" smtClean="0"/>
              <a:t>Раундовая функция – итерация </a:t>
            </a:r>
            <a:r>
              <a:rPr lang="en-US" dirty="0" smtClean="0"/>
              <a:t>SP </a:t>
            </a:r>
            <a:r>
              <a:rPr lang="ru-RU" dirty="0" smtClean="0"/>
              <a:t>сети</a:t>
            </a:r>
          </a:p>
          <a:p>
            <a:r>
              <a:rPr lang="ru-RU" dirty="0" smtClean="0"/>
              <a:t>Раундовая функция – последовательное применение 2х функций и сложение с ключом</a:t>
            </a:r>
            <a:r>
              <a:rPr lang="en-US" dirty="0" smtClean="0"/>
              <a:t> (</a:t>
            </a:r>
            <a:r>
              <a:rPr lang="ru-RU" dirty="0" err="1" smtClean="0"/>
              <a:t>побитово</a:t>
            </a:r>
            <a:r>
              <a:rPr lang="ru-RU" dirty="0" smtClean="0"/>
              <a:t>)</a:t>
            </a:r>
          </a:p>
          <a:p>
            <a:r>
              <a:rPr lang="en-US" dirty="0"/>
              <a:t>S</a:t>
            </a:r>
            <a:r>
              <a:rPr lang="en-US" dirty="0" smtClean="0"/>
              <a:t>: </a:t>
            </a:r>
            <a:r>
              <a:rPr lang="ru-RU" dirty="0" smtClean="0"/>
              <a:t>нелинейное </a:t>
            </a:r>
            <a:r>
              <a:rPr lang="ru-RU" dirty="0" err="1" smtClean="0"/>
              <a:t>биективное</a:t>
            </a:r>
            <a:r>
              <a:rPr lang="ru-RU" dirty="0" smtClean="0"/>
              <a:t> преобразование, реализуется с помощью </a:t>
            </a:r>
            <a:r>
              <a:rPr lang="en-US" dirty="0" smtClean="0"/>
              <a:t>S-box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92" y="4286992"/>
            <a:ext cx="9282715" cy="1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47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MUL: </a:t>
            </a:r>
            <a:r>
              <a:rPr lang="ru-RU" dirty="0" smtClean="0"/>
              <a:t>линейное преобразование, умножение в конечном поле над полиномом</a:t>
            </a:r>
          </a:p>
          <a:p>
            <a:r>
              <a:rPr lang="en-US" dirty="0" smtClean="0"/>
              <a:t>R:</a:t>
            </a:r>
            <a:r>
              <a:rPr lang="ru-RU" dirty="0" smtClean="0"/>
              <a:t> линейный регистр сдвига с функцией обратной связи, в виде умножения (</a:t>
            </a:r>
            <a:r>
              <a:rPr lang="en-US" dirty="0" smtClean="0"/>
              <a:t>MUL)</a:t>
            </a:r>
            <a:r>
              <a:rPr lang="ru-RU" dirty="0" smtClean="0"/>
              <a:t> байтов на </a:t>
            </a:r>
            <a:r>
              <a:rPr lang="ru-RU" dirty="0" smtClean="0"/>
              <a:t>коэффициенты </a:t>
            </a:r>
            <a:r>
              <a:rPr lang="ru-RU" dirty="0"/>
              <a:t>(148, 32, 133, 16, 194, 192, 1, 251, 1, 192, 194, 16, 133, 32, 148, 1</a:t>
            </a:r>
            <a:r>
              <a:rPr lang="ru-RU" dirty="0" smtClean="0"/>
              <a:t>), и сложение по модулю 2.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3" y="3859481"/>
            <a:ext cx="10473983" cy="231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69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213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Линейное преобразование </a:t>
                </a:r>
                <a:r>
                  <a:rPr lang="en-US" dirty="0" smtClean="0"/>
                  <a:t>L: 16 </a:t>
                </a:r>
                <a:r>
                  <a:rPr lang="ru-RU" dirty="0" smtClean="0"/>
                  <a:t>кратное повторение </a:t>
                </a:r>
                <a:r>
                  <a:rPr lang="en-US" dirty="0" smtClean="0"/>
                  <a:t>R</a:t>
                </a:r>
                <a:endParaRPr lang="ru-RU" dirty="0" smtClean="0"/>
              </a:p>
              <a:p>
                <a:r>
                  <a:rPr lang="ru-RU" dirty="0" smtClean="0"/>
                  <a:t>Генерация раундовых ключей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dirty="0" smtClean="0"/>
                  <a:t>–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с </a:t>
                </a:r>
                <a:r>
                  <a:rPr lang="ru-RU" dirty="0" smtClean="0"/>
                  <a:t>использованием </a:t>
                </a:r>
                <a:r>
                  <a:rPr lang="ru-RU" dirty="0" smtClean="0"/>
                  <a:t>функции </a:t>
                </a:r>
                <a:r>
                  <a:rPr lang="en-US" dirty="0" smtClean="0"/>
                  <a:t>F</a:t>
                </a:r>
                <a:r>
                  <a:rPr lang="ru-RU" dirty="0" smtClean="0"/>
                  <a:t>, в виде итерации </a:t>
                </a:r>
                <a:r>
                  <a:rPr lang="en-US" dirty="0" smtClean="0"/>
                  <a:t>SP </a:t>
                </a:r>
                <a:r>
                  <a:rPr lang="ru-RU" dirty="0" smtClean="0"/>
                  <a:t>сети.</a:t>
                </a:r>
              </a:p>
              <a:p>
                <a:r>
                  <a:rPr lang="ru-RU" dirty="0"/>
                  <a:t>Ключ разбивается </a:t>
                </a:r>
                <a:r>
                  <a:rPr lang="ru-RU" dirty="0" smtClean="0"/>
                  <a:t>на 2 части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затем для получения следующего раундового ключа выполняется </a:t>
                </a:r>
                <a:r>
                  <a:rPr lang="ru-RU" dirty="0" smtClean="0"/>
                  <a:t>8 итераций </a:t>
                </a:r>
                <a:r>
                  <a:rPr lang="ru-RU" dirty="0"/>
                  <a:t>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констранты</a:t>
                </a:r>
                <a:endParaRPr lang="ru-RU" dirty="0"/>
              </a:p>
              <a:p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21332" cy="4351338"/>
              </a:xfrm>
              <a:blipFill rotWithShape="0">
                <a:blip r:embed="rId2"/>
                <a:stretch>
                  <a:fillRect l="-1983" t="-2801" r="-2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489" y="2351314"/>
            <a:ext cx="2856324" cy="35633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238" y="1593491"/>
            <a:ext cx="2627544" cy="50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01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823857" cy="4351338"/>
          </a:xfrm>
        </p:spPr>
        <p:txBody>
          <a:bodyPr/>
          <a:lstStyle/>
          <a:p>
            <a:r>
              <a:rPr lang="ru-RU" dirty="0" err="1" smtClean="0"/>
              <a:t>Зашифрование</a:t>
            </a:r>
            <a:r>
              <a:rPr lang="ru-RU" dirty="0" smtClean="0"/>
              <a:t> – 10 итераций </a:t>
            </a:r>
            <a:r>
              <a:rPr lang="en-US" dirty="0" smtClean="0"/>
              <a:t>SP </a:t>
            </a:r>
            <a:r>
              <a:rPr lang="ru-RU" dirty="0" smtClean="0"/>
              <a:t>сети (функций </a:t>
            </a:r>
            <a:r>
              <a:rPr lang="en-US" dirty="0" smtClean="0"/>
              <a:t>S, L) </a:t>
            </a:r>
            <a:r>
              <a:rPr lang="ru-RU" dirty="0" smtClean="0"/>
              <a:t>и сложения с раундовым ключом.</a:t>
            </a:r>
          </a:p>
          <a:p>
            <a:r>
              <a:rPr lang="ru-RU" dirty="0" err="1" smtClean="0"/>
              <a:t>Расшифрование</a:t>
            </a:r>
            <a:r>
              <a:rPr lang="ru-RU" dirty="0" smtClean="0"/>
              <a:t> – обратный порядок ключей и преобразований.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7" y="1293807"/>
            <a:ext cx="5213268" cy="49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0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 smtClean="0"/>
              <a:t>Фейстеля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 smtClean="0"/>
                  <a:t>Построим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3767138"/>
            <a:ext cx="9886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ru-RU" dirty="0" err="1"/>
              <a:t>Фейстеля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Фактически 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r>
              <a:rPr lang="ru-RU" dirty="0" smtClean="0"/>
              <a:t> есть линейный двухблочный регистр сдвига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pic>
        <p:nvPicPr>
          <p:cNvPr id="1028" name="Picture 4" descr="Картинки по запросу feiste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78" y="3121272"/>
            <a:ext cx="2112614" cy="219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829958" y="3434937"/>
                <a:ext cx="2084914" cy="7362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58" y="3434937"/>
                <a:ext cx="2084914" cy="7362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7071096" y="3434937"/>
                <a:ext cx="2085442" cy="7362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096" y="3434937"/>
                <a:ext cx="2085442" cy="7362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Равнобедренный треугольник 11"/>
          <p:cNvSpPr/>
          <p:nvPr/>
        </p:nvSpPr>
        <p:spPr>
          <a:xfrm flipV="1">
            <a:off x="4829958" y="4306144"/>
            <a:ext cx="4326580" cy="625084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829959" y="3241964"/>
            <a:ext cx="4326579" cy="1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08903" y="4351108"/>
                <a:ext cx="1768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903" y="4351108"/>
                <a:ext cx="17686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Соединительная линия уступом 14"/>
          <p:cNvCxnSpPr>
            <a:stCxn id="12" idx="0"/>
            <a:endCxn id="11" idx="3"/>
          </p:cNvCxnSpPr>
          <p:nvPr/>
        </p:nvCxnSpPr>
        <p:spPr>
          <a:xfrm rot="5400000" flipH="1" flipV="1">
            <a:off x="7510815" y="3285505"/>
            <a:ext cx="1128156" cy="2163290"/>
          </a:xfrm>
          <a:prstGeom prst="bentConnector4">
            <a:avLst>
              <a:gd name="adj1" fmla="val -20263"/>
              <a:gd name="adj2" fmla="val 13581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993248" y="5149272"/>
            <a:ext cx="9698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3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774809"/>
            <a:ext cx="10542006" cy="7615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58890"/>
                <a:ext cx="10515600" cy="19415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5.1 </a:t>
                </a:r>
                <a:r>
                  <a:rPr lang="ru-RU" dirty="0" smtClean="0"/>
                  <a:t>Для любых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обратима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58890"/>
                <a:ext cx="10515600" cy="1941513"/>
              </a:xfrm>
              <a:blipFill rotWithShape="0">
                <a:blip r:embed="rId2"/>
                <a:stretch>
                  <a:fillRect l="-1043" t="-50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682" y="1727255"/>
            <a:ext cx="7997042" cy="19491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594" y="5194681"/>
            <a:ext cx="6408812" cy="14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3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 smtClean="0"/>
              <a:t>Фейстеля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Обратное преобразование 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–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с обратным порядком следования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3166269"/>
            <a:ext cx="98012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9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1770289"/>
            <a:ext cx="10542006" cy="18398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smtClean="0"/>
                  <a:t>Теорема 5.2. </a:t>
                </a:r>
                <a:r>
                  <a:rPr lang="ru-RU" dirty="0" smtClean="0"/>
                  <a:t>(</a:t>
                </a:r>
                <a:r>
                  <a:rPr lang="en-US" dirty="0" err="1" smtClean="0"/>
                  <a:t>Luby-Rackoff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:r>
                  <a:rPr lang="ru-RU" dirty="0" err="1" smtClean="0"/>
                  <a:t>трехраундовая</a:t>
                </a:r>
                <a:r>
                  <a:rPr lang="ru-RU" dirty="0" smtClean="0"/>
                  <a:t>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! Используются 3 независимых, случайный ключа!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4129087"/>
            <a:ext cx="9886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4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16 </a:t>
                </a:r>
                <a:r>
                  <a:rPr lang="ru-RU" dirty="0" smtClean="0"/>
                  <a:t>раундовая сеть </a:t>
                </a:r>
                <a:r>
                  <a:rPr lang="ru-RU" dirty="0" err="1" smtClean="0"/>
                  <a:t>Фейстеля</a:t>
                </a:r>
                <a:endParaRPr lang="ru-RU" dirty="0" smtClean="0"/>
              </a:p>
              <a:p>
                <a:r>
                  <a:rPr lang="ru-RU" dirty="0" smtClean="0"/>
                  <a:t>Размер ключей</a:t>
                </a:r>
                <a:r>
                  <a:rPr lang="en-US" dirty="0" smtClean="0"/>
                  <a:t> – 56 </a:t>
                </a:r>
                <a:r>
                  <a:rPr lang="ru-RU" dirty="0" smtClean="0"/>
                  <a:t>бит</a:t>
                </a:r>
              </a:p>
              <a:p>
                <a:r>
                  <a:rPr lang="ru-RU" dirty="0" smtClean="0"/>
                  <a:t>Размер блока – 64 бита</a:t>
                </a:r>
                <a:endParaRPr lang="en-US" dirty="0" smtClean="0"/>
              </a:p>
              <a:p>
                <a:r>
                  <a:rPr lang="ru-RU" dirty="0" smtClean="0"/>
                  <a:t>Производительность 80 </a:t>
                </a:r>
                <a:r>
                  <a:rPr lang="en-US" dirty="0" smtClean="0"/>
                  <a:t>MB/sec (</a:t>
                </a:r>
                <a:r>
                  <a:rPr lang="pt-BR" dirty="0"/>
                  <a:t>OpenSSL 1.0.1e on Intel(R) Xeon(R) CPU E5-2698 v3 @ 2.30GHz (Haswell</a:t>
                </a:r>
                <a:r>
                  <a:rPr lang="pt-BR" dirty="0" smtClean="0"/>
                  <a:t>))</a:t>
                </a:r>
                <a:endParaRPr lang="ru-RU" dirty="0" smtClean="0"/>
              </a:p>
              <a:p>
                <a:r>
                  <a:rPr lang="ru-RU" dirty="0" smtClean="0"/>
                  <a:t>Сломан</a:t>
                </a:r>
                <a:r>
                  <a:rPr lang="en-US" dirty="0"/>
                  <a:t>.</a:t>
                </a:r>
                <a:r>
                  <a:rPr lang="ru-RU" dirty="0" smtClean="0"/>
                  <a:t> </a:t>
                </a:r>
                <a:r>
                  <a:rPr lang="ru-RU" dirty="0"/>
                  <a:t>Н</a:t>
                </a:r>
                <a:r>
                  <a:rPr lang="ru-RU" dirty="0" smtClean="0"/>
                  <a:t>е </a:t>
                </a:r>
                <a:r>
                  <a:rPr lang="ru-RU" dirty="0" smtClean="0"/>
                  <a:t>использовать на практике, включая вариации (например </a:t>
                </a:r>
                <a:r>
                  <a:rPr lang="en-US" dirty="0" smtClean="0"/>
                  <a:t>3DES)</a:t>
                </a:r>
                <a:endParaRPr lang="ru-RU" dirty="0" smtClean="0"/>
              </a:p>
              <a:p>
                <a:r>
                  <a:rPr lang="ru-RU" dirty="0" smtClean="0"/>
                  <a:t>Практическая атака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3DES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89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-</a:t>
                </a:r>
                <a:r>
                  <a:rPr lang="ru-RU" dirty="0" smtClean="0"/>
                  <a:t> функция расширения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перемешивающая перестановка</a:t>
                </a:r>
              </a:p>
              <a:p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- S </a:t>
                </a:r>
                <a:r>
                  <a:rPr lang="ru-RU" dirty="0" smtClean="0"/>
                  <a:t>боксы, фиксировано заданные таблично.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342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541</Words>
  <Application>Microsoft Office PowerPoint</Application>
  <PresentationFormat>Широкоэкранный</PresentationFormat>
  <Paragraphs>151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Блочные шифры</vt:lpstr>
      <vt:lpstr>Построение блочных шифров</vt:lpstr>
      <vt:lpstr>Сеть Фейстеля</vt:lpstr>
      <vt:lpstr>Сеть Фейстеля</vt:lpstr>
      <vt:lpstr>Сеть Фейстеля</vt:lpstr>
      <vt:lpstr>Сеть Фейстеля</vt:lpstr>
      <vt:lpstr>Сеть Фейстеля</vt:lpstr>
      <vt:lpstr>DES</vt:lpstr>
      <vt:lpstr>DES</vt:lpstr>
      <vt:lpstr>DES</vt:lpstr>
      <vt:lpstr>DES</vt:lpstr>
      <vt:lpstr>ГОСТ 28147-89</vt:lpstr>
      <vt:lpstr>ГОСТ 28147-89</vt:lpstr>
      <vt:lpstr>ГОСТ 28147-89</vt:lpstr>
      <vt:lpstr>ГОСТ 28147-89</vt:lpstr>
      <vt:lpstr>AES</vt:lpstr>
      <vt:lpstr>SP сеть</vt:lpstr>
      <vt:lpstr>AES</vt:lpstr>
      <vt:lpstr>AES</vt:lpstr>
      <vt:lpstr>SubBytes</vt:lpstr>
      <vt:lpstr>ShiftRows</vt:lpstr>
      <vt:lpstr>AddRoundKey</vt:lpstr>
      <vt:lpstr>MixColumns</vt:lpstr>
      <vt:lpstr>ГОСТ 34.12-2015 «Кузнечик»</vt:lpstr>
      <vt:lpstr>ГОСТ 34.12-2015 «Кузнечик»</vt:lpstr>
      <vt:lpstr>ГОСТ 34.12-2015 «Кузнечик»</vt:lpstr>
      <vt:lpstr>ГОСТ 34.12-2015 «Кузнечик»</vt:lpstr>
      <vt:lpstr>ГОСТ 34.12-2015 «Кузнечик»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732</cp:revision>
  <dcterms:created xsi:type="dcterms:W3CDTF">2018-08-24T12:25:18Z</dcterms:created>
  <dcterms:modified xsi:type="dcterms:W3CDTF">2019-10-08T08:33:08Z</dcterms:modified>
</cp:coreProperties>
</file>