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444" r:id="rId3"/>
    <p:sldId id="445" r:id="rId4"/>
    <p:sldId id="446" r:id="rId5"/>
    <p:sldId id="368" r:id="rId6"/>
    <p:sldId id="410" r:id="rId7"/>
    <p:sldId id="411" r:id="rId8"/>
    <p:sldId id="409" r:id="rId9"/>
    <p:sldId id="415" r:id="rId10"/>
    <p:sldId id="416" r:id="rId11"/>
    <p:sldId id="417" r:id="rId12"/>
    <p:sldId id="419" r:id="rId13"/>
    <p:sldId id="374" r:id="rId14"/>
    <p:sldId id="425" r:id="rId15"/>
    <p:sldId id="375" r:id="rId16"/>
    <p:sldId id="413" r:id="rId17"/>
    <p:sldId id="412" r:id="rId18"/>
    <p:sldId id="385" r:id="rId19"/>
    <p:sldId id="389" r:id="rId20"/>
    <p:sldId id="388" r:id="rId21"/>
    <p:sldId id="420" r:id="rId22"/>
    <p:sldId id="414" r:id="rId23"/>
    <p:sldId id="421" r:id="rId24"/>
    <p:sldId id="396" r:id="rId25"/>
    <p:sldId id="424" r:id="rId26"/>
    <p:sldId id="398" r:id="rId27"/>
    <p:sldId id="423" r:id="rId28"/>
    <p:sldId id="422" r:id="rId29"/>
    <p:sldId id="426" r:id="rId30"/>
    <p:sldId id="439" r:id="rId31"/>
    <p:sldId id="440" r:id="rId32"/>
    <p:sldId id="429" r:id="rId33"/>
    <p:sldId id="427" r:id="rId34"/>
    <p:sldId id="428" r:id="rId35"/>
    <p:sldId id="430" r:id="rId36"/>
    <p:sldId id="431" r:id="rId37"/>
    <p:sldId id="433" r:id="rId38"/>
    <p:sldId id="435" r:id="rId39"/>
    <p:sldId id="436" r:id="rId40"/>
    <p:sldId id="441" r:id="rId41"/>
    <p:sldId id="442" r:id="rId42"/>
    <p:sldId id="443" r:id="rId43"/>
    <p:sldId id="437" r:id="rId44"/>
    <p:sldId id="438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44"/>
            <p14:sldId id="445"/>
            <p14:sldId id="44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16.11.2023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16.11.2023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16.11.2023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16.11.2023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16.11.2023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8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>
                <a:solidFill>
                  <a:srgbClr val="00B050"/>
                </a:solidFill>
              </a:rPr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>
                    <a:solidFill>
                      <a:srgbClr val="00B050"/>
                    </a:solidFill>
                  </a:rPr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3"/>
            <a:ext cx="3733800" cy="538164"/>
            <a:chOff x="1776" y="2011"/>
            <a:chExt cx="2352" cy="452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288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288" cy="4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90" b="-204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5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121" b="-204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гибридную конструкцию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9091" r="-304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4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Краткие ответы.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404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 smtClean="0"/>
                  <a:t>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</a:t>
                </a:r>
                <a:r>
                  <a:rPr lang="ru-RU" dirty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/>
                  <a:t>на </a:t>
                </a:r>
                <a:r>
                  <a:rPr lang="en-US" dirty="0">
                    <a:solidFill>
                      <a:srgbClr val="00B050"/>
                    </a:solidFill>
                  </a:rPr>
                  <a:t>nonce</a:t>
                </a:r>
                <a:r>
                  <a:rPr lang="en-US" dirty="0"/>
                  <a:t>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IV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 smtClean="0"/>
                  <a:t>на псевдослучайный, полученный из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1 – режим </a:t>
                </a:r>
                <a:r>
                  <a:rPr lang="en-US" sz="2800" b="1" dirty="0" smtClean="0"/>
                  <a:t>CFB</a:t>
                </a:r>
                <a:r>
                  <a:rPr lang="ru-RU" sz="2800" dirty="0" smtClean="0"/>
                  <a:t>, как следует выбирать ключ?</a:t>
                </a:r>
                <a:endParaRPr lang="en-US" sz="2800" dirty="0" smtClean="0"/>
              </a:p>
              <a:p>
                <a:r>
                  <a:rPr lang="en-US" sz="2800" dirty="0" smtClean="0"/>
                  <a:t>2 – </a:t>
                </a:r>
                <a:r>
                  <a:rPr lang="ru-RU" sz="2800" dirty="0" smtClean="0"/>
                  <a:t>режим </a:t>
                </a:r>
                <a:r>
                  <a:rPr lang="en-US" sz="2800" b="1" dirty="0" smtClean="0"/>
                  <a:t>CBC</a:t>
                </a:r>
                <a:r>
                  <a:rPr lang="ru-RU" sz="2800" dirty="0" smtClean="0"/>
                  <a:t>, как следует выбирать </a:t>
                </a:r>
                <a:r>
                  <a:rPr lang="en-US" sz="2800" dirty="0" smtClean="0"/>
                  <a:t>IV?</a:t>
                </a:r>
              </a:p>
              <a:p>
                <a:r>
                  <a:rPr lang="ru-RU" sz="2800" dirty="0" smtClean="0"/>
                  <a:t>3 – режим </a:t>
                </a:r>
                <a:r>
                  <a:rPr lang="en-US" sz="2800" b="1" dirty="0" smtClean="0"/>
                  <a:t>CBC</a:t>
                </a:r>
                <a:r>
                  <a:rPr lang="ru-RU" sz="2800" dirty="0" smtClean="0"/>
                  <a:t>, можно ли для шифрования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/>
                  <a:t> в качестве </a:t>
                </a:r>
                <a:r>
                  <a:rPr lang="en-US" sz="2800" dirty="0" smtClean="0"/>
                  <a:t>IV</a:t>
                </a:r>
                <a:r>
                  <a:rPr lang="ru-RU" sz="2800" dirty="0" smtClean="0"/>
                  <a:t> использовать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последний блок шт. предыдущего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 smtClean="0"/>
                  <a:t>? </a:t>
                </a:r>
                <a:r>
                  <a:rPr lang="ru-RU" sz="2800" b="1" dirty="0" smtClean="0"/>
                  <a:t>Почему</a:t>
                </a:r>
                <a:r>
                  <a:rPr lang="ru-RU" sz="2800" dirty="0" smtClean="0"/>
                  <a:t>?</a:t>
                </a:r>
              </a:p>
              <a:p>
                <a:r>
                  <a:rPr lang="ru-RU" sz="2800" dirty="0" smtClean="0"/>
                  <a:t>4 – Режим </a:t>
                </a:r>
                <a:r>
                  <a:rPr lang="en-US" sz="2800" b="1" dirty="0" smtClean="0"/>
                  <a:t>CTR</a:t>
                </a:r>
                <a:r>
                  <a:rPr lang="ru-RU" sz="2800" dirty="0" smtClean="0"/>
                  <a:t>, можно ли для шифрования двух различных сообщений одинаковой длинны использовать одинаковое начальное заполнение счётчика (под счётчиком понимается вектор длинны равно размеру блок, который инкрементируется для каждого блока О.Т.)? </a:t>
                </a:r>
                <a:r>
                  <a:rPr lang="ru-RU" sz="2800" b="1" dirty="0" smtClean="0"/>
                  <a:t>Почему</a:t>
                </a:r>
                <a:r>
                  <a:rPr lang="ru-RU" sz="2800" dirty="0" smtClean="0"/>
                  <a:t>?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247" r="-241" b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</a:t>
            </a:r>
            <a:r>
              <a:rPr lang="en-US" dirty="0" smtClean="0"/>
              <a:t> </a:t>
            </a:r>
            <a:r>
              <a:rPr lang="ru-RU" dirty="0" smtClean="0"/>
              <a:t>новое требование</a:t>
            </a:r>
            <a:r>
              <a:rPr lang="en-US" dirty="0"/>
              <a:t>:</a:t>
            </a:r>
            <a:r>
              <a:rPr lang="ru-RU" dirty="0" smtClean="0"/>
              <a:t>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пользователя, индекс</a:t>
            </a:r>
            <a:r>
              <a:rPr lang="en-US" dirty="0" smtClean="0"/>
              <a:t> </a:t>
            </a:r>
            <a:r>
              <a:rPr lang="ru-RU" dirty="0" smtClean="0"/>
              <a:t>записи в </a:t>
            </a:r>
            <a:r>
              <a:rPr lang="ru-RU" dirty="0" err="1" smtClean="0"/>
              <a:t>б.д</a:t>
            </a:r>
            <a:r>
              <a:rPr lang="ru-RU" dirty="0" smtClean="0"/>
              <a:t>. </a:t>
            </a:r>
            <a:r>
              <a:rPr lang="ru-RU" dirty="0" err="1" smtClean="0"/>
              <a:t>и.т.д</a:t>
            </a:r>
            <a:r>
              <a:rPr lang="ru-RU" smtClean="0"/>
              <a:t>.)</a:t>
            </a:r>
            <a:endParaRPr lang="ru-RU" dirty="0" smtClean="0"/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</a:t>
            </a:r>
            <a:r>
              <a:rPr lang="ru-RU" dirty="0" smtClean="0">
                <a:solidFill>
                  <a:srgbClr val="FF0000"/>
                </a:solidFill>
              </a:rPr>
              <a:t>рандомизация функции </a:t>
            </a:r>
            <a:r>
              <a:rPr lang="ru-RU" dirty="0" err="1" smtClean="0">
                <a:solidFill>
                  <a:srgbClr val="FF0000"/>
                </a:solidFill>
              </a:rPr>
              <a:t>зашифрования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</a:t>
            </a:r>
            <a:r>
              <a:rPr lang="ru-RU" dirty="0" smtClean="0">
                <a:solidFill>
                  <a:srgbClr val="FF0000"/>
                </a:solidFill>
              </a:rPr>
              <a:t>передать энтропию</a:t>
            </a:r>
            <a:r>
              <a:rPr lang="ru-RU" dirty="0" smtClean="0"/>
              <a:t>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счётчик, строго возрастающую последовательность, случайные величины (большой длины)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IV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Длина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 </a:t>
            </a:r>
            <a:r>
              <a:rPr lang="ru-RU" dirty="0" smtClean="0"/>
              <a:t>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</a:t>
            </a:r>
            <a:r>
              <a:rPr lang="ru-RU" dirty="0" smtClean="0">
                <a:solidFill>
                  <a:srgbClr val="FF0000"/>
                </a:solidFill>
              </a:rPr>
              <a:t>случайных векторов инициализации</a:t>
            </a:r>
            <a:r>
              <a:rPr lang="ru-RU" dirty="0" smtClean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1983</Words>
  <Application>Microsoft Office PowerPoint</Application>
  <PresentationFormat>Широкоэкранный</PresentationFormat>
  <Paragraphs>367</Paragraphs>
  <Slides>44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nonce CPA, det-CPA</vt:lpstr>
      <vt:lpstr>Тест.</vt:lpstr>
      <vt:lpstr>Тест.</vt:lpstr>
      <vt:lpstr>TIME 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Вспоминаем гибридную конструкцию</vt:lpstr>
      <vt:lpstr>Игра на CPA стойкость гибридной конструкции</vt:lpstr>
      <vt:lpstr>Стойкость гибридной конструкции</vt:lpstr>
      <vt:lpstr>Гибридная конструкция на основе nonce</vt:lpstr>
      <vt:lpstr>Детерминированная гибридная конструкция</vt:lpstr>
      <vt:lpstr>Вспоминаем рандомизированный CTR режим</vt:lpstr>
      <vt:lpstr>Игра на CPA стойкость рандомизированного CTR режима</vt:lpstr>
      <vt:lpstr>Стойкость рандомизированного CTR режима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1071</cp:revision>
  <dcterms:created xsi:type="dcterms:W3CDTF">2018-08-24T12:25:18Z</dcterms:created>
  <dcterms:modified xsi:type="dcterms:W3CDTF">2023-11-16T09:03:07Z</dcterms:modified>
</cp:coreProperties>
</file>