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5"/>
  </p:notesMasterIdLst>
  <p:sldIdLst>
    <p:sldId id="296" r:id="rId2"/>
    <p:sldId id="439" r:id="rId3"/>
    <p:sldId id="441" r:id="rId4"/>
    <p:sldId id="440" r:id="rId5"/>
    <p:sldId id="470" r:id="rId6"/>
    <p:sldId id="442" r:id="rId7"/>
    <p:sldId id="443" r:id="rId8"/>
    <p:sldId id="444" r:id="rId9"/>
    <p:sldId id="445" r:id="rId10"/>
    <p:sldId id="446" r:id="rId11"/>
    <p:sldId id="447" r:id="rId12"/>
    <p:sldId id="448" r:id="rId13"/>
    <p:sldId id="449" r:id="rId14"/>
    <p:sldId id="451" r:id="rId15"/>
    <p:sldId id="452" r:id="rId16"/>
    <p:sldId id="450" r:id="rId17"/>
    <p:sldId id="453" r:id="rId18"/>
    <p:sldId id="454" r:id="rId19"/>
    <p:sldId id="455" r:id="rId20"/>
    <p:sldId id="456" r:id="rId21"/>
    <p:sldId id="457" r:id="rId22"/>
    <p:sldId id="458" r:id="rId23"/>
    <p:sldId id="459" r:id="rId24"/>
    <p:sldId id="460" r:id="rId25"/>
    <p:sldId id="461" r:id="rId26"/>
    <p:sldId id="462" r:id="rId27"/>
    <p:sldId id="463" r:id="rId28"/>
    <p:sldId id="464" r:id="rId29"/>
    <p:sldId id="465" r:id="rId30"/>
    <p:sldId id="466" r:id="rId31"/>
    <p:sldId id="467" r:id="rId32"/>
    <p:sldId id="468" r:id="rId33"/>
    <p:sldId id="469" r:id="rId34"/>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Раздел по умолчанию" id="{B9489B66-A166-4A24-B55F-EDCB98E57948}">
          <p14:sldIdLst>
            <p14:sldId id="296"/>
          </p14:sldIdLst>
        </p14:section>
        <p14:section name="Лирическое отступление в блочные шифры" id="{166FB796-C804-494D-81E1-46F5EBC53402}">
          <p14:sldIdLst>
            <p14:sldId id="439"/>
            <p14:sldId id="441"/>
            <p14:sldId id="440"/>
            <p14:sldId id="470"/>
            <p14:sldId id="442"/>
          </p14:sldIdLst>
        </p14:section>
        <p14:section name="MAC" id="{18788C7A-D9AB-44EB-970F-32D0872360AF}">
          <p14:sldIdLst>
            <p14:sldId id="443"/>
            <p14:sldId id="444"/>
            <p14:sldId id="445"/>
            <p14:sldId id="446"/>
            <p14:sldId id="447"/>
            <p14:sldId id="448"/>
            <p14:sldId id="449"/>
            <p14:sldId id="451"/>
            <p14:sldId id="452"/>
            <p14:sldId id="450"/>
            <p14:sldId id="453"/>
            <p14:sldId id="454"/>
            <p14:sldId id="455"/>
            <p14:sldId id="456"/>
          </p14:sldIdLst>
        </p14:section>
        <p14:section name="Построение MAC" id="{BDB6B9FB-F9C3-47B8-A5AA-E2B6D87B1A81}">
          <p14:sldIdLst>
            <p14:sldId id="457"/>
            <p14:sldId id="458"/>
            <p14:sldId id="459"/>
            <p14:sldId id="460"/>
            <p14:sldId id="461"/>
          </p14:sldIdLst>
        </p14:section>
        <p14:section name="беспификсные prf" id="{8D7119DD-8269-4067-B041-CBC75DC9F3BE}">
          <p14:sldIdLst>
            <p14:sldId id="462"/>
            <p14:sldId id="463"/>
            <p14:sldId id="464"/>
            <p14:sldId id="465"/>
            <p14:sldId id="466"/>
          </p14:sldIdLst>
        </p14:section>
        <p14:section name="атаки на MAC на основе беспрификсных PRF" id="{BB52D12A-AD2B-4D91-AE6C-68129FB28A94}">
          <p14:sldIdLst>
            <p14:sldId id="467"/>
            <p14:sldId id="468"/>
            <p14:sldId id="469"/>
          </p14:sldIdLst>
        </p14:section>
        <p14:section name="CBC" id="{C4CD0A65-B822-46E5-B632-31A9388536BE}">
          <p14:sldIdLst/>
        </p14:section>
        <p14:section name="Детерминированный CPA" id="{0532A29F-7973-4F7E-84F6-C56353BBD596}">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941" autoAdjust="0"/>
    <p:restoredTop sz="94664" autoAdjust="0"/>
  </p:normalViewPr>
  <p:slideViewPr>
    <p:cSldViewPr snapToGrid="0">
      <p:cViewPr varScale="1">
        <p:scale>
          <a:sx n="122" d="100"/>
          <a:sy n="122" d="100"/>
        </p:scale>
        <p:origin x="246" y="96"/>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9" d="100"/>
          <a:sy n="69" d="100"/>
        </p:scale>
        <p:origin x="2778" y="5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A08D16-15DC-4E25-BDC3-F25146157B16}" type="datetimeFigureOut">
              <a:rPr lang="ru-RU" smtClean="0"/>
              <a:t>16.11.2023</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6D75760-61D2-4B80-8A8D-A874439CE6F8}" type="slidenum">
              <a:rPr lang="ru-RU" smtClean="0"/>
              <a:t>‹#›</a:t>
            </a:fld>
            <a:endParaRPr lang="ru-RU"/>
          </a:p>
        </p:txBody>
      </p:sp>
    </p:spTree>
    <p:extLst>
      <p:ext uri="{BB962C8B-B14F-4D97-AF65-F5344CB8AC3E}">
        <p14:creationId xmlns:p14="http://schemas.microsoft.com/office/powerpoint/2010/main" val="15687040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3"/>
            <a:ext cx="9144000" cy="2387600"/>
          </a:xfrm>
        </p:spPr>
        <p:txBody>
          <a:bodyPr anchor="b"/>
          <a:lstStyle>
            <a:lvl1pPr algn="ctr">
              <a:defRPr sz="6000"/>
            </a:lvl1pPr>
          </a:lstStyle>
          <a:p>
            <a:r>
              <a:rPr lang="ru-RU" smtClean="0"/>
              <a:t>Образец заголовка</a:t>
            </a:r>
            <a:endParaRPr lang="ru-RU"/>
          </a:p>
        </p:txBody>
      </p:sp>
      <p:sp>
        <p:nvSpPr>
          <p:cNvPr id="3" name="Подзаголовок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p>
            <a:fld id="{FCEC8293-DB51-454A-BE81-EC8FCB31EBA2}" type="datetime1">
              <a:rPr lang="ru-RU" smtClean="0"/>
              <a:t>16.11.2023</a:t>
            </a:fld>
            <a:endParaRPr lang="ru-RU"/>
          </a:p>
        </p:txBody>
      </p:sp>
      <p:sp>
        <p:nvSpPr>
          <p:cNvPr id="5" name="Нижний колонтитул 4"/>
          <p:cNvSpPr>
            <a:spLocks noGrp="1"/>
          </p:cNvSpPr>
          <p:nvPr>
            <p:ph type="ftr" sz="quarter" idx="11"/>
          </p:nvPr>
        </p:nvSpPr>
        <p:spPr/>
        <p:txBody>
          <a:bodyPr/>
          <a:lstStyle/>
          <a:p>
            <a:r>
              <a:rPr lang="ru-RU" smtClean="0"/>
              <a:t>Артём Макаров</a:t>
            </a:r>
            <a:endParaRPr lang="ru-RU"/>
          </a:p>
        </p:txBody>
      </p:sp>
      <p:sp>
        <p:nvSpPr>
          <p:cNvPr id="6" name="Номер слайда 5"/>
          <p:cNvSpPr>
            <a:spLocks noGrp="1"/>
          </p:cNvSpPr>
          <p:nvPr>
            <p:ph type="sldNum" sz="quarter" idx="12"/>
          </p:nvPr>
        </p:nvSpPr>
        <p:spPr/>
        <p:txBody>
          <a:bodyPr/>
          <a:lstStyle/>
          <a:p>
            <a:fld id="{8253DDDB-F8F7-4D64-A7FD-3F3D61C1949F}" type="slidenum">
              <a:rPr lang="ru-RU" smtClean="0"/>
              <a:t>‹#›</a:t>
            </a:fld>
            <a:endParaRPr lang="ru-RU"/>
          </a:p>
        </p:txBody>
      </p:sp>
    </p:spTree>
    <p:extLst>
      <p:ext uri="{BB962C8B-B14F-4D97-AF65-F5344CB8AC3E}">
        <p14:creationId xmlns:p14="http://schemas.microsoft.com/office/powerpoint/2010/main" val="10148982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241C87B1-1C35-4DBD-BC18-2BC72E776603}" type="datetime1">
              <a:rPr lang="ru-RU" smtClean="0"/>
              <a:t>16.11.2023</a:t>
            </a:fld>
            <a:endParaRPr lang="ru-RU"/>
          </a:p>
        </p:txBody>
      </p:sp>
      <p:sp>
        <p:nvSpPr>
          <p:cNvPr id="5" name="Нижний колонтитул 4"/>
          <p:cNvSpPr>
            <a:spLocks noGrp="1"/>
          </p:cNvSpPr>
          <p:nvPr>
            <p:ph type="ftr" sz="quarter" idx="11"/>
          </p:nvPr>
        </p:nvSpPr>
        <p:spPr/>
        <p:txBody>
          <a:bodyPr/>
          <a:lstStyle/>
          <a:p>
            <a:r>
              <a:rPr lang="ru-RU" smtClean="0"/>
              <a:t>Артём Макаров</a:t>
            </a:r>
            <a:endParaRPr lang="ru-RU"/>
          </a:p>
        </p:txBody>
      </p:sp>
      <p:sp>
        <p:nvSpPr>
          <p:cNvPr id="6" name="Номер слайда 5"/>
          <p:cNvSpPr>
            <a:spLocks noGrp="1"/>
          </p:cNvSpPr>
          <p:nvPr>
            <p:ph type="sldNum" sz="quarter" idx="12"/>
          </p:nvPr>
        </p:nvSpPr>
        <p:spPr/>
        <p:txBody>
          <a:bodyPr/>
          <a:lstStyle/>
          <a:p>
            <a:fld id="{8253DDDB-F8F7-4D64-A7FD-3F3D61C1949F}" type="slidenum">
              <a:rPr lang="ru-RU" smtClean="0"/>
              <a:t>‹#›</a:t>
            </a:fld>
            <a:endParaRPr lang="ru-RU"/>
          </a:p>
        </p:txBody>
      </p:sp>
    </p:spTree>
    <p:extLst>
      <p:ext uri="{BB962C8B-B14F-4D97-AF65-F5344CB8AC3E}">
        <p14:creationId xmlns:p14="http://schemas.microsoft.com/office/powerpoint/2010/main" val="39413458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8724900" y="365125"/>
            <a:ext cx="2628900" cy="5811838"/>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838200" y="365125"/>
            <a:ext cx="7734300" cy="5811838"/>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p>
            <a:fld id="{3134C275-26C0-42CD-9111-9ADE65922AF9}" type="datetime1">
              <a:rPr lang="ru-RU" smtClean="0"/>
              <a:t>16.11.2023</a:t>
            </a:fld>
            <a:endParaRPr lang="ru-RU"/>
          </a:p>
        </p:txBody>
      </p:sp>
      <p:sp>
        <p:nvSpPr>
          <p:cNvPr id="5" name="Нижний колонтитул 4"/>
          <p:cNvSpPr>
            <a:spLocks noGrp="1"/>
          </p:cNvSpPr>
          <p:nvPr>
            <p:ph type="ftr" sz="quarter" idx="11"/>
          </p:nvPr>
        </p:nvSpPr>
        <p:spPr/>
        <p:txBody>
          <a:bodyPr/>
          <a:lstStyle/>
          <a:p>
            <a:r>
              <a:rPr lang="ru-RU" smtClean="0"/>
              <a:t>Артём Макаров</a:t>
            </a:r>
            <a:endParaRPr lang="ru-RU"/>
          </a:p>
        </p:txBody>
      </p:sp>
      <p:sp>
        <p:nvSpPr>
          <p:cNvPr id="6" name="Номер слайда 5"/>
          <p:cNvSpPr>
            <a:spLocks noGrp="1"/>
          </p:cNvSpPr>
          <p:nvPr>
            <p:ph type="sldNum" sz="quarter" idx="12"/>
          </p:nvPr>
        </p:nvSpPr>
        <p:spPr/>
        <p:txBody>
          <a:bodyPr/>
          <a:lstStyle/>
          <a:p>
            <a:fld id="{8253DDDB-F8F7-4D64-A7FD-3F3D61C1949F}" type="slidenum">
              <a:rPr lang="ru-RU" smtClean="0"/>
              <a:t>‹#›</a:t>
            </a:fld>
            <a:endParaRPr lang="ru-RU"/>
          </a:p>
        </p:txBody>
      </p:sp>
    </p:spTree>
    <p:extLst>
      <p:ext uri="{BB962C8B-B14F-4D97-AF65-F5344CB8AC3E}">
        <p14:creationId xmlns:p14="http://schemas.microsoft.com/office/powerpoint/2010/main" val="2448821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dirty="0" smtClean="0"/>
              <a:t>Образец текста</a:t>
            </a:r>
          </a:p>
          <a:p>
            <a:pPr lvl="1"/>
            <a:r>
              <a:rPr lang="ru-RU" dirty="0" smtClean="0"/>
              <a:t>Второй уровень</a:t>
            </a:r>
          </a:p>
          <a:p>
            <a:pPr lvl="2"/>
            <a:r>
              <a:rPr lang="ru-RU" dirty="0" smtClean="0"/>
              <a:t>Третий уровень</a:t>
            </a:r>
          </a:p>
          <a:p>
            <a:pPr lvl="3"/>
            <a:r>
              <a:rPr lang="ru-RU" dirty="0" smtClean="0"/>
              <a:t>Четвертый уровень</a:t>
            </a:r>
          </a:p>
          <a:p>
            <a:pPr lvl="4"/>
            <a:r>
              <a:rPr lang="ru-RU" dirty="0" smtClean="0"/>
              <a:t>Пятый уровень</a:t>
            </a:r>
            <a:endParaRPr lang="ru-RU" dirty="0"/>
          </a:p>
        </p:txBody>
      </p:sp>
      <p:sp>
        <p:nvSpPr>
          <p:cNvPr id="4" name="Дата 3"/>
          <p:cNvSpPr>
            <a:spLocks noGrp="1"/>
          </p:cNvSpPr>
          <p:nvPr>
            <p:ph type="dt" sz="half" idx="10"/>
          </p:nvPr>
        </p:nvSpPr>
        <p:spPr/>
        <p:txBody>
          <a:bodyPr/>
          <a:lstStyle/>
          <a:p>
            <a:fld id="{C1A9A50B-C350-45F5-8AAB-ADB9E670AF2E}" type="datetime1">
              <a:rPr lang="ru-RU" smtClean="0"/>
              <a:t>16.11.2023</a:t>
            </a:fld>
            <a:endParaRPr lang="ru-RU"/>
          </a:p>
        </p:txBody>
      </p:sp>
      <p:sp>
        <p:nvSpPr>
          <p:cNvPr id="5" name="Нижний колонтитул 4"/>
          <p:cNvSpPr>
            <a:spLocks noGrp="1"/>
          </p:cNvSpPr>
          <p:nvPr>
            <p:ph type="ftr" sz="quarter" idx="11"/>
          </p:nvPr>
        </p:nvSpPr>
        <p:spPr/>
        <p:txBody>
          <a:bodyPr/>
          <a:lstStyle/>
          <a:p>
            <a:r>
              <a:rPr lang="ru-RU" smtClean="0"/>
              <a:t>Артём Макаров</a:t>
            </a:r>
            <a:endParaRPr lang="ru-RU"/>
          </a:p>
        </p:txBody>
      </p:sp>
      <p:sp>
        <p:nvSpPr>
          <p:cNvPr id="6" name="Номер слайда 5"/>
          <p:cNvSpPr>
            <a:spLocks noGrp="1"/>
          </p:cNvSpPr>
          <p:nvPr>
            <p:ph type="sldNum" sz="quarter" idx="12"/>
          </p:nvPr>
        </p:nvSpPr>
        <p:spPr/>
        <p:txBody>
          <a:bodyPr/>
          <a:lstStyle/>
          <a:p>
            <a:fld id="{8253DDDB-F8F7-4D64-A7FD-3F3D61C1949F}" type="slidenum">
              <a:rPr lang="ru-RU" smtClean="0"/>
              <a:t>‹#›</a:t>
            </a:fld>
            <a:endParaRPr lang="ru-RU"/>
          </a:p>
        </p:txBody>
      </p:sp>
    </p:spTree>
    <p:extLst>
      <p:ext uri="{BB962C8B-B14F-4D97-AF65-F5344CB8AC3E}">
        <p14:creationId xmlns:p14="http://schemas.microsoft.com/office/powerpoint/2010/main" val="13818519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1850" y="1709738"/>
            <a:ext cx="10515600" cy="2852737"/>
          </a:xfrm>
        </p:spPr>
        <p:txBody>
          <a:bodyPr anchor="b"/>
          <a:lstStyle>
            <a:lvl1pPr>
              <a:defRPr sz="6000"/>
            </a:lvl1pPr>
          </a:lstStyle>
          <a:p>
            <a:r>
              <a:rPr lang="ru-RU" smtClean="0"/>
              <a:t>Образец заголовка</a:t>
            </a:r>
            <a:endParaRPr lang="ru-RU"/>
          </a:p>
        </p:txBody>
      </p:sp>
      <p:sp>
        <p:nvSpPr>
          <p:cNvPr id="3" name="Текст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smtClean="0"/>
              <a:t>Образец текста</a:t>
            </a:r>
          </a:p>
        </p:txBody>
      </p:sp>
      <p:sp>
        <p:nvSpPr>
          <p:cNvPr id="4" name="Дата 3"/>
          <p:cNvSpPr>
            <a:spLocks noGrp="1"/>
          </p:cNvSpPr>
          <p:nvPr>
            <p:ph type="dt" sz="half" idx="10"/>
          </p:nvPr>
        </p:nvSpPr>
        <p:spPr/>
        <p:txBody>
          <a:bodyPr/>
          <a:lstStyle/>
          <a:p>
            <a:fld id="{089688C9-348F-42F9-B6C0-5990DDE0C5B2}" type="datetime1">
              <a:rPr lang="ru-RU" smtClean="0"/>
              <a:t>16.11.2023</a:t>
            </a:fld>
            <a:endParaRPr lang="ru-RU"/>
          </a:p>
        </p:txBody>
      </p:sp>
      <p:sp>
        <p:nvSpPr>
          <p:cNvPr id="5" name="Нижний колонтитул 4"/>
          <p:cNvSpPr>
            <a:spLocks noGrp="1"/>
          </p:cNvSpPr>
          <p:nvPr>
            <p:ph type="ftr" sz="quarter" idx="11"/>
          </p:nvPr>
        </p:nvSpPr>
        <p:spPr/>
        <p:txBody>
          <a:bodyPr/>
          <a:lstStyle/>
          <a:p>
            <a:r>
              <a:rPr lang="ru-RU" smtClean="0"/>
              <a:t>Артём Макаров</a:t>
            </a:r>
            <a:endParaRPr lang="ru-RU"/>
          </a:p>
        </p:txBody>
      </p:sp>
      <p:sp>
        <p:nvSpPr>
          <p:cNvPr id="6" name="Номер слайда 5"/>
          <p:cNvSpPr>
            <a:spLocks noGrp="1"/>
          </p:cNvSpPr>
          <p:nvPr>
            <p:ph type="sldNum" sz="quarter" idx="12"/>
          </p:nvPr>
        </p:nvSpPr>
        <p:spPr/>
        <p:txBody>
          <a:bodyPr/>
          <a:lstStyle/>
          <a:p>
            <a:fld id="{8253DDDB-F8F7-4D64-A7FD-3F3D61C1949F}" type="slidenum">
              <a:rPr lang="ru-RU" smtClean="0"/>
              <a:t>‹#›</a:t>
            </a:fld>
            <a:endParaRPr lang="ru-RU"/>
          </a:p>
        </p:txBody>
      </p:sp>
    </p:spTree>
    <p:extLst>
      <p:ext uri="{BB962C8B-B14F-4D97-AF65-F5344CB8AC3E}">
        <p14:creationId xmlns:p14="http://schemas.microsoft.com/office/powerpoint/2010/main" val="17693706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sz="half" idx="1"/>
          </p:nvPr>
        </p:nvSpPr>
        <p:spPr>
          <a:xfrm>
            <a:off x="838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Объект 3"/>
          <p:cNvSpPr>
            <a:spLocks noGrp="1"/>
          </p:cNvSpPr>
          <p:nvPr>
            <p:ph sz="half" idx="2"/>
          </p:nvPr>
        </p:nvSpPr>
        <p:spPr>
          <a:xfrm>
            <a:off x="6172200" y="1825625"/>
            <a:ext cx="5181600" cy="435133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p>
            <a:fld id="{684AFD8F-6DD9-4AD3-A505-FDC3F5C5F3F6}" type="datetime1">
              <a:rPr lang="ru-RU" smtClean="0"/>
              <a:t>16.11.2023</a:t>
            </a:fld>
            <a:endParaRPr lang="ru-RU"/>
          </a:p>
        </p:txBody>
      </p:sp>
      <p:sp>
        <p:nvSpPr>
          <p:cNvPr id="6" name="Нижний колонтитул 5"/>
          <p:cNvSpPr>
            <a:spLocks noGrp="1"/>
          </p:cNvSpPr>
          <p:nvPr>
            <p:ph type="ftr" sz="quarter" idx="11"/>
          </p:nvPr>
        </p:nvSpPr>
        <p:spPr/>
        <p:txBody>
          <a:bodyPr/>
          <a:lstStyle/>
          <a:p>
            <a:r>
              <a:rPr lang="ru-RU" smtClean="0"/>
              <a:t>Артём Макаров</a:t>
            </a:r>
            <a:endParaRPr lang="ru-RU"/>
          </a:p>
        </p:txBody>
      </p:sp>
      <p:sp>
        <p:nvSpPr>
          <p:cNvPr id="7" name="Номер слайда 6"/>
          <p:cNvSpPr>
            <a:spLocks noGrp="1"/>
          </p:cNvSpPr>
          <p:nvPr>
            <p:ph type="sldNum" sz="quarter" idx="12"/>
          </p:nvPr>
        </p:nvSpPr>
        <p:spPr/>
        <p:txBody>
          <a:bodyPr/>
          <a:lstStyle/>
          <a:p>
            <a:fld id="{8253DDDB-F8F7-4D64-A7FD-3F3D61C1949F}" type="slidenum">
              <a:rPr lang="ru-RU" smtClean="0"/>
              <a:t>‹#›</a:t>
            </a:fld>
            <a:endParaRPr lang="ru-RU"/>
          </a:p>
        </p:txBody>
      </p:sp>
    </p:spTree>
    <p:extLst>
      <p:ext uri="{BB962C8B-B14F-4D97-AF65-F5344CB8AC3E}">
        <p14:creationId xmlns:p14="http://schemas.microsoft.com/office/powerpoint/2010/main" val="14276641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365125"/>
            <a:ext cx="10515600" cy="1325563"/>
          </a:xfrm>
        </p:spPr>
        <p:txBody>
          <a:bodyPr/>
          <a:lstStyle/>
          <a:p>
            <a:r>
              <a:rPr lang="ru-RU" smtClean="0"/>
              <a:t>Образец заголовка</a:t>
            </a:r>
            <a:endParaRPr lang="ru-RU"/>
          </a:p>
        </p:txBody>
      </p:sp>
      <p:sp>
        <p:nvSpPr>
          <p:cNvPr id="3" name="Текст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dirty="0" smtClean="0"/>
              <a:t>Образец текста</a:t>
            </a:r>
          </a:p>
        </p:txBody>
      </p:sp>
      <p:sp>
        <p:nvSpPr>
          <p:cNvPr id="4" name="Объект 3"/>
          <p:cNvSpPr>
            <a:spLocks noGrp="1"/>
          </p:cNvSpPr>
          <p:nvPr>
            <p:ph sz="half" idx="2"/>
          </p:nvPr>
        </p:nvSpPr>
        <p:spPr>
          <a:xfrm>
            <a:off x="839788" y="2505075"/>
            <a:ext cx="5157787" cy="3684588"/>
          </a:xfrm>
        </p:spPr>
        <p:txBody>
          <a:bodyPr/>
          <a:lstStyle/>
          <a:p>
            <a:pPr lvl="0"/>
            <a:r>
              <a:rPr lang="ru-RU" dirty="0" smtClean="0"/>
              <a:t>Образец текста</a:t>
            </a:r>
          </a:p>
          <a:p>
            <a:pPr lvl="1"/>
            <a:r>
              <a:rPr lang="ru-RU" dirty="0" smtClean="0"/>
              <a:t>Второй уровень</a:t>
            </a:r>
          </a:p>
          <a:p>
            <a:pPr lvl="2"/>
            <a:r>
              <a:rPr lang="ru-RU" dirty="0" smtClean="0"/>
              <a:t>Третий уровень</a:t>
            </a:r>
          </a:p>
          <a:p>
            <a:pPr lvl="3"/>
            <a:r>
              <a:rPr lang="ru-RU" dirty="0" smtClean="0"/>
              <a:t>Четвертый уровень</a:t>
            </a:r>
          </a:p>
          <a:p>
            <a:pPr lvl="4"/>
            <a:r>
              <a:rPr lang="ru-RU" dirty="0" smtClean="0"/>
              <a:t>Пятый уровень</a:t>
            </a:r>
            <a:endParaRPr lang="ru-RU" dirty="0"/>
          </a:p>
        </p:txBody>
      </p:sp>
      <p:sp>
        <p:nvSpPr>
          <p:cNvPr id="5" name="Текст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6172200" y="2505075"/>
            <a:ext cx="5183188"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p>
            <a:fld id="{63551EFE-4D02-45EB-A747-8B6F047B5AA0}" type="datetime1">
              <a:rPr lang="ru-RU" smtClean="0"/>
              <a:t>16.11.2023</a:t>
            </a:fld>
            <a:endParaRPr lang="ru-RU"/>
          </a:p>
        </p:txBody>
      </p:sp>
      <p:sp>
        <p:nvSpPr>
          <p:cNvPr id="8" name="Нижний колонтитул 7"/>
          <p:cNvSpPr>
            <a:spLocks noGrp="1"/>
          </p:cNvSpPr>
          <p:nvPr>
            <p:ph type="ftr" sz="quarter" idx="11"/>
          </p:nvPr>
        </p:nvSpPr>
        <p:spPr/>
        <p:txBody>
          <a:bodyPr/>
          <a:lstStyle/>
          <a:p>
            <a:r>
              <a:rPr lang="ru-RU" smtClean="0"/>
              <a:t>Артём Макаров</a:t>
            </a:r>
            <a:endParaRPr lang="ru-RU"/>
          </a:p>
        </p:txBody>
      </p:sp>
      <p:sp>
        <p:nvSpPr>
          <p:cNvPr id="9" name="Номер слайда 8"/>
          <p:cNvSpPr>
            <a:spLocks noGrp="1"/>
          </p:cNvSpPr>
          <p:nvPr>
            <p:ph type="sldNum" sz="quarter" idx="12"/>
          </p:nvPr>
        </p:nvSpPr>
        <p:spPr/>
        <p:txBody>
          <a:bodyPr/>
          <a:lstStyle/>
          <a:p>
            <a:fld id="{8253DDDB-F8F7-4D64-A7FD-3F3D61C1949F}" type="slidenum">
              <a:rPr lang="ru-RU" smtClean="0"/>
              <a:t>‹#›</a:t>
            </a:fld>
            <a:endParaRPr lang="ru-RU"/>
          </a:p>
        </p:txBody>
      </p:sp>
    </p:spTree>
    <p:extLst>
      <p:ext uri="{BB962C8B-B14F-4D97-AF65-F5344CB8AC3E}">
        <p14:creationId xmlns:p14="http://schemas.microsoft.com/office/powerpoint/2010/main" val="11958947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p>
            <a:fld id="{813A9F34-E5CD-4B8F-AA9E-889C84372B20}" type="datetime1">
              <a:rPr lang="ru-RU" smtClean="0"/>
              <a:t>16.11.2023</a:t>
            </a:fld>
            <a:endParaRPr lang="ru-RU"/>
          </a:p>
        </p:txBody>
      </p:sp>
      <p:sp>
        <p:nvSpPr>
          <p:cNvPr id="4" name="Нижний колонтитул 3"/>
          <p:cNvSpPr>
            <a:spLocks noGrp="1"/>
          </p:cNvSpPr>
          <p:nvPr>
            <p:ph type="ftr" sz="quarter" idx="11"/>
          </p:nvPr>
        </p:nvSpPr>
        <p:spPr/>
        <p:txBody>
          <a:bodyPr/>
          <a:lstStyle/>
          <a:p>
            <a:r>
              <a:rPr lang="ru-RU" smtClean="0"/>
              <a:t>Артём Макаров</a:t>
            </a:r>
            <a:endParaRPr lang="ru-RU"/>
          </a:p>
        </p:txBody>
      </p:sp>
      <p:sp>
        <p:nvSpPr>
          <p:cNvPr id="5" name="Номер слайда 4"/>
          <p:cNvSpPr>
            <a:spLocks noGrp="1"/>
          </p:cNvSpPr>
          <p:nvPr>
            <p:ph type="sldNum" sz="quarter" idx="12"/>
          </p:nvPr>
        </p:nvSpPr>
        <p:spPr/>
        <p:txBody>
          <a:bodyPr/>
          <a:lstStyle/>
          <a:p>
            <a:fld id="{8253DDDB-F8F7-4D64-A7FD-3F3D61C1949F}" type="slidenum">
              <a:rPr lang="ru-RU" smtClean="0"/>
              <a:t>‹#›</a:t>
            </a:fld>
            <a:endParaRPr lang="ru-RU"/>
          </a:p>
        </p:txBody>
      </p:sp>
    </p:spTree>
    <p:extLst>
      <p:ext uri="{BB962C8B-B14F-4D97-AF65-F5344CB8AC3E}">
        <p14:creationId xmlns:p14="http://schemas.microsoft.com/office/powerpoint/2010/main" val="37087837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51224D22-9B29-44A6-8E82-95FC492DEDC1}" type="datetime1">
              <a:rPr lang="ru-RU" smtClean="0"/>
              <a:t>16.11.2023</a:t>
            </a:fld>
            <a:endParaRPr lang="ru-RU"/>
          </a:p>
        </p:txBody>
      </p:sp>
      <p:sp>
        <p:nvSpPr>
          <p:cNvPr id="3" name="Нижний колонтитул 2"/>
          <p:cNvSpPr>
            <a:spLocks noGrp="1"/>
          </p:cNvSpPr>
          <p:nvPr>
            <p:ph type="ftr" sz="quarter" idx="11"/>
          </p:nvPr>
        </p:nvSpPr>
        <p:spPr/>
        <p:txBody>
          <a:bodyPr/>
          <a:lstStyle/>
          <a:p>
            <a:r>
              <a:rPr lang="ru-RU" smtClean="0"/>
              <a:t>Артём Макаров</a:t>
            </a:r>
            <a:endParaRPr lang="ru-RU"/>
          </a:p>
        </p:txBody>
      </p:sp>
      <p:sp>
        <p:nvSpPr>
          <p:cNvPr id="4" name="Номер слайда 3"/>
          <p:cNvSpPr>
            <a:spLocks noGrp="1"/>
          </p:cNvSpPr>
          <p:nvPr>
            <p:ph type="sldNum" sz="quarter" idx="12"/>
          </p:nvPr>
        </p:nvSpPr>
        <p:spPr/>
        <p:txBody>
          <a:bodyPr/>
          <a:lstStyle/>
          <a:p>
            <a:fld id="{8253DDDB-F8F7-4D64-A7FD-3F3D61C1949F}" type="slidenum">
              <a:rPr lang="ru-RU" smtClean="0"/>
              <a:t>‹#›</a:t>
            </a:fld>
            <a:endParaRPr lang="ru-RU"/>
          </a:p>
        </p:txBody>
      </p:sp>
    </p:spTree>
    <p:extLst>
      <p:ext uri="{BB962C8B-B14F-4D97-AF65-F5344CB8AC3E}">
        <p14:creationId xmlns:p14="http://schemas.microsoft.com/office/powerpoint/2010/main" val="14024221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Объект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91D1034F-4441-48A1-BDC0-25EA1022324A}" type="datetime1">
              <a:rPr lang="ru-RU" smtClean="0"/>
              <a:t>16.11.2023</a:t>
            </a:fld>
            <a:endParaRPr lang="ru-RU"/>
          </a:p>
        </p:txBody>
      </p:sp>
      <p:sp>
        <p:nvSpPr>
          <p:cNvPr id="6" name="Нижний колонтитул 5"/>
          <p:cNvSpPr>
            <a:spLocks noGrp="1"/>
          </p:cNvSpPr>
          <p:nvPr>
            <p:ph type="ftr" sz="quarter" idx="11"/>
          </p:nvPr>
        </p:nvSpPr>
        <p:spPr/>
        <p:txBody>
          <a:bodyPr/>
          <a:lstStyle/>
          <a:p>
            <a:r>
              <a:rPr lang="ru-RU" smtClean="0"/>
              <a:t>Артём Макаров</a:t>
            </a:r>
            <a:endParaRPr lang="ru-RU"/>
          </a:p>
        </p:txBody>
      </p:sp>
      <p:sp>
        <p:nvSpPr>
          <p:cNvPr id="7" name="Номер слайда 6"/>
          <p:cNvSpPr>
            <a:spLocks noGrp="1"/>
          </p:cNvSpPr>
          <p:nvPr>
            <p:ph type="sldNum" sz="quarter" idx="12"/>
          </p:nvPr>
        </p:nvSpPr>
        <p:spPr/>
        <p:txBody>
          <a:bodyPr/>
          <a:lstStyle/>
          <a:p>
            <a:fld id="{8253DDDB-F8F7-4D64-A7FD-3F3D61C1949F}" type="slidenum">
              <a:rPr lang="ru-RU" smtClean="0"/>
              <a:t>‹#›</a:t>
            </a:fld>
            <a:endParaRPr lang="ru-RU"/>
          </a:p>
        </p:txBody>
      </p:sp>
    </p:spTree>
    <p:extLst>
      <p:ext uri="{BB962C8B-B14F-4D97-AF65-F5344CB8AC3E}">
        <p14:creationId xmlns:p14="http://schemas.microsoft.com/office/powerpoint/2010/main" val="2213529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9788" y="457200"/>
            <a:ext cx="3932237" cy="1600200"/>
          </a:xfrm>
        </p:spPr>
        <p:txBody>
          <a:bodyPr anchor="b"/>
          <a:lstStyle>
            <a:lvl1pPr>
              <a:defRPr sz="3200"/>
            </a:lvl1pPr>
          </a:lstStyle>
          <a:p>
            <a:r>
              <a:rPr lang="ru-RU" smtClean="0"/>
              <a:t>Образец заголовка</a:t>
            </a:r>
            <a:endParaRPr lang="ru-RU"/>
          </a:p>
        </p:txBody>
      </p:sp>
      <p:sp>
        <p:nvSpPr>
          <p:cNvPr id="3" name="Рисунок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p>
            <a:fld id="{B0FFDE79-B627-473B-AE17-4C65BD2495F7}" type="datetime1">
              <a:rPr lang="ru-RU" smtClean="0"/>
              <a:t>16.11.2023</a:t>
            </a:fld>
            <a:endParaRPr lang="ru-RU"/>
          </a:p>
        </p:txBody>
      </p:sp>
      <p:sp>
        <p:nvSpPr>
          <p:cNvPr id="6" name="Нижний колонтитул 5"/>
          <p:cNvSpPr>
            <a:spLocks noGrp="1"/>
          </p:cNvSpPr>
          <p:nvPr>
            <p:ph type="ftr" sz="quarter" idx="11"/>
          </p:nvPr>
        </p:nvSpPr>
        <p:spPr/>
        <p:txBody>
          <a:bodyPr/>
          <a:lstStyle/>
          <a:p>
            <a:r>
              <a:rPr lang="ru-RU" smtClean="0"/>
              <a:t>Артём Макаров</a:t>
            </a:r>
            <a:endParaRPr lang="ru-RU"/>
          </a:p>
        </p:txBody>
      </p:sp>
      <p:sp>
        <p:nvSpPr>
          <p:cNvPr id="7" name="Номер слайда 6"/>
          <p:cNvSpPr>
            <a:spLocks noGrp="1"/>
          </p:cNvSpPr>
          <p:nvPr>
            <p:ph type="sldNum" sz="quarter" idx="12"/>
          </p:nvPr>
        </p:nvSpPr>
        <p:spPr/>
        <p:txBody>
          <a:bodyPr/>
          <a:lstStyle/>
          <a:p>
            <a:fld id="{8253DDDB-F8F7-4D64-A7FD-3F3D61C1949F}" type="slidenum">
              <a:rPr lang="ru-RU" smtClean="0"/>
              <a:t>‹#›</a:t>
            </a:fld>
            <a:endParaRPr lang="ru-RU"/>
          </a:p>
        </p:txBody>
      </p:sp>
    </p:spTree>
    <p:extLst>
      <p:ext uri="{BB962C8B-B14F-4D97-AF65-F5344CB8AC3E}">
        <p14:creationId xmlns:p14="http://schemas.microsoft.com/office/powerpoint/2010/main" val="37953376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dirty="0" smtClean="0"/>
              <a:t>Образец заголовка</a:t>
            </a:r>
            <a:endParaRPr lang="ru-RU" dirty="0"/>
          </a:p>
        </p:txBody>
      </p:sp>
      <p:sp>
        <p:nvSpPr>
          <p:cNvPr id="3" name="Текст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dirty="0" smtClean="0"/>
              <a:t>Образец текста</a:t>
            </a:r>
          </a:p>
          <a:p>
            <a:pPr lvl="1"/>
            <a:r>
              <a:rPr lang="ru-RU" dirty="0" smtClean="0"/>
              <a:t>Второй уровень</a:t>
            </a:r>
          </a:p>
          <a:p>
            <a:pPr lvl="2"/>
            <a:r>
              <a:rPr lang="ru-RU" dirty="0" smtClean="0"/>
              <a:t>Третий уровень</a:t>
            </a:r>
          </a:p>
          <a:p>
            <a:pPr lvl="3"/>
            <a:r>
              <a:rPr lang="ru-RU" dirty="0" smtClean="0"/>
              <a:t>Четвертый уровень</a:t>
            </a:r>
          </a:p>
          <a:p>
            <a:pPr lvl="4"/>
            <a:r>
              <a:rPr lang="ru-RU" dirty="0" smtClean="0"/>
              <a:t>Пятый уровень</a:t>
            </a:r>
            <a:endParaRPr lang="ru-RU" dirty="0"/>
          </a:p>
        </p:txBody>
      </p:sp>
      <p:sp>
        <p:nvSpPr>
          <p:cNvPr id="4" name="Дата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CA537A-1B8C-47BA-9BA6-7CE3FAFDA8BE}" type="datetime1">
              <a:rPr lang="ru-RU" smtClean="0"/>
              <a:t>16.11.2023</a:t>
            </a:fld>
            <a:endParaRPr lang="ru-RU"/>
          </a:p>
        </p:txBody>
      </p:sp>
      <p:sp>
        <p:nvSpPr>
          <p:cNvPr id="5" name="Нижний колонтитул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ru-RU" smtClean="0"/>
              <a:t>Артём Макаров</a:t>
            </a:r>
            <a:endParaRPr lang="ru-RU"/>
          </a:p>
        </p:txBody>
      </p:sp>
      <p:sp>
        <p:nvSpPr>
          <p:cNvPr id="6" name="Номер слайда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53DDDB-F8F7-4D64-A7FD-3F3D61C1949F}" type="slidenum">
              <a:rPr lang="ru-RU" smtClean="0"/>
              <a:t>‹#›</a:t>
            </a:fld>
            <a:endParaRPr lang="ru-RU"/>
          </a:p>
        </p:txBody>
      </p:sp>
    </p:spTree>
    <p:extLst>
      <p:ext uri="{BB962C8B-B14F-4D97-AF65-F5344CB8AC3E}">
        <p14:creationId xmlns:p14="http://schemas.microsoft.com/office/powerpoint/2010/main" val="41357599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0.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21.png"/><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24.png"/><Relationship Id="rId4" Type="http://schemas.openxmlformats.org/officeDocument/2006/relationships/image" Target="../media/image23.png"/></Relationships>
</file>

<file path=ppt/slides/_rels/slide16.xml.rels><?xml version="1.0" encoding="UTF-8" standalone="yes"?>
<Relationships xmlns="http://schemas.openxmlformats.org/package/2006/relationships"><Relationship Id="rId2" Type="http://schemas.openxmlformats.org/officeDocument/2006/relationships/image" Target="../media/image23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240.png"/><Relationship Id="rId1" Type="http://schemas.openxmlformats.org/officeDocument/2006/relationships/slideLayout" Target="../slideLayouts/slideLayout2.xml"/><Relationship Id="rId6" Type="http://schemas.openxmlformats.org/officeDocument/2006/relationships/image" Target="../media/image28.png"/><Relationship Id="rId11" Type="http://schemas.openxmlformats.org/officeDocument/2006/relationships/image" Target="../media/image33.png"/><Relationship Id="rId5" Type="http://schemas.openxmlformats.org/officeDocument/2006/relationships/image" Target="../media/image27.png"/><Relationship Id="rId10" Type="http://schemas.openxmlformats.org/officeDocument/2006/relationships/image" Target="../media/image32.png"/><Relationship Id="rId4" Type="http://schemas.openxmlformats.org/officeDocument/2006/relationships/image" Target="../media/image26.png"/><Relationship Id="rId9" Type="http://schemas.openxmlformats.org/officeDocument/2006/relationships/image" Target="../media/image31.png"/></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37.png"/><Relationship Id="rId2" Type="http://schemas.openxmlformats.org/officeDocument/2006/relationships/image" Target="../media/image34.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36.png"/><Relationship Id="rId4" Type="http://schemas.openxmlformats.org/officeDocument/2006/relationships/image" Target="../media/image35.png"/></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37.png"/><Relationship Id="rId2" Type="http://schemas.openxmlformats.org/officeDocument/2006/relationships/image" Target="../media/image38.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380.png"/><Relationship Id="rId4" Type="http://schemas.openxmlformats.org/officeDocument/2006/relationships/image" Target="../media/image39.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2.gif"/></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41.png"/><Relationship Id="rId2" Type="http://schemas.openxmlformats.org/officeDocument/2006/relationships/image" Target="../media/image390.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40.png"/></Relationships>
</file>

<file path=ppt/slides/_rels/slide21.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44.png"/><Relationship Id="rId2" Type="http://schemas.openxmlformats.org/officeDocument/2006/relationships/image" Target="../media/image420.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43.png"/><Relationship Id="rId4" Type="http://schemas.openxmlformats.org/officeDocument/2006/relationships/image" Target="../media/image14.png"/></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43.png"/><Relationship Id="rId4" Type="http://schemas.openxmlformats.org/officeDocument/2006/relationships/image" Target="../media/image14.png"/></Relationships>
</file>

<file path=ppt/slides/_rels/slide24.xml.rels><?xml version="1.0" encoding="UTF-8" standalone="yes"?>
<Relationships xmlns="http://schemas.openxmlformats.org/package/2006/relationships"><Relationship Id="rId8" Type="http://schemas.openxmlformats.org/officeDocument/2006/relationships/image" Target="../media/image51.png"/><Relationship Id="rId3" Type="http://schemas.openxmlformats.org/officeDocument/2006/relationships/image" Target="../media/image48.png"/><Relationship Id="rId7" Type="http://schemas.openxmlformats.org/officeDocument/2006/relationships/image" Target="../media/image29.png"/><Relationship Id="rId12" Type="http://schemas.openxmlformats.org/officeDocument/2006/relationships/image" Target="../media/image55.png"/><Relationship Id="rId2" Type="http://schemas.openxmlformats.org/officeDocument/2006/relationships/image" Target="../media/image47.png"/><Relationship Id="rId1" Type="http://schemas.openxmlformats.org/officeDocument/2006/relationships/slideLayout" Target="../slideLayouts/slideLayout2.xml"/><Relationship Id="rId6" Type="http://schemas.openxmlformats.org/officeDocument/2006/relationships/image" Target="../media/image50.png"/><Relationship Id="rId11" Type="http://schemas.openxmlformats.org/officeDocument/2006/relationships/image" Target="../media/image54.png"/><Relationship Id="rId5" Type="http://schemas.openxmlformats.org/officeDocument/2006/relationships/image" Target="../media/image49.png"/><Relationship Id="rId10" Type="http://schemas.openxmlformats.org/officeDocument/2006/relationships/image" Target="../media/image53.png"/><Relationship Id="rId4" Type="http://schemas.openxmlformats.org/officeDocument/2006/relationships/image" Target="../media/image25.png"/><Relationship Id="rId9" Type="http://schemas.openxmlformats.org/officeDocument/2006/relationships/image" Target="../media/image52.png"/></Relationships>
</file>

<file path=ppt/slides/_rels/slide25.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2.gif"/></Relationships>
</file>

<file path=ppt/slides/_rels/slide30.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2.xml"/><Relationship Id="rId4" Type="http://schemas.openxmlformats.org/officeDocument/2006/relationships/image" Target="../media/image61.png"/></Relationships>
</file>

<file path=ppt/slides/_rels/slide32.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2.xml"/><Relationship Id="rId4" Type="http://schemas.openxmlformats.org/officeDocument/2006/relationships/image" Target="../media/image59.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524000" y="1122362"/>
            <a:ext cx="9144000" cy="3105605"/>
          </a:xfrm>
        </p:spPr>
        <p:txBody>
          <a:bodyPr>
            <a:normAutofit fontScale="90000"/>
          </a:bodyPr>
          <a:lstStyle/>
          <a:p>
            <a:r>
              <a:rPr lang="ru-RU" dirty="0" smtClean="0"/>
              <a:t>Прикладная </a:t>
            </a:r>
            <a:r>
              <a:rPr lang="ru-RU" dirty="0"/>
              <a:t>К</a:t>
            </a:r>
            <a:r>
              <a:rPr lang="ru-RU" dirty="0" smtClean="0"/>
              <a:t>риптография</a:t>
            </a:r>
            <a:r>
              <a:rPr lang="en-US" dirty="0" smtClean="0"/>
              <a:t>:</a:t>
            </a:r>
            <a:br>
              <a:rPr lang="en-US" dirty="0" smtClean="0"/>
            </a:br>
            <a:r>
              <a:rPr lang="ru-RU" dirty="0" smtClean="0"/>
              <a:t>Симметричные криптосистемы</a:t>
            </a:r>
            <a:r>
              <a:rPr lang="en-US" dirty="0" smtClean="0"/>
              <a:t/>
            </a:r>
            <a:br>
              <a:rPr lang="en-US" dirty="0" smtClean="0"/>
            </a:br>
            <a:r>
              <a:rPr lang="en-US" dirty="0" smtClean="0"/>
              <a:t>MAC</a:t>
            </a:r>
            <a:endParaRPr lang="ru-RU" dirty="0"/>
          </a:p>
        </p:txBody>
      </p:sp>
      <p:sp>
        <p:nvSpPr>
          <p:cNvPr id="3" name="Подзаголовок 2"/>
          <p:cNvSpPr>
            <a:spLocks noGrp="1"/>
          </p:cNvSpPr>
          <p:nvPr>
            <p:ph type="subTitle" idx="1"/>
          </p:nvPr>
        </p:nvSpPr>
        <p:spPr>
          <a:xfrm>
            <a:off x="1524000" y="5068699"/>
            <a:ext cx="9144000" cy="1655762"/>
          </a:xfrm>
        </p:spPr>
        <p:txBody>
          <a:bodyPr/>
          <a:lstStyle/>
          <a:p>
            <a:r>
              <a:rPr lang="ru-RU" dirty="0" smtClean="0"/>
              <a:t>Макаров Артём </a:t>
            </a:r>
          </a:p>
          <a:p>
            <a:r>
              <a:rPr lang="ru-RU" dirty="0" smtClean="0"/>
              <a:t>МИФИ </a:t>
            </a:r>
            <a:r>
              <a:rPr lang="ru-RU" dirty="0" smtClean="0"/>
              <a:t>2023</a:t>
            </a:r>
            <a:endParaRPr lang="ru-RU" dirty="0"/>
          </a:p>
        </p:txBody>
      </p:sp>
    </p:spTree>
    <p:extLst>
      <p:ext uri="{BB962C8B-B14F-4D97-AF65-F5344CB8AC3E}">
        <p14:creationId xmlns:p14="http://schemas.microsoft.com/office/powerpoint/2010/main" val="56317657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Стойкий </a:t>
            </a:r>
            <a:r>
              <a:rPr lang="en-US" dirty="0" smtClean="0"/>
              <a:t>MAC</a:t>
            </a:r>
            <a:endParaRPr lang="ru-RU" dirty="0"/>
          </a:p>
        </p:txBody>
      </p:sp>
      <p:sp>
        <p:nvSpPr>
          <p:cNvPr id="3" name="Объект 2"/>
          <p:cNvSpPr>
            <a:spLocks noGrp="1"/>
          </p:cNvSpPr>
          <p:nvPr>
            <p:ph idx="1"/>
          </p:nvPr>
        </p:nvSpPr>
        <p:spPr/>
        <p:txBody>
          <a:bodyPr/>
          <a:lstStyle/>
          <a:p>
            <a:pPr marL="0" indent="0">
              <a:buNone/>
            </a:pPr>
            <a:r>
              <a:rPr lang="ru-RU" dirty="0" smtClean="0"/>
              <a:t>Введём понятие стойкости </a:t>
            </a:r>
            <a:r>
              <a:rPr lang="en-US" dirty="0" smtClean="0"/>
              <a:t>MAC</a:t>
            </a:r>
            <a:r>
              <a:rPr lang="ru-RU" dirty="0" smtClean="0"/>
              <a:t>.</a:t>
            </a:r>
          </a:p>
          <a:p>
            <a:pPr marL="0" indent="0">
              <a:buNone/>
            </a:pPr>
            <a:r>
              <a:rPr lang="ru-RU" dirty="0" smtClean="0"/>
              <a:t>Возможности противника – выбор сообщений для получения </a:t>
            </a:r>
            <a:r>
              <a:rPr lang="en-US" dirty="0" smtClean="0"/>
              <a:t>MAC </a:t>
            </a:r>
            <a:r>
              <a:rPr lang="ru-RU" dirty="0" smtClean="0"/>
              <a:t>для них</a:t>
            </a:r>
          </a:p>
          <a:p>
            <a:pPr marL="0" indent="0">
              <a:buNone/>
            </a:pPr>
            <a:r>
              <a:rPr lang="ru-RU" dirty="0" smtClean="0"/>
              <a:t>Цель противника – получения новой верной пары сообщение-</a:t>
            </a:r>
            <a:r>
              <a:rPr lang="en-US" dirty="0" smtClean="0"/>
              <a:t>MAC</a:t>
            </a:r>
            <a:endParaRPr lang="ru-RU" dirty="0" smtClean="0"/>
          </a:p>
          <a:p>
            <a:pPr marL="0" indent="0">
              <a:buNone/>
            </a:pPr>
            <a:r>
              <a:rPr lang="ru-RU" dirty="0" smtClean="0"/>
              <a:t>Стойкий </a:t>
            </a:r>
            <a:r>
              <a:rPr lang="en-US" dirty="0" smtClean="0"/>
              <a:t>MAC</a:t>
            </a:r>
            <a:r>
              <a:rPr lang="ru-RU" dirty="0" smtClean="0"/>
              <a:t> – </a:t>
            </a:r>
            <a:r>
              <a:rPr lang="en-US" dirty="0" smtClean="0"/>
              <a:t>MAC </a:t>
            </a:r>
            <a:r>
              <a:rPr lang="ru-RU" dirty="0" smtClean="0"/>
              <a:t>не позволяющий противнику получить такую пару</a:t>
            </a:r>
            <a:endParaRPr lang="ru-RU" dirty="0"/>
          </a:p>
        </p:txBody>
      </p:sp>
      <p:sp>
        <p:nvSpPr>
          <p:cNvPr id="4" name="Номер слайда 3"/>
          <p:cNvSpPr>
            <a:spLocks noGrp="1"/>
          </p:cNvSpPr>
          <p:nvPr>
            <p:ph type="sldNum" sz="quarter" idx="12"/>
          </p:nvPr>
        </p:nvSpPr>
        <p:spPr/>
        <p:txBody>
          <a:bodyPr/>
          <a:lstStyle/>
          <a:p>
            <a:fld id="{8253DDDB-F8F7-4D64-A7FD-3F3D61C1949F}" type="slidenum">
              <a:rPr lang="ru-RU" smtClean="0"/>
              <a:t>10</a:t>
            </a:fld>
            <a:endParaRPr lang="ru-RU"/>
          </a:p>
        </p:txBody>
      </p:sp>
    </p:spTree>
    <p:extLst>
      <p:ext uri="{BB962C8B-B14F-4D97-AF65-F5344CB8AC3E}">
        <p14:creationId xmlns:p14="http://schemas.microsoft.com/office/powerpoint/2010/main" val="47558082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Игра на стойкость </a:t>
            </a:r>
            <a:r>
              <a:rPr lang="en-US" dirty="0" smtClean="0"/>
              <a:t>MAC</a:t>
            </a:r>
            <a:r>
              <a:rPr lang="ru-RU" dirty="0" smtClean="0"/>
              <a:t> </a:t>
            </a:r>
            <a:r>
              <a:rPr lang="en-US" dirty="0" smtClean="0"/>
              <a:t/>
            </a:r>
            <a:br>
              <a:rPr lang="en-US" dirty="0" smtClean="0"/>
            </a:br>
            <a:r>
              <a:rPr lang="ru-RU" dirty="0" smtClean="0"/>
              <a:t>(</a:t>
            </a:r>
            <a:r>
              <a:rPr lang="en-US" dirty="0" smtClean="0"/>
              <a:t>chosen message attack)</a:t>
            </a:r>
            <a:endParaRPr lang="ru-RU" dirty="0"/>
          </a:p>
        </p:txBody>
      </p:sp>
      <mc:AlternateContent xmlns:mc="http://schemas.openxmlformats.org/markup-compatibility/2006" xmlns:a14="http://schemas.microsoft.com/office/drawing/2010/main">
        <mc:Choice Requires="a14">
          <p:sp>
            <p:nvSpPr>
              <p:cNvPr id="3" name="Объект 2"/>
              <p:cNvSpPr>
                <a:spLocks noGrp="1"/>
              </p:cNvSpPr>
              <p:nvPr>
                <p:ph idx="1"/>
              </p:nvPr>
            </p:nvSpPr>
            <p:spPr/>
            <p:txBody>
              <a:bodyPr/>
              <a:lstStyle/>
              <a:p>
                <a:r>
                  <a:rPr lang="ru-RU" dirty="0" smtClean="0"/>
                  <a:t>Претендент выбирает случайный ключ </a:t>
                </a:r>
                <a14:m>
                  <m:oMath xmlns:m="http://schemas.openxmlformats.org/officeDocument/2006/math">
                    <m:r>
                      <a:rPr lang="en-US" b="0" i="1" smtClean="0">
                        <a:latin typeface="Cambria Math" panose="02040503050406030204" pitchFamily="18" charset="0"/>
                      </a:rPr>
                      <m:t>𝑘</m:t>
                    </m:r>
                    <m:sSup>
                      <m:sSupPr>
                        <m:ctrlPr>
                          <a:rPr lang="en-US" b="0" i="1" smtClean="0">
                            <a:latin typeface="Cambria Math" panose="02040503050406030204" pitchFamily="18" charset="0"/>
                          </a:rPr>
                        </m:ctrlPr>
                      </m:sSupPr>
                      <m:e>
                        <m:r>
                          <a:rPr lang="en-US" b="0" i="1" smtClean="0">
                            <a:latin typeface="Cambria Math" panose="02040503050406030204" pitchFamily="18" charset="0"/>
                          </a:rPr>
                          <m:t>←</m:t>
                        </m:r>
                      </m:e>
                      <m:sup>
                        <m:r>
                          <a:rPr lang="en-US" b="0" i="1" smtClean="0">
                            <a:latin typeface="Cambria Math" panose="02040503050406030204" pitchFamily="18" charset="0"/>
                          </a:rPr>
                          <m:t>𝑅</m:t>
                        </m:r>
                      </m:sup>
                    </m:sSup>
                    <m:r>
                      <a:rPr lang="en-US" b="0" i="1" smtClean="0">
                        <a:latin typeface="Cambria Math" panose="02040503050406030204" pitchFamily="18" charset="0"/>
                      </a:rPr>
                      <m:t>𝐾</m:t>
                    </m:r>
                  </m:oMath>
                </a14:m>
                <a:endParaRPr lang="en-US" dirty="0" smtClean="0"/>
              </a:p>
              <a:p>
                <a:r>
                  <a:rPr lang="ru-RU" dirty="0" smtClean="0"/>
                  <a:t>Противник на </a:t>
                </a:r>
                <a14:m>
                  <m:oMath xmlns:m="http://schemas.openxmlformats.org/officeDocument/2006/math">
                    <m:r>
                      <a:rPr lang="en-US" b="0" i="1" smtClean="0">
                        <a:latin typeface="Cambria Math" panose="02040503050406030204" pitchFamily="18" charset="0"/>
                      </a:rPr>
                      <m:t>𝑖</m:t>
                    </m:r>
                  </m:oMath>
                </a14:m>
                <a:r>
                  <a:rPr lang="en-US" dirty="0" smtClean="0"/>
                  <a:t>-</a:t>
                </a:r>
                <a:r>
                  <a:rPr lang="ru-RU" dirty="0" smtClean="0"/>
                  <a:t>м запросе отправляет произвольное сообщение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𝑚</m:t>
                        </m:r>
                      </m:e>
                      <m:sub>
                        <m:r>
                          <a:rPr lang="en-US" b="0" i="1" smtClean="0">
                            <a:latin typeface="Cambria Math" panose="02040503050406030204" pitchFamily="18" charset="0"/>
                          </a:rPr>
                          <m:t>𝑖</m:t>
                        </m:r>
                      </m:sub>
                    </m:sSub>
                    <m:r>
                      <a:rPr lang="en-US" b="0" i="1" smtClean="0">
                        <a:latin typeface="Cambria Math" panose="02040503050406030204" pitchFamily="18" charset="0"/>
                      </a:rPr>
                      <m:t>∈</m:t>
                    </m:r>
                    <m:r>
                      <a:rPr lang="en-US" b="0" i="1" smtClean="0">
                        <a:latin typeface="Cambria Math" panose="02040503050406030204" pitchFamily="18" charset="0"/>
                      </a:rPr>
                      <m:t>𝑀</m:t>
                    </m:r>
                  </m:oMath>
                </a14:m>
                <a:endParaRPr lang="en-US" dirty="0" smtClean="0"/>
              </a:p>
              <a:p>
                <a:r>
                  <a:rPr lang="ru-RU" dirty="0" smtClean="0"/>
                  <a:t>Претендент отвечает на </a:t>
                </a:r>
                <a14:m>
                  <m:oMath xmlns:m="http://schemas.openxmlformats.org/officeDocument/2006/math">
                    <m:r>
                      <a:rPr lang="en-US" b="0" i="1" smtClean="0">
                        <a:latin typeface="Cambria Math" panose="02040503050406030204" pitchFamily="18" charset="0"/>
                      </a:rPr>
                      <m:t>𝑖</m:t>
                    </m:r>
                  </m:oMath>
                </a14:m>
                <a:r>
                  <a:rPr lang="en-US" dirty="0" smtClean="0"/>
                  <a:t>-</a:t>
                </a:r>
                <a:r>
                  <a:rPr lang="ru-RU" dirty="0" smtClean="0"/>
                  <a:t>й запрос</a:t>
                </a:r>
                <a:r>
                  <a:rPr lang="en-US" dirty="0" smtClean="0"/>
                  <a:t> </a:t>
                </a:r>
                <a14:m>
                  <m:oMath xmlns:m="http://schemas.openxmlformats.org/officeDocument/2006/math">
                    <m:sSub>
                      <m:sSubPr>
                        <m:ctrlPr>
                          <a:rPr lang="en-US" sz="2800" i="1" dirty="0">
                            <a:latin typeface="Cambria Math" panose="02040503050406030204" pitchFamily="18" charset="0"/>
                          </a:rPr>
                        </m:ctrlPr>
                      </m:sSubPr>
                      <m:e>
                        <m:r>
                          <a:rPr lang="en-US" sz="2800" i="1" dirty="0">
                            <a:latin typeface="Cambria Math" panose="02040503050406030204" pitchFamily="18" charset="0"/>
                          </a:rPr>
                          <m:t>𝑡</m:t>
                        </m:r>
                      </m:e>
                      <m:sub>
                        <m:r>
                          <a:rPr lang="en-US" sz="2800" i="1" dirty="0">
                            <a:latin typeface="Cambria Math" panose="02040503050406030204" pitchFamily="18" charset="0"/>
                          </a:rPr>
                          <m:t>𝑖</m:t>
                        </m:r>
                      </m:sub>
                    </m:sSub>
                    <m:sSup>
                      <m:sSupPr>
                        <m:ctrlPr>
                          <a:rPr lang="en-US" sz="2800" i="1" dirty="0">
                            <a:latin typeface="Cambria Math" panose="02040503050406030204" pitchFamily="18" charset="0"/>
                          </a:rPr>
                        </m:ctrlPr>
                      </m:sSupPr>
                      <m:e>
                        <m:r>
                          <a:rPr lang="en-US" sz="2800" i="1" dirty="0">
                            <a:latin typeface="Cambria Math" panose="02040503050406030204" pitchFamily="18" charset="0"/>
                          </a:rPr>
                          <m:t>←</m:t>
                        </m:r>
                      </m:e>
                      <m:sup>
                        <m:r>
                          <a:rPr lang="en-US" sz="2800" i="1" dirty="0">
                            <a:latin typeface="Cambria Math" panose="02040503050406030204" pitchFamily="18" charset="0"/>
                          </a:rPr>
                          <m:t>𝑅</m:t>
                        </m:r>
                      </m:sup>
                    </m:sSup>
                    <m:r>
                      <a:rPr lang="en-US" sz="2800" i="1" dirty="0">
                        <a:latin typeface="Cambria Math" panose="02040503050406030204" pitchFamily="18" charset="0"/>
                      </a:rPr>
                      <m:t>𝑆</m:t>
                    </m:r>
                    <m:r>
                      <a:rPr lang="en-US" sz="2800" i="1" dirty="0">
                        <a:latin typeface="Cambria Math" panose="02040503050406030204" pitchFamily="18" charset="0"/>
                      </a:rPr>
                      <m:t>(</m:t>
                    </m:r>
                    <m:r>
                      <a:rPr lang="en-US" sz="2800" i="1" dirty="0">
                        <a:latin typeface="Cambria Math" panose="02040503050406030204" pitchFamily="18" charset="0"/>
                      </a:rPr>
                      <m:t>𝑘</m:t>
                    </m:r>
                    <m:r>
                      <a:rPr lang="en-US" sz="2800" i="1" dirty="0">
                        <a:latin typeface="Cambria Math" panose="02040503050406030204" pitchFamily="18" charset="0"/>
                      </a:rPr>
                      <m:t>,</m:t>
                    </m:r>
                    <m:sSub>
                      <m:sSubPr>
                        <m:ctrlPr>
                          <a:rPr lang="en-US" sz="2800" i="1" dirty="0">
                            <a:latin typeface="Cambria Math" panose="02040503050406030204" pitchFamily="18" charset="0"/>
                          </a:rPr>
                        </m:ctrlPr>
                      </m:sSubPr>
                      <m:e>
                        <m:r>
                          <a:rPr lang="en-US" sz="2800" i="1" dirty="0">
                            <a:latin typeface="Cambria Math" panose="02040503050406030204" pitchFamily="18" charset="0"/>
                          </a:rPr>
                          <m:t>𝑚</m:t>
                        </m:r>
                      </m:e>
                      <m:sub>
                        <m:r>
                          <a:rPr lang="en-US" sz="2800" i="1" dirty="0">
                            <a:latin typeface="Cambria Math" panose="02040503050406030204" pitchFamily="18" charset="0"/>
                          </a:rPr>
                          <m:t>𝑖</m:t>
                        </m:r>
                      </m:sub>
                    </m:sSub>
                    <m:r>
                      <a:rPr lang="en-US" sz="2800" i="1" dirty="0">
                        <a:latin typeface="Cambria Math" panose="02040503050406030204" pitchFamily="18" charset="0"/>
                      </a:rPr>
                      <m:t>)</m:t>
                    </m:r>
                  </m:oMath>
                </a14:m>
                <a:endParaRPr lang="en-US" sz="2800" dirty="0"/>
              </a:p>
              <a:p>
                <a:r>
                  <a:rPr lang="ru-RU" dirty="0" smtClean="0"/>
                  <a:t>Противник выдаёт пару </a:t>
                </a:r>
                <a14:m>
                  <m:oMath xmlns:m="http://schemas.openxmlformats.org/officeDocument/2006/math">
                    <m:d>
                      <m:dPr>
                        <m:ctrlPr>
                          <a:rPr lang="ru-RU" b="0" i="1" smtClean="0">
                            <a:latin typeface="Cambria Math" panose="02040503050406030204" pitchFamily="18" charset="0"/>
                          </a:rPr>
                        </m:ctrlPr>
                      </m:dPr>
                      <m:e>
                        <m:r>
                          <a:rPr lang="en-US" b="0" i="1" smtClean="0">
                            <a:latin typeface="Cambria Math" panose="02040503050406030204" pitchFamily="18" charset="0"/>
                          </a:rPr>
                          <m:t>𝑚</m:t>
                        </m:r>
                        <m:r>
                          <a:rPr lang="en-US" b="0" i="1" smtClean="0">
                            <a:latin typeface="Cambria Math" panose="02040503050406030204" pitchFamily="18" charset="0"/>
                          </a:rPr>
                          <m:t>,</m:t>
                        </m:r>
                        <m:r>
                          <a:rPr lang="en-US" b="0" i="1" smtClean="0">
                            <a:latin typeface="Cambria Math" panose="02040503050406030204" pitchFamily="18" charset="0"/>
                          </a:rPr>
                          <m:t>𝑡</m:t>
                        </m:r>
                      </m:e>
                    </m:d>
                    <m:r>
                      <a:rPr lang="en-US" b="0" i="1" smtClean="0">
                        <a:latin typeface="Cambria Math" panose="02040503050406030204" pitchFamily="18" charset="0"/>
                      </a:rPr>
                      <m:t>∈</m:t>
                    </m:r>
                    <m:r>
                      <a:rPr lang="en-US" b="0" i="1" smtClean="0">
                        <a:latin typeface="Cambria Math" panose="02040503050406030204" pitchFamily="18" charset="0"/>
                      </a:rPr>
                      <m:t>𝑀</m:t>
                    </m:r>
                    <m:r>
                      <a:rPr lang="en-US" b="0" i="1" smtClean="0">
                        <a:latin typeface="Cambria Math" panose="02040503050406030204" pitchFamily="18" charset="0"/>
                      </a:rPr>
                      <m:t>×</m:t>
                    </m:r>
                    <m:r>
                      <a:rPr lang="en-US" b="0" i="1" smtClean="0">
                        <a:latin typeface="Cambria Math" panose="02040503050406030204" pitchFamily="18" charset="0"/>
                      </a:rPr>
                      <m:t>𝑇</m:t>
                    </m:r>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𝑚</m:t>
                        </m:r>
                        <m:r>
                          <a:rPr lang="en-US" b="0" i="1" smtClean="0">
                            <a:latin typeface="Cambria Math" panose="02040503050406030204" pitchFamily="18" charset="0"/>
                          </a:rPr>
                          <m:t>,</m:t>
                        </m:r>
                        <m:r>
                          <a:rPr lang="en-US" b="0" i="1" smtClean="0">
                            <a:latin typeface="Cambria Math" panose="02040503050406030204" pitchFamily="18" charset="0"/>
                          </a:rPr>
                          <m:t>𝑡</m:t>
                        </m:r>
                      </m:e>
                    </m:d>
                    <m:r>
                      <a:rPr lang="en-US" b="0" i="1" smtClean="0">
                        <a:latin typeface="Cambria Math" panose="02040503050406030204" pitchFamily="18" charset="0"/>
                      </a:rPr>
                      <m:t>∉{</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𝑚</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1</m:t>
                            </m:r>
                          </m:sub>
                        </m:sSub>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𝑚</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2</m:t>
                        </m:r>
                      </m:sub>
                    </m:sSub>
                    <m:r>
                      <a:rPr lang="en-US" b="0" i="1" smtClean="0">
                        <a:latin typeface="Cambria Math" panose="02040503050406030204" pitchFamily="18" charset="0"/>
                      </a:rPr>
                      <m:t>)…}</m:t>
                    </m:r>
                  </m:oMath>
                </a14:m>
                <a:endParaRPr lang="ru-RU" dirty="0"/>
              </a:p>
            </p:txBody>
          </p:sp>
        </mc:Choice>
        <mc:Fallback xmlns="">
          <p:sp>
            <p:nvSpPr>
              <p:cNvPr id="3" name="Объект 2"/>
              <p:cNvSpPr>
                <a:spLocks noGrp="1" noRot="1" noChangeAspect="1" noMove="1" noResize="1" noEditPoints="1" noAdjustHandles="1" noChangeArrowheads="1" noChangeShapeType="1" noTextEdit="1"/>
              </p:cNvSpPr>
              <p:nvPr>
                <p:ph idx="1"/>
              </p:nvPr>
            </p:nvSpPr>
            <p:spPr>
              <a:blipFill rotWithShape="0">
                <a:blip r:embed="rId2"/>
                <a:stretch>
                  <a:fillRect l="-928" t="-1961"/>
                </a:stretch>
              </a:blipFill>
            </p:spPr>
            <p:txBody>
              <a:bodyPr/>
              <a:lstStyle/>
              <a:p>
                <a:r>
                  <a:rPr lang="ru-RU">
                    <a:noFill/>
                  </a:rPr>
                  <a:t> </a:t>
                </a:r>
              </a:p>
            </p:txBody>
          </p:sp>
        </mc:Fallback>
      </mc:AlternateContent>
      <p:sp>
        <p:nvSpPr>
          <p:cNvPr id="4" name="Номер слайда 3"/>
          <p:cNvSpPr>
            <a:spLocks noGrp="1"/>
          </p:cNvSpPr>
          <p:nvPr>
            <p:ph type="sldNum" sz="quarter" idx="12"/>
          </p:nvPr>
        </p:nvSpPr>
        <p:spPr/>
        <p:txBody>
          <a:bodyPr/>
          <a:lstStyle/>
          <a:p>
            <a:fld id="{8253DDDB-F8F7-4D64-A7FD-3F3D61C1949F}" type="slidenum">
              <a:rPr lang="ru-RU" smtClean="0"/>
              <a:t>11</a:t>
            </a:fld>
            <a:endParaRPr lang="ru-RU"/>
          </a:p>
        </p:txBody>
      </p:sp>
      <p:sp>
        <p:nvSpPr>
          <p:cNvPr id="5" name="Rectangle 4"/>
          <p:cNvSpPr>
            <a:spLocks noChangeArrowheads="1"/>
          </p:cNvSpPr>
          <p:nvPr/>
        </p:nvSpPr>
        <p:spPr bwMode="auto">
          <a:xfrm>
            <a:off x="2649478" y="4901502"/>
            <a:ext cx="1295400" cy="1454847"/>
          </a:xfrm>
          <a:prstGeom prst="rect">
            <a:avLst/>
          </a:prstGeom>
          <a:solidFill>
            <a:schemeClr val="accent1"/>
          </a:solidFill>
          <a:ln w="9525">
            <a:solidFill>
              <a:schemeClr val="tx1"/>
            </a:solidFill>
            <a:miter lim="800000"/>
            <a:headEnd/>
            <a:tailEnd/>
          </a:ln>
          <a:effectLst/>
        </p:spPr>
        <p:txBody>
          <a:bodyPr wrap="none"/>
          <a:lstStyle/>
          <a:p>
            <a:pPr algn="ctr"/>
            <a:r>
              <a:rPr lang="en-US"/>
              <a:t>Chal.</a:t>
            </a:r>
          </a:p>
        </p:txBody>
      </p:sp>
      <mc:AlternateContent xmlns:mc="http://schemas.openxmlformats.org/markup-compatibility/2006" xmlns:a14="http://schemas.microsoft.com/office/drawing/2010/main">
        <mc:Choice Requires="a14">
          <p:sp>
            <p:nvSpPr>
              <p:cNvPr id="8" name="Rectangle 7"/>
              <p:cNvSpPr>
                <a:spLocks noChangeArrowheads="1"/>
              </p:cNvSpPr>
              <p:nvPr/>
            </p:nvSpPr>
            <p:spPr bwMode="auto">
              <a:xfrm>
                <a:off x="7831078" y="4901502"/>
                <a:ext cx="1295400" cy="1454847"/>
              </a:xfrm>
              <a:prstGeom prst="rect">
                <a:avLst/>
              </a:prstGeom>
              <a:solidFill>
                <a:schemeClr val="accent1"/>
              </a:solidFill>
              <a:ln w="9525">
                <a:solidFill>
                  <a:schemeClr val="tx1"/>
                </a:solidFill>
                <a:miter lim="800000"/>
                <a:headEnd/>
                <a:tailEnd/>
              </a:ln>
              <a:effectLst/>
            </p:spPr>
            <p:txBody>
              <a:bodyPr wrap="none"/>
              <a:lstStyle/>
              <a:p>
                <a:pPr algn="ctr"/>
                <a:r>
                  <a:rPr lang="en-US" dirty="0"/>
                  <a:t>Adv. </a:t>
                </a:r>
                <a14:m>
                  <m:oMath xmlns:m="http://schemas.openxmlformats.org/officeDocument/2006/math">
                    <m:r>
                      <a:rPr lang="en-US" i="1" dirty="0" smtClean="0">
                        <a:latin typeface="Cambria Math" panose="02040503050406030204" pitchFamily="18" charset="0"/>
                      </a:rPr>
                      <m:t>𝐴</m:t>
                    </m:r>
                  </m:oMath>
                </a14:m>
                <a:endParaRPr lang="en-US" dirty="0"/>
              </a:p>
            </p:txBody>
          </p:sp>
        </mc:Choice>
        <mc:Fallback xmlns="">
          <p:sp>
            <p:nvSpPr>
              <p:cNvPr id="8" name="Rectangle 7"/>
              <p:cNvSpPr>
                <a:spLocks noRot="1" noChangeAspect="1" noMove="1" noResize="1" noEditPoints="1" noAdjustHandles="1" noChangeArrowheads="1" noChangeShapeType="1" noTextEdit="1"/>
              </p:cNvSpPr>
              <p:nvPr/>
            </p:nvSpPr>
            <p:spPr bwMode="auto">
              <a:xfrm>
                <a:off x="7831078" y="4901502"/>
                <a:ext cx="1295400" cy="1454847"/>
              </a:xfrm>
              <a:prstGeom prst="rect">
                <a:avLst/>
              </a:prstGeom>
              <a:blipFill rotWithShape="0">
                <a:blip r:embed="rId3"/>
                <a:stretch>
                  <a:fillRect t="-1660"/>
                </a:stretch>
              </a:blipFill>
              <a:ln w="9525">
                <a:solidFill>
                  <a:schemeClr val="tx1"/>
                </a:solidFill>
                <a:miter lim="800000"/>
                <a:headEnd/>
                <a:tailEnd/>
              </a:ln>
              <a:effectLst/>
            </p:spPr>
            <p:txBody>
              <a:bodyPr/>
              <a:lstStyle/>
              <a:p>
                <a:r>
                  <a:rPr lang="ru-RU">
                    <a:noFill/>
                  </a:rPr>
                  <a:t> </a:t>
                </a:r>
              </a:p>
            </p:txBody>
          </p:sp>
        </mc:Fallback>
      </mc:AlternateContent>
      <p:grpSp>
        <p:nvGrpSpPr>
          <p:cNvPr id="9" name="Group 21"/>
          <p:cNvGrpSpPr>
            <a:grpSpLocks/>
          </p:cNvGrpSpPr>
          <p:nvPr/>
        </p:nvGrpSpPr>
        <p:grpSpPr bwMode="auto">
          <a:xfrm>
            <a:off x="4002028" y="5116474"/>
            <a:ext cx="3771900" cy="400050"/>
            <a:chOff x="1776" y="1793"/>
            <a:chExt cx="2400" cy="336"/>
          </a:xfrm>
        </p:grpSpPr>
        <p:sp>
          <p:nvSpPr>
            <p:cNvPr id="10" name="Line 10"/>
            <p:cNvSpPr>
              <a:spLocks noChangeShapeType="1"/>
            </p:cNvSpPr>
            <p:nvPr/>
          </p:nvSpPr>
          <p:spPr bwMode="auto">
            <a:xfrm flipH="1">
              <a:off x="1776" y="2122"/>
              <a:ext cx="2400" cy="0"/>
            </a:xfrm>
            <a:prstGeom prst="line">
              <a:avLst/>
            </a:prstGeom>
            <a:noFill/>
            <a:ln w="38100" cmpd="sng">
              <a:solidFill>
                <a:schemeClr val="tx1"/>
              </a:solidFill>
              <a:round/>
              <a:headEnd/>
              <a:tailEnd type="triangle" w="med" len="med"/>
            </a:ln>
            <a:effectLst/>
          </p:spPr>
          <p:txBody>
            <a:bodyPr/>
            <a:lstStyle/>
            <a:p>
              <a:endParaRPr lang="en-US"/>
            </a:p>
          </p:txBody>
        </p:sp>
        <mc:AlternateContent xmlns:mc="http://schemas.openxmlformats.org/markup-compatibility/2006" xmlns:a14="http://schemas.microsoft.com/office/drawing/2010/main">
          <mc:Choice Requires="a14">
            <p:sp>
              <p:nvSpPr>
                <p:cNvPr id="11" name="Text Box 11"/>
                <p:cNvSpPr txBox="1">
                  <a:spLocks noChangeArrowheads="1"/>
                </p:cNvSpPr>
                <p:nvPr/>
              </p:nvSpPr>
              <p:spPr bwMode="auto">
                <a:xfrm>
                  <a:off x="2786" y="1793"/>
                  <a:ext cx="344" cy="336"/>
                </a:xfrm>
                <a:prstGeom prst="rect">
                  <a:avLst/>
                </a:prstGeom>
                <a:noFill/>
                <a:ln w="9525">
                  <a:noFill/>
                  <a:miter lim="800000"/>
                  <a:headEnd/>
                  <a:tailEnd/>
                </a:ln>
                <a:effectLst/>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sym typeface="Symbol" pitchFamily="18" charset="2"/>
                              </a:rPr>
                            </m:ctrlPr>
                          </m:sSubPr>
                          <m:e>
                            <m:r>
                              <a:rPr lang="en-US" sz="2000" b="0" i="1" smtClean="0">
                                <a:latin typeface="Cambria Math" panose="02040503050406030204" pitchFamily="18" charset="0"/>
                                <a:sym typeface="Symbol" pitchFamily="18" charset="2"/>
                              </a:rPr>
                              <m:t>𝑚</m:t>
                            </m:r>
                          </m:e>
                          <m:sub>
                            <m:r>
                              <a:rPr lang="en-US" sz="2000" b="0" i="1" smtClean="0">
                                <a:latin typeface="Cambria Math" panose="02040503050406030204" pitchFamily="18" charset="0"/>
                                <a:sym typeface="Symbol" pitchFamily="18" charset="2"/>
                              </a:rPr>
                              <m:t>𝑖</m:t>
                            </m:r>
                          </m:sub>
                        </m:sSub>
                      </m:oMath>
                    </m:oMathPara>
                  </a14:m>
                  <a:endParaRPr lang="en-US" sz="2000" dirty="0">
                    <a:sym typeface="Symbol" pitchFamily="18" charset="2"/>
                  </a:endParaRPr>
                </a:p>
              </p:txBody>
            </p:sp>
          </mc:Choice>
          <mc:Fallback xmlns="">
            <p:sp>
              <p:nvSpPr>
                <p:cNvPr id="11" name="Text Box 11"/>
                <p:cNvSpPr txBox="1">
                  <a:spLocks noRot="1" noChangeAspect="1" noMove="1" noResize="1" noEditPoints="1" noAdjustHandles="1" noChangeArrowheads="1" noChangeShapeType="1" noTextEdit="1"/>
                </p:cNvSpPr>
                <p:nvPr/>
              </p:nvSpPr>
              <p:spPr bwMode="auto">
                <a:xfrm>
                  <a:off x="2786" y="1793"/>
                  <a:ext cx="344" cy="336"/>
                </a:xfrm>
                <a:prstGeom prst="rect">
                  <a:avLst/>
                </a:prstGeom>
                <a:blipFill rotWithShape="0">
                  <a:blip r:embed="rId4"/>
                  <a:stretch>
                    <a:fillRect b="-1515"/>
                  </a:stretch>
                </a:blipFill>
                <a:ln w="9525">
                  <a:noFill/>
                  <a:miter lim="800000"/>
                  <a:headEnd/>
                  <a:tailEnd/>
                </a:ln>
                <a:effectLst/>
              </p:spPr>
              <p:txBody>
                <a:bodyPr/>
                <a:lstStyle/>
                <a:p>
                  <a:r>
                    <a:rPr lang="ru-RU">
                      <a:noFill/>
                    </a:rPr>
                    <a:t> </a:t>
                  </a:r>
                </a:p>
              </p:txBody>
            </p:sp>
          </mc:Fallback>
        </mc:AlternateContent>
      </p:grpSp>
      <p:grpSp>
        <p:nvGrpSpPr>
          <p:cNvPr id="12" name="Group 20"/>
          <p:cNvGrpSpPr>
            <a:grpSpLocks/>
          </p:cNvGrpSpPr>
          <p:nvPr/>
        </p:nvGrpSpPr>
        <p:grpSpPr bwMode="auto">
          <a:xfrm>
            <a:off x="4040128" y="5639016"/>
            <a:ext cx="3733800" cy="400051"/>
            <a:chOff x="1776" y="2107"/>
            <a:chExt cx="2352" cy="336"/>
          </a:xfrm>
        </p:grpSpPr>
        <p:sp>
          <p:nvSpPr>
            <p:cNvPr id="13" name="Line 13"/>
            <p:cNvSpPr>
              <a:spLocks noChangeShapeType="1"/>
            </p:cNvSpPr>
            <p:nvPr/>
          </p:nvSpPr>
          <p:spPr bwMode="auto">
            <a:xfrm>
              <a:off x="1776" y="2410"/>
              <a:ext cx="2352" cy="0"/>
            </a:xfrm>
            <a:prstGeom prst="line">
              <a:avLst/>
            </a:prstGeom>
            <a:noFill/>
            <a:ln w="38100" cmpd="sng">
              <a:solidFill>
                <a:schemeClr val="tx1"/>
              </a:solidFill>
              <a:round/>
              <a:headEnd/>
              <a:tailEnd type="triangle" w="med" len="med"/>
            </a:ln>
            <a:effectLst/>
          </p:spPr>
          <p:txBody>
            <a:bodyPr/>
            <a:lstStyle/>
            <a:p>
              <a:endParaRPr lang="en-US"/>
            </a:p>
          </p:txBody>
        </p:sp>
        <mc:AlternateContent xmlns:mc="http://schemas.openxmlformats.org/markup-compatibility/2006" xmlns:a14="http://schemas.microsoft.com/office/drawing/2010/main">
          <mc:Choice Requires="a14">
            <p:sp>
              <p:nvSpPr>
                <p:cNvPr id="14" name="Text Box 14"/>
                <p:cNvSpPr txBox="1">
                  <a:spLocks noChangeArrowheads="1"/>
                </p:cNvSpPr>
                <p:nvPr/>
              </p:nvSpPr>
              <p:spPr bwMode="auto">
                <a:xfrm>
                  <a:off x="2422" y="2107"/>
                  <a:ext cx="1143" cy="336"/>
                </a:xfrm>
                <a:prstGeom prst="rect">
                  <a:avLst/>
                </a:prstGeom>
                <a:noFill/>
                <a:ln w="9525">
                  <a:noFill/>
                  <a:miter lim="800000"/>
                  <a:headEnd/>
                  <a:tailEnd/>
                </a:ln>
                <a:effectLst/>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000" b="0" i="1" dirty="0" smtClean="0">
                                <a:latin typeface="Cambria Math" panose="02040503050406030204" pitchFamily="18" charset="0"/>
                              </a:rPr>
                            </m:ctrlPr>
                          </m:sSubPr>
                          <m:e>
                            <m:r>
                              <a:rPr lang="en-US" sz="2000" b="0" i="1" dirty="0" smtClean="0">
                                <a:latin typeface="Cambria Math" panose="02040503050406030204" pitchFamily="18" charset="0"/>
                              </a:rPr>
                              <m:t>𝑡</m:t>
                            </m:r>
                          </m:e>
                          <m:sub>
                            <m:r>
                              <a:rPr lang="en-US" sz="2000" b="0" i="1" dirty="0" smtClean="0">
                                <a:latin typeface="Cambria Math" panose="02040503050406030204" pitchFamily="18" charset="0"/>
                              </a:rPr>
                              <m:t>𝑖</m:t>
                            </m:r>
                          </m:sub>
                        </m:sSub>
                        <m:sSup>
                          <m:sSupPr>
                            <m:ctrlPr>
                              <a:rPr lang="en-US" sz="2000" b="0" i="1" dirty="0" smtClean="0">
                                <a:latin typeface="Cambria Math" panose="02040503050406030204" pitchFamily="18" charset="0"/>
                              </a:rPr>
                            </m:ctrlPr>
                          </m:sSupPr>
                          <m:e>
                            <m:r>
                              <a:rPr lang="en-US" sz="2000" b="0" i="1" dirty="0" smtClean="0">
                                <a:latin typeface="Cambria Math" panose="02040503050406030204" pitchFamily="18" charset="0"/>
                              </a:rPr>
                              <m:t>←</m:t>
                            </m:r>
                          </m:e>
                          <m:sup>
                            <m:r>
                              <a:rPr lang="en-US" sz="2000" b="0" i="1" dirty="0" smtClean="0">
                                <a:latin typeface="Cambria Math" panose="02040503050406030204" pitchFamily="18" charset="0"/>
                              </a:rPr>
                              <m:t>𝑅</m:t>
                            </m:r>
                          </m:sup>
                        </m:sSup>
                        <m:r>
                          <a:rPr lang="en-US" sz="2000" b="0" i="1" dirty="0" smtClean="0">
                            <a:latin typeface="Cambria Math" panose="02040503050406030204" pitchFamily="18" charset="0"/>
                          </a:rPr>
                          <m:t>𝑆</m:t>
                        </m:r>
                        <m:r>
                          <a:rPr lang="en-US" sz="2000" b="0" i="1" dirty="0" smtClean="0">
                            <a:latin typeface="Cambria Math" panose="02040503050406030204" pitchFamily="18" charset="0"/>
                          </a:rPr>
                          <m:t>(</m:t>
                        </m:r>
                        <m:r>
                          <a:rPr lang="en-US" sz="2000" b="0" i="1" dirty="0" smtClean="0">
                            <a:latin typeface="Cambria Math" panose="02040503050406030204" pitchFamily="18" charset="0"/>
                          </a:rPr>
                          <m:t>𝑘</m:t>
                        </m:r>
                        <m:r>
                          <a:rPr lang="en-US" sz="2000" b="0" i="1" dirty="0" smtClean="0">
                            <a:latin typeface="Cambria Math" panose="02040503050406030204" pitchFamily="18" charset="0"/>
                          </a:rPr>
                          <m:t>,</m:t>
                        </m:r>
                        <m:sSub>
                          <m:sSubPr>
                            <m:ctrlPr>
                              <a:rPr lang="en-US" sz="2000" b="0" i="1" dirty="0" smtClean="0">
                                <a:latin typeface="Cambria Math" panose="02040503050406030204" pitchFamily="18" charset="0"/>
                              </a:rPr>
                            </m:ctrlPr>
                          </m:sSubPr>
                          <m:e>
                            <m:r>
                              <a:rPr lang="en-US" sz="2000" b="0" i="1" dirty="0" smtClean="0">
                                <a:latin typeface="Cambria Math" panose="02040503050406030204" pitchFamily="18" charset="0"/>
                              </a:rPr>
                              <m:t>𝑚</m:t>
                            </m:r>
                          </m:e>
                          <m:sub>
                            <m:r>
                              <a:rPr lang="en-US" sz="2000" b="0" i="1" dirty="0" smtClean="0">
                                <a:latin typeface="Cambria Math" panose="02040503050406030204" pitchFamily="18" charset="0"/>
                              </a:rPr>
                              <m:t>𝑖</m:t>
                            </m:r>
                          </m:sub>
                        </m:sSub>
                        <m:r>
                          <a:rPr lang="en-US" sz="2000" b="0" i="1" dirty="0" smtClean="0">
                            <a:latin typeface="Cambria Math" panose="02040503050406030204" pitchFamily="18" charset="0"/>
                          </a:rPr>
                          <m:t>)</m:t>
                        </m:r>
                      </m:oMath>
                    </m:oMathPara>
                  </a14:m>
                  <a:endParaRPr lang="en-US" sz="2000" dirty="0"/>
                </a:p>
              </p:txBody>
            </p:sp>
          </mc:Choice>
          <mc:Fallback xmlns="">
            <p:sp>
              <p:nvSpPr>
                <p:cNvPr id="14" name="Text Box 14"/>
                <p:cNvSpPr txBox="1">
                  <a:spLocks noRot="1" noChangeAspect="1" noMove="1" noResize="1" noEditPoints="1" noAdjustHandles="1" noChangeArrowheads="1" noChangeShapeType="1" noTextEdit="1"/>
                </p:cNvSpPr>
                <p:nvPr/>
              </p:nvSpPr>
              <p:spPr bwMode="auto">
                <a:xfrm>
                  <a:off x="2422" y="2107"/>
                  <a:ext cx="1143" cy="336"/>
                </a:xfrm>
                <a:prstGeom prst="rect">
                  <a:avLst/>
                </a:prstGeom>
                <a:blipFill rotWithShape="0">
                  <a:blip r:embed="rId5"/>
                  <a:stretch>
                    <a:fillRect b="-15152"/>
                  </a:stretch>
                </a:blipFill>
                <a:ln w="9525">
                  <a:noFill/>
                  <a:miter lim="800000"/>
                  <a:headEnd/>
                  <a:tailEnd/>
                </a:ln>
                <a:effectLst/>
              </p:spPr>
              <p:txBody>
                <a:bodyPr/>
                <a:lstStyle/>
                <a:p>
                  <a:r>
                    <a:rPr lang="ru-RU">
                      <a:noFill/>
                    </a:rPr>
                    <a:t> </a:t>
                  </a:r>
                </a:p>
              </p:txBody>
            </p:sp>
          </mc:Fallback>
        </mc:AlternateContent>
      </p:grpSp>
      <p:sp>
        <p:nvSpPr>
          <p:cNvPr id="15" name="Rectangle 18"/>
          <p:cNvSpPr>
            <a:spLocks noChangeArrowheads="1"/>
          </p:cNvSpPr>
          <p:nvPr/>
        </p:nvSpPr>
        <p:spPr bwMode="auto">
          <a:xfrm>
            <a:off x="2009718" y="4607626"/>
            <a:ext cx="7924800" cy="1920172"/>
          </a:xfrm>
          <a:prstGeom prst="rect">
            <a:avLst/>
          </a:prstGeom>
          <a:noFill/>
          <a:ln w="38100">
            <a:solidFill>
              <a:schemeClr val="folHlink"/>
            </a:solidFill>
            <a:miter lim="800000"/>
            <a:headEnd/>
            <a:tailEnd/>
          </a:ln>
          <a:effectLst/>
        </p:spPr>
        <p:txBody>
          <a:bodyPr wrap="none" anchor="ctr"/>
          <a:lstStyle/>
          <a:p>
            <a:endParaRPr lang="en-US"/>
          </a:p>
        </p:txBody>
      </p:sp>
      <p:sp>
        <p:nvSpPr>
          <p:cNvPr id="16" name="TextBox 15"/>
          <p:cNvSpPr txBox="1"/>
          <p:nvPr/>
        </p:nvSpPr>
        <p:spPr>
          <a:xfrm>
            <a:off x="5608419" y="5829788"/>
            <a:ext cx="415498" cy="492443"/>
          </a:xfrm>
          <a:prstGeom prst="rect">
            <a:avLst/>
          </a:prstGeom>
          <a:noFill/>
        </p:spPr>
        <p:txBody>
          <a:bodyPr wrap="none" rtlCol="0">
            <a:spAutoFit/>
          </a:bodyPr>
          <a:lstStyle/>
          <a:p>
            <a:r>
              <a:rPr lang="en-US" sz="2600" dirty="0" smtClean="0"/>
              <a:t>…</a:t>
            </a:r>
            <a:endParaRPr lang="ru-RU" sz="2600" dirty="0"/>
          </a:p>
        </p:txBody>
      </p:sp>
      <p:sp>
        <p:nvSpPr>
          <p:cNvPr id="17" name="Line 5"/>
          <p:cNvSpPr>
            <a:spLocks noChangeShapeType="1"/>
          </p:cNvSpPr>
          <p:nvPr/>
        </p:nvSpPr>
        <p:spPr bwMode="auto">
          <a:xfrm>
            <a:off x="9934518" y="5639550"/>
            <a:ext cx="386096" cy="0"/>
          </a:xfrm>
          <a:prstGeom prst="line">
            <a:avLst/>
          </a:prstGeom>
          <a:noFill/>
          <a:ln w="9525">
            <a:solidFill>
              <a:schemeClr val="tx1"/>
            </a:solidFill>
            <a:round/>
            <a:headEnd/>
            <a:tailEnd type="triangle" w="med" len="med"/>
          </a:ln>
          <a:effectLst/>
        </p:spPr>
        <p:txBody>
          <a:bodyPr/>
          <a:lstStyle/>
          <a:p>
            <a:endParaRPr lang="en-US"/>
          </a:p>
        </p:txBody>
      </p:sp>
      <mc:AlternateContent xmlns:mc="http://schemas.openxmlformats.org/markup-compatibility/2006" xmlns:a14="http://schemas.microsoft.com/office/drawing/2010/main">
        <mc:Choice Requires="a14">
          <p:sp>
            <p:nvSpPr>
              <p:cNvPr id="18" name="Text Box 6"/>
              <p:cNvSpPr txBox="1">
                <a:spLocks noChangeArrowheads="1"/>
              </p:cNvSpPr>
              <p:nvPr/>
            </p:nvSpPr>
            <p:spPr bwMode="auto">
              <a:xfrm>
                <a:off x="10149875" y="5209218"/>
                <a:ext cx="471365" cy="461665"/>
              </a:xfrm>
              <a:prstGeom prst="rect">
                <a:avLst/>
              </a:prstGeom>
              <a:noFill/>
              <a:ln w="9525">
                <a:noFill/>
                <a:miter lim="800000"/>
                <a:headEnd/>
                <a:tailEnd/>
              </a:ln>
              <a:effectLst/>
            </p:spPr>
            <p:txBody>
              <a:bodyPr wrap="square">
                <a:spAutoFit/>
              </a:bodyPr>
              <a:lstStyle/>
              <a:p>
                <a:pPr/>
                <a14:m>
                  <m:oMathPara xmlns:m="http://schemas.openxmlformats.org/officeDocument/2006/math">
                    <m:oMathParaPr>
                      <m:jc m:val="centerGroup"/>
                    </m:oMathParaPr>
                    <m:oMath xmlns:m="http://schemas.openxmlformats.org/officeDocument/2006/math">
                      <m:d>
                        <m:dPr>
                          <m:ctrlPr>
                            <a:rPr lang="ru-RU" sz="2400" i="1">
                              <a:latin typeface="Cambria Math" panose="02040503050406030204" pitchFamily="18" charset="0"/>
                            </a:rPr>
                          </m:ctrlPr>
                        </m:dPr>
                        <m:e>
                          <m:r>
                            <a:rPr lang="en-US" sz="2400" i="1">
                              <a:latin typeface="Cambria Math" panose="02040503050406030204" pitchFamily="18" charset="0"/>
                            </a:rPr>
                            <m:t>𝑚</m:t>
                          </m:r>
                          <m:r>
                            <a:rPr lang="en-US" sz="2400" i="1">
                              <a:latin typeface="Cambria Math" panose="02040503050406030204" pitchFamily="18" charset="0"/>
                            </a:rPr>
                            <m:t>,</m:t>
                          </m:r>
                          <m:r>
                            <a:rPr lang="en-US" sz="2400" i="1">
                              <a:latin typeface="Cambria Math" panose="02040503050406030204" pitchFamily="18" charset="0"/>
                            </a:rPr>
                            <m:t>𝑡</m:t>
                          </m:r>
                        </m:e>
                      </m:d>
                    </m:oMath>
                  </m:oMathPara>
                </a14:m>
                <a:endParaRPr lang="en-US" sz="2400" i="1" dirty="0"/>
              </a:p>
            </p:txBody>
          </p:sp>
        </mc:Choice>
        <mc:Fallback xmlns="">
          <p:sp>
            <p:nvSpPr>
              <p:cNvPr id="18" name="Text Box 6"/>
              <p:cNvSpPr txBox="1">
                <a:spLocks noRot="1" noChangeAspect="1" noMove="1" noResize="1" noEditPoints="1" noAdjustHandles="1" noChangeArrowheads="1" noChangeShapeType="1" noTextEdit="1"/>
              </p:cNvSpPr>
              <p:nvPr/>
            </p:nvSpPr>
            <p:spPr bwMode="auto">
              <a:xfrm>
                <a:off x="10149875" y="5209218"/>
                <a:ext cx="471365" cy="461665"/>
              </a:xfrm>
              <a:prstGeom prst="rect">
                <a:avLst/>
              </a:prstGeom>
              <a:blipFill rotWithShape="0">
                <a:blip r:embed="rId6"/>
                <a:stretch>
                  <a:fillRect r="-75325"/>
                </a:stretch>
              </a:blipFill>
              <a:ln w="9525">
                <a:noFill/>
                <a:miter lim="800000"/>
                <a:headEnd/>
                <a:tailEnd/>
              </a:ln>
              <a:effectLst/>
            </p:spPr>
            <p:txBody>
              <a:bodyPr/>
              <a:lstStyle/>
              <a:p>
                <a:r>
                  <a:rPr lang="ru-RU">
                    <a:noFill/>
                  </a:rPr>
                  <a:t> </a:t>
                </a:r>
              </a:p>
            </p:txBody>
          </p:sp>
        </mc:Fallback>
      </mc:AlternateContent>
      <p:sp>
        <p:nvSpPr>
          <p:cNvPr id="19" name="TextBox 18"/>
          <p:cNvSpPr txBox="1"/>
          <p:nvPr/>
        </p:nvSpPr>
        <p:spPr>
          <a:xfrm>
            <a:off x="5608419" y="4725210"/>
            <a:ext cx="415498" cy="492443"/>
          </a:xfrm>
          <a:prstGeom prst="rect">
            <a:avLst/>
          </a:prstGeom>
          <a:noFill/>
        </p:spPr>
        <p:txBody>
          <a:bodyPr wrap="none" rtlCol="0">
            <a:spAutoFit/>
          </a:bodyPr>
          <a:lstStyle/>
          <a:p>
            <a:r>
              <a:rPr lang="en-US" sz="2600" dirty="0" smtClean="0"/>
              <a:t>…</a:t>
            </a:r>
            <a:endParaRPr lang="ru-RU" sz="2600" dirty="0"/>
          </a:p>
        </p:txBody>
      </p:sp>
      <mc:AlternateContent xmlns:mc="http://schemas.openxmlformats.org/markup-compatibility/2006" xmlns:a14="http://schemas.microsoft.com/office/drawing/2010/main">
        <mc:Choice Requires="a14">
          <p:sp>
            <p:nvSpPr>
              <p:cNvPr id="20" name="Text Box 13"/>
              <p:cNvSpPr txBox="1">
                <a:spLocks noChangeArrowheads="1"/>
              </p:cNvSpPr>
              <p:nvPr/>
            </p:nvSpPr>
            <p:spPr bwMode="auto">
              <a:xfrm>
                <a:off x="2966526" y="5522086"/>
                <a:ext cx="632609" cy="423129"/>
              </a:xfrm>
              <a:prstGeom prst="rect">
                <a:avLst/>
              </a:prstGeom>
              <a:noFill/>
              <a:ln w="9525">
                <a:noFill/>
                <a:miter lim="800000"/>
                <a:headEnd/>
                <a:tailEnd/>
              </a:ln>
              <a:effectLst/>
            </p:spPr>
            <p:txBody>
              <a:bodyPr wrap="none">
                <a:spAutoFit/>
              </a:bodyPr>
              <a:lstStyle/>
              <a:p>
                <a:r>
                  <a:rPr lang="en-US" sz="1600" i="1" dirty="0" smtClean="0"/>
                  <a:t>k</a:t>
                </a:r>
                <a14:m>
                  <m:oMath xmlns:m="http://schemas.openxmlformats.org/officeDocument/2006/math">
                    <m:groupChr>
                      <m:groupChrPr>
                        <m:chr m:val="←"/>
                        <m:vertJc m:val="bot"/>
                        <m:ctrlPr>
                          <a:rPr lang="en-US" sz="1600" i="1">
                            <a:latin typeface="Cambria Math" panose="02040503050406030204" pitchFamily="18" charset="0"/>
                          </a:rPr>
                        </m:ctrlPr>
                      </m:groupChrPr>
                      <m:e>
                        <m:r>
                          <m:rPr>
                            <m:brk m:alnAt="2"/>
                          </m:rPr>
                          <a:rPr lang="en-US" sz="1600" i="1">
                            <a:latin typeface="Cambria Math" panose="02040503050406030204" pitchFamily="18" charset="0"/>
                          </a:rPr>
                          <m:t>𝑅</m:t>
                        </m:r>
                      </m:e>
                    </m:groupChr>
                    <m:r>
                      <a:rPr lang="en-US" sz="1600" b="0" i="1" smtClean="0">
                        <a:latin typeface="Cambria Math" panose="02040503050406030204" pitchFamily="18" charset="0"/>
                      </a:rPr>
                      <m:t>𝐾</m:t>
                    </m:r>
                  </m:oMath>
                </a14:m>
                <a:endParaRPr lang="en-US" sz="1600" b="1" baseline="-25000" dirty="0">
                  <a:cs typeface="Arial" charset="0"/>
                  <a:sym typeface="Symbol" pitchFamily="18" charset="2"/>
                </a:endParaRPr>
              </a:p>
            </p:txBody>
          </p:sp>
        </mc:Choice>
        <mc:Fallback xmlns="">
          <p:sp>
            <p:nvSpPr>
              <p:cNvPr id="20" name="Text Box 13"/>
              <p:cNvSpPr txBox="1">
                <a:spLocks noRot="1" noChangeAspect="1" noMove="1" noResize="1" noEditPoints="1" noAdjustHandles="1" noChangeArrowheads="1" noChangeShapeType="1" noTextEdit="1"/>
              </p:cNvSpPr>
              <p:nvPr/>
            </p:nvSpPr>
            <p:spPr bwMode="auto">
              <a:xfrm>
                <a:off x="2966526" y="5522086"/>
                <a:ext cx="632609" cy="423129"/>
              </a:xfrm>
              <a:prstGeom prst="rect">
                <a:avLst/>
              </a:prstGeom>
              <a:blipFill rotWithShape="0">
                <a:blip r:embed="rId7"/>
                <a:stretch>
                  <a:fillRect l="-5825" r="-28155" b="-44928"/>
                </a:stretch>
              </a:blipFill>
              <a:ln w="9525">
                <a:noFill/>
                <a:miter lim="800000"/>
                <a:headEnd/>
                <a:tailEnd/>
              </a:ln>
              <a:effectLst/>
            </p:spPr>
            <p:txBody>
              <a:bodyPr/>
              <a:lstStyle/>
              <a:p>
                <a:r>
                  <a:rPr lang="ru-RU">
                    <a:noFill/>
                  </a:rPr>
                  <a:t> </a:t>
                </a:r>
              </a:p>
            </p:txBody>
          </p:sp>
        </mc:Fallback>
      </mc:AlternateContent>
    </p:spTree>
    <p:extLst>
      <p:ext uri="{BB962C8B-B14F-4D97-AF65-F5344CB8AC3E}">
        <p14:creationId xmlns:p14="http://schemas.microsoft.com/office/powerpoint/2010/main" val="222587258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Игра на стойкость </a:t>
            </a:r>
            <a:r>
              <a:rPr lang="en-US" dirty="0" smtClean="0"/>
              <a:t>MAC</a:t>
            </a:r>
            <a:br>
              <a:rPr lang="en-US" dirty="0" smtClean="0"/>
            </a:br>
            <a:r>
              <a:rPr lang="ru-RU" dirty="0"/>
              <a:t>(</a:t>
            </a:r>
            <a:r>
              <a:rPr lang="en-US" dirty="0"/>
              <a:t>chosen message attack)</a:t>
            </a:r>
            <a:endParaRPr lang="ru-RU" dirty="0"/>
          </a:p>
        </p:txBody>
      </p:sp>
      <mc:AlternateContent xmlns:mc="http://schemas.openxmlformats.org/markup-compatibility/2006" xmlns:a14="http://schemas.microsoft.com/office/drawing/2010/main">
        <mc:Choice Requires="a14">
          <p:sp>
            <p:nvSpPr>
              <p:cNvPr id="3" name="Объект 2"/>
              <p:cNvSpPr>
                <a:spLocks noGrp="1"/>
              </p:cNvSpPr>
              <p:nvPr>
                <p:ph idx="1"/>
              </p:nvPr>
            </p:nvSpPr>
            <p:spPr/>
            <p:txBody>
              <a:bodyPr/>
              <a:lstStyle/>
              <a:p>
                <a:r>
                  <a:rPr lang="ru-RU" dirty="0" smtClean="0"/>
                  <a:t>Противник побеждает в игре, если пара </a:t>
                </a:r>
                <a14:m>
                  <m:oMath xmlns:m="http://schemas.openxmlformats.org/officeDocument/2006/math">
                    <m:r>
                      <a:rPr lang="ru-RU" b="0" i="1" smtClean="0">
                        <a:latin typeface="Cambria Math" panose="02040503050406030204" pitchFamily="18" charset="0"/>
                      </a:rPr>
                      <m:t>(</m:t>
                    </m:r>
                    <m:r>
                      <a:rPr lang="en-US" b="0" i="1" smtClean="0">
                        <a:latin typeface="Cambria Math" panose="02040503050406030204" pitchFamily="18" charset="0"/>
                      </a:rPr>
                      <m:t>𝑚</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oMath>
                </a14:m>
                <a:r>
                  <a:rPr lang="en-US" dirty="0" smtClean="0"/>
                  <a:t> – </a:t>
                </a:r>
                <a:r>
                  <a:rPr lang="ru-RU" dirty="0" smtClean="0"/>
                  <a:t>верная пара сообщение – </a:t>
                </a:r>
                <a:r>
                  <a:rPr lang="en-US" dirty="0" smtClean="0"/>
                  <a:t>MA</a:t>
                </a:r>
                <a:r>
                  <a:rPr lang="ru-RU" dirty="0" smtClean="0"/>
                  <a:t>С, т.е. </a:t>
                </a:r>
                <a14:m>
                  <m:oMath xmlns:m="http://schemas.openxmlformats.org/officeDocument/2006/math">
                    <m:r>
                      <a:rPr lang="en-US" b="0" i="1" smtClean="0">
                        <a:latin typeface="Cambria Math" panose="02040503050406030204" pitchFamily="18" charset="0"/>
                      </a:rPr>
                      <m:t>𝑉</m:t>
                    </m:r>
                    <m:d>
                      <m:dPr>
                        <m:ctrlPr>
                          <a:rPr lang="en-US" b="0" i="1" smtClean="0">
                            <a:latin typeface="Cambria Math" panose="02040503050406030204" pitchFamily="18" charset="0"/>
                          </a:rPr>
                        </m:ctrlPr>
                      </m:dPr>
                      <m:e>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𝑚</m:t>
                        </m:r>
                        <m:r>
                          <a:rPr lang="en-US" b="0" i="1" smtClean="0">
                            <a:latin typeface="Cambria Math" panose="02040503050406030204" pitchFamily="18" charset="0"/>
                          </a:rPr>
                          <m:t>,</m:t>
                        </m:r>
                        <m:r>
                          <a:rPr lang="en-US" b="0" i="1" smtClean="0">
                            <a:latin typeface="Cambria Math" panose="02040503050406030204" pitchFamily="18" charset="0"/>
                          </a:rPr>
                          <m:t>𝑡</m:t>
                        </m:r>
                      </m:e>
                    </m:d>
                    <m:r>
                      <a:rPr lang="en-US" b="0" i="1" smtClean="0">
                        <a:latin typeface="Cambria Math" panose="02040503050406030204" pitchFamily="18" charset="0"/>
                      </a:rPr>
                      <m:t>=1</m:t>
                    </m:r>
                    <m:r>
                      <a:rPr lang="en-US" b="0" i="0" smtClean="0">
                        <a:latin typeface="Cambria Math" panose="02040503050406030204" pitchFamily="18" charset="0"/>
                      </a:rPr>
                      <m:t>.</m:t>
                    </m:r>
                  </m:oMath>
                </a14:m>
                <a:endParaRPr lang="en-US" dirty="0" smtClean="0"/>
              </a:p>
              <a:p>
                <a:r>
                  <a:rPr lang="ru-RU" dirty="0" smtClean="0"/>
                  <a:t>Преимуществом противника </a:t>
                </a:r>
                <a14:m>
                  <m:oMath xmlns:m="http://schemas.openxmlformats.org/officeDocument/2006/math">
                    <m:r>
                      <a:rPr lang="en-US" b="0" i="1" smtClean="0">
                        <a:latin typeface="Cambria Math" panose="02040503050406030204" pitchFamily="18" charset="0"/>
                      </a:rPr>
                      <m:t>𝐴</m:t>
                    </m:r>
                  </m:oMath>
                </a14:m>
                <a:r>
                  <a:rPr lang="ru-RU" dirty="0" smtClean="0"/>
                  <a:t> в игре против </a:t>
                </a:r>
                <a:r>
                  <a:rPr lang="en-US" dirty="0" smtClean="0"/>
                  <a:t>MAC </a:t>
                </a:r>
                <a14:m>
                  <m:oMath xmlns:m="http://schemas.openxmlformats.org/officeDocument/2006/math">
                    <m:r>
                      <a:rPr lang="en-US" b="0" i="1" smtClean="0">
                        <a:latin typeface="Cambria Math" panose="02040503050406030204" pitchFamily="18" charset="0"/>
                      </a:rPr>
                      <m:t>𝐼</m:t>
                    </m:r>
                    <m:r>
                      <a:rPr lang="en-US" b="0" i="1" smtClean="0">
                        <a:latin typeface="Cambria Math" panose="02040503050406030204" pitchFamily="18" charset="0"/>
                      </a:rPr>
                      <m:t>=(</m:t>
                    </m:r>
                    <m:r>
                      <a:rPr lang="en-US" b="0" i="1" smtClean="0">
                        <a:latin typeface="Cambria Math" panose="02040503050406030204" pitchFamily="18" charset="0"/>
                      </a:rPr>
                      <m:t>𝑆</m:t>
                    </m:r>
                    <m:r>
                      <a:rPr lang="en-US" b="0" i="1" smtClean="0">
                        <a:latin typeface="Cambria Math" panose="02040503050406030204" pitchFamily="18" charset="0"/>
                      </a:rPr>
                      <m:t>,</m:t>
                    </m:r>
                    <m:r>
                      <a:rPr lang="en-US" b="0" i="1" smtClean="0">
                        <a:latin typeface="Cambria Math" panose="02040503050406030204" pitchFamily="18" charset="0"/>
                      </a:rPr>
                      <m:t>𝑉</m:t>
                    </m:r>
                    <m:r>
                      <a:rPr lang="en-US" b="0" i="1" smtClean="0">
                        <a:latin typeface="Cambria Math" panose="02040503050406030204" pitchFamily="18" charset="0"/>
                      </a:rPr>
                      <m:t>)</m:t>
                    </m:r>
                  </m:oMath>
                </a14:m>
                <a:r>
                  <a:rPr lang="en-US" dirty="0" smtClean="0"/>
                  <a:t> </a:t>
                </a:r>
                <a:r>
                  <a:rPr lang="ru-RU" dirty="0" smtClean="0"/>
                  <a:t>называется величина </a:t>
                </a:r>
                <a14:m>
                  <m:oMath xmlns:m="http://schemas.openxmlformats.org/officeDocument/2006/math">
                    <m:r>
                      <a:rPr lang="en-US" b="0" i="1" smtClean="0">
                        <a:latin typeface="Cambria Math" panose="02040503050406030204" pitchFamily="18" charset="0"/>
                      </a:rPr>
                      <m:t>𝑀𝐴</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𝑎𝑑𝑣</m:t>
                        </m:r>
                      </m:sub>
                    </m:sSub>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𝐼</m:t>
                        </m:r>
                      </m:e>
                    </m:d>
                    <m:r>
                      <a:rPr lang="en-US" b="0" i="1" smtClean="0">
                        <a:latin typeface="Cambria Math" panose="02040503050406030204" pitchFamily="18" charset="0"/>
                      </a:rPr>
                      <m:t>=</m:t>
                    </m:r>
                    <m:r>
                      <m:rPr>
                        <m:sty m:val="p"/>
                      </m:rPr>
                      <a:rPr lang="en-US" b="0" i="0" smtClean="0">
                        <a:latin typeface="Cambria Math" panose="02040503050406030204" pitchFamily="18" charset="0"/>
                      </a:rPr>
                      <m:t>Pr</m:t>
                    </m:r>
                    <m:r>
                      <a:rPr lang="en-US" b="0" i="1" smtClean="0">
                        <a:latin typeface="Cambria Math" panose="02040503050406030204" pitchFamily="18" charset="0"/>
                      </a:rPr>
                      <m:t>⁡[</m:t>
                    </m:r>
                    <m:r>
                      <a:rPr lang="en-US" i="1">
                        <a:latin typeface="Cambria Math" panose="02040503050406030204" pitchFamily="18" charset="0"/>
                      </a:rPr>
                      <m:t>𝑉</m:t>
                    </m:r>
                    <m:d>
                      <m:dPr>
                        <m:ctrlPr>
                          <a:rPr lang="en-US" i="1">
                            <a:latin typeface="Cambria Math" panose="02040503050406030204" pitchFamily="18" charset="0"/>
                          </a:rPr>
                        </m:ctrlPr>
                      </m:dPr>
                      <m:e>
                        <m:r>
                          <a:rPr lang="en-US" i="1">
                            <a:latin typeface="Cambria Math" panose="02040503050406030204" pitchFamily="18" charset="0"/>
                          </a:rPr>
                          <m:t>𝑘</m:t>
                        </m:r>
                        <m:r>
                          <a:rPr lang="en-US" i="1">
                            <a:latin typeface="Cambria Math" panose="02040503050406030204" pitchFamily="18" charset="0"/>
                          </a:rPr>
                          <m:t>,</m:t>
                        </m:r>
                        <m:r>
                          <a:rPr lang="en-US" i="1">
                            <a:latin typeface="Cambria Math" panose="02040503050406030204" pitchFamily="18" charset="0"/>
                          </a:rPr>
                          <m:t>𝑚</m:t>
                        </m:r>
                        <m:r>
                          <a:rPr lang="en-US" i="1">
                            <a:latin typeface="Cambria Math" panose="02040503050406030204" pitchFamily="18" charset="0"/>
                          </a:rPr>
                          <m:t>,</m:t>
                        </m:r>
                        <m:r>
                          <a:rPr lang="en-US" i="1">
                            <a:latin typeface="Cambria Math" panose="02040503050406030204" pitchFamily="18" charset="0"/>
                          </a:rPr>
                          <m:t>𝑡</m:t>
                        </m:r>
                      </m:e>
                    </m:d>
                    <m:r>
                      <a:rPr lang="en-US" i="1">
                        <a:latin typeface="Cambria Math" panose="02040503050406030204" pitchFamily="18" charset="0"/>
                      </a:rPr>
                      <m:t>=1</m:t>
                    </m:r>
                  </m:oMath>
                </a14:m>
                <a:r>
                  <a:rPr lang="en-US" dirty="0" smtClean="0"/>
                  <a:t>].</a:t>
                </a:r>
              </a:p>
              <a:p>
                <a:r>
                  <a:rPr lang="en-US" dirty="0" smtClean="0"/>
                  <a:t>MAC </a:t>
                </a:r>
                <a14:m>
                  <m:oMath xmlns:m="http://schemas.openxmlformats.org/officeDocument/2006/math">
                    <m:r>
                      <a:rPr lang="en-US" i="1">
                        <a:latin typeface="Cambria Math" panose="02040503050406030204" pitchFamily="18" charset="0"/>
                      </a:rPr>
                      <m:t>𝐼</m:t>
                    </m:r>
                    <m:r>
                      <a:rPr lang="en-US" i="1">
                        <a:latin typeface="Cambria Math" panose="02040503050406030204" pitchFamily="18" charset="0"/>
                      </a:rPr>
                      <m:t>=(</m:t>
                    </m:r>
                    <m:r>
                      <a:rPr lang="en-US" i="1">
                        <a:latin typeface="Cambria Math" panose="02040503050406030204" pitchFamily="18" charset="0"/>
                      </a:rPr>
                      <m:t>𝑆</m:t>
                    </m:r>
                    <m:r>
                      <a:rPr lang="en-US" i="1">
                        <a:latin typeface="Cambria Math" panose="02040503050406030204" pitchFamily="18" charset="0"/>
                      </a:rPr>
                      <m:t>,</m:t>
                    </m:r>
                    <m:r>
                      <a:rPr lang="en-US" i="1">
                        <a:latin typeface="Cambria Math" panose="02040503050406030204" pitchFamily="18" charset="0"/>
                      </a:rPr>
                      <m:t>𝑉</m:t>
                    </m:r>
                    <m:r>
                      <a:rPr lang="en-US" i="1">
                        <a:latin typeface="Cambria Math" panose="02040503050406030204" pitchFamily="18" charset="0"/>
                      </a:rPr>
                      <m:t>)</m:t>
                    </m:r>
                  </m:oMath>
                </a14:m>
                <a:r>
                  <a:rPr lang="en-US" dirty="0" smtClean="0"/>
                  <a:t> </a:t>
                </a:r>
                <a:r>
                  <a:rPr lang="ru-RU" dirty="0" smtClean="0"/>
                  <a:t>называется стойким </a:t>
                </a:r>
                <a:r>
                  <a:rPr lang="en-US" dirty="0" smtClean="0"/>
                  <a:t>MA</a:t>
                </a:r>
                <a:r>
                  <a:rPr lang="ru-RU" dirty="0" smtClean="0"/>
                  <a:t>С, если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𝐴</m:t>
                    </m:r>
                    <m:r>
                      <a:rPr lang="en-US" b="0" i="1" smtClean="0">
                        <a:latin typeface="Cambria Math" panose="02040503050406030204" pitchFamily="18" charset="0"/>
                      </a:rPr>
                      <m:t> </m:t>
                    </m:r>
                    <m:r>
                      <a:rPr lang="en-US" b="0" i="1" smtClean="0">
                        <a:latin typeface="Cambria Math" panose="02040503050406030204" pitchFamily="18" charset="0"/>
                      </a:rPr>
                      <m:t>𝑀𝐴</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𝑎𝑑𝑣</m:t>
                        </m:r>
                      </m:sub>
                    </m:sSub>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𝐼</m:t>
                        </m:r>
                      </m:e>
                    </m:d>
                    <m:r>
                      <a:rPr lang="en-US" b="0" i="1" smtClean="0">
                        <a:latin typeface="Cambria Math" panose="02040503050406030204" pitchFamily="18" charset="0"/>
                      </a:rPr>
                      <m:t>≤</m:t>
                    </m:r>
                    <m:r>
                      <a:rPr lang="en-US" b="0" i="1" smtClean="0">
                        <a:latin typeface="Cambria Math" panose="02040503050406030204" pitchFamily="18" charset="0"/>
                      </a:rPr>
                      <m:t>𝜖</m:t>
                    </m:r>
                    <m:r>
                      <a:rPr lang="en-US" b="0" i="1" smtClean="0">
                        <a:latin typeface="Cambria Math" panose="02040503050406030204" pitchFamily="18" charset="0"/>
                      </a:rPr>
                      <m:t>, </m:t>
                    </m:r>
                    <m:r>
                      <a:rPr lang="en-US" b="0" i="1" smtClean="0">
                        <a:latin typeface="Cambria Math" panose="02040503050406030204" pitchFamily="18" charset="0"/>
                      </a:rPr>
                      <m:t>𝜖</m:t>
                    </m:r>
                  </m:oMath>
                </a14:m>
                <a:r>
                  <a:rPr lang="en-US" dirty="0" smtClean="0"/>
                  <a:t> – </a:t>
                </a:r>
                <a:r>
                  <a:rPr lang="ru-RU" dirty="0" smtClean="0"/>
                  <a:t>пренебрежимо малая величина.</a:t>
                </a:r>
                <a:endParaRPr lang="ru-RU" dirty="0"/>
              </a:p>
            </p:txBody>
          </p:sp>
        </mc:Choice>
        <mc:Fallback xmlns="">
          <p:sp>
            <p:nvSpPr>
              <p:cNvPr id="3" name="Объект 2"/>
              <p:cNvSpPr>
                <a:spLocks noGrp="1" noRot="1" noChangeAspect="1" noMove="1" noResize="1" noEditPoints="1" noAdjustHandles="1" noChangeArrowheads="1" noChangeShapeType="1" noTextEdit="1"/>
              </p:cNvSpPr>
              <p:nvPr>
                <p:ph idx="1"/>
              </p:nvPr>
            </p:nvSpPr>
            <p:spPr>
              <a:blipFill rotWithShape="0">
                <a:blip r:embed="rId2"/>
                <a:stretch>
                  <a:fillRect l="-928" t="-2101" r="-522"/>
                </a:stretch>
              </a:blipFill>
            </p:spPr>
            <p:txBody>
              <a:bodyPr/>
              <a:lstStyle/>
              <a:p>
                <a:r>
                  <a:rPr lang="ru-RU">
                    <a:noFill/>
                  </a:rPr>
                  <a:t> </a:t>
                </a:r>
              </a:p>
            </p:txBody>
          </p:sp>
        </mc:Fallback>
      </mc:AlternateContent>
      <p:sp>
        <p:nvSpPr>
          <p:cNvPr id="4" name="Номер слайда 3"/>
          <p:cNvSpPr>
            <a:spLocks noGrp="1"/>
          </p:cNvSpPr>
          <p:nvPr>
            <p:ph type="sldNum" sz="quarter" idx="12"/>
          </p:nvPr>
        </p:nvSpPr>
        <p:spPr/>
        <p:txBody>
          <a:bodyPr/>
          <a:lstStyle/>
          <a:p>
            <a:fld id="{8253DDDB-F8F7-4D64-A7FD-3F3D61C1949F}" type="slidenum">
              <a:rPr lang="ru-RU" smtClean="0"/>
              <a:t>12</a:t>
            </a:fld>
            <a:endParaRPr lang="ru-RU"/>
          </a:p>
        </p:txBody>
      </p:sp>
      <p:sp>
        <p:nvSpPr>
          <p:cNvPr id="5" name="Rectangle 4"/>
          <p:cNvSpPr>
            <a:spLocks noChangeArrowheads="1"/>
          </p:cNvSpPr>
          <p:nvPr/>
        </p:nvSpPr>
        <p:spPr bwMode="auto">
          <a:xfrm>
            <a:off x="2649478" y="4901502"/>
            <a:ext cx="1295400" cy="1454847"/>
          </a:xfrm>
          <a:prstGeom prst="rect">
            <a:avLst/>
          </a:prstGeom>
          <a:solidFill>
            <a:schemeClr val="accent1"/>
          </a:solidFill>
          <a:ln w="9525">
            <a:solidFill>
              <a:schemeClr val="tx1"/>
            </a:solidFill>
            <a:miter lim="800000"/>
            <a:headEnd/>
            <a:tailEnd/>
          </a:ln>
          <a:effectLst/>
        </p:spPr>
        <p:txBody>
          <a:bodyPr wrap="none"/>
          <a:lstStyle/>
          <a:p>
            <a:pPr algn="ctr"/>
            <a:r>
              <a:rPr lang="en-US"/>
              <a:t>Chal.</a:t>
            </a:r>
          </a:p>
        </p:txBody>
      </p:sp>
      <mc:AlternateContent xmlns:mc="http://schemas.openxmlformats.org/markup-compatibility/2006" xmlns:a14="http://schemas.microsoft.com/office/drawing/2010/main">
        <mc:Choice Requires="a14">
          <p:sp>
            <p:nvSpPr>
              <p:cNvPr id="8" name="Rectangle 7"/>
              <p:cNvSpPr>
                <a:spLocks noChangeArrowheads="1"/>
              </p:cNvSpPr>
              <p:nvPr/>
            </p:nvSpPr>
            <p:spPr bwMode="auto">
              <a:xfrm>
                <a:off x="7831078" y="4901502"/>
                <a:ext cx="1295400" cy="1454847"/>
              </a:xfrm>
              <a:prstGeom prst="rect">
                <a:avLst/>
              </a:prstGeom>
              <a:solidFill>
                <a:schemeClr val="accent1"/>
              </a:solidFill>
              <a:ln w="9525">
                <a:solidFill>
                  <a:schemeClr val="tx1"/>
                </a:solidFill>
                <a:miter lim="800000"/>
                <a:headEnd/>
                <a:tailEnd/>
              </a:ln>
              <a:effectLst/>
            </p:spPr>
            <p:txBody>
              <a:bodyPr wrap="none"/>
              <a:lstStyle/>
              <a:p>
                <a:pPr algn="ctr"/>
                <a:r>
                  <a:rPr lang="en-US" dirty="0"/>
                  <a:t>Adv. </a:t>
                </a:r>
                <a14:m>
                  <m:oMath xmlns:m="http://schemas.openxmlformats.org/officeDocument/2006/math">
                    <m:r>
                      <a:rPr lang="en-US" i="1" dirty="0" smtClean="0">
                        <a:latin typeface="Cambria Math" panose="02040503050406030204" pitchFamily="18" charset="0"/>
                      </a:rPr>
                      <m:t>𝐴</m:t>
                    </m:r>
                  </m:oMath>
                </a14:m>
                <a:endParaRPr lang="en-US" dirty="0"/>
              </a:p>
            </p:txBody>
          </p:sp>
        </mc:Choice>
        <mc:Fallback xmlns="">
          <p:sp>
            <p:nvSpPr>
              <p:cNvPr id="8" name="Rectangle 7"/>
              <p:cNvSpPr>
                <a:spLocks noRot="1" noChangeAspect="1" noMove="1" noResize="1" noEditPoints="1" noAdjustHandles="1" noChangeArrowheads="1" noChangeShapeType="1" noTextEdit="1"/>
              </p:cNvSpPr>
              <p:nvPr/>
            </p:nvSpPr>
            <p:spPr bwMode="auto">
              <a:xfrm>
                <a:off x="7831078" y="4901502"/>
                <a:ext cx="1295400" cy="1454847"/>
              </a:xfrm>
              <a:prstGeom prst="rect">
                <a:avLst/>
              </a:prstGeom>
              <a:blipFill rotWithShape="0">
                <a:blip r:embed="rId3"/>
                <a:stretch>
                  <a:fillRect t="-1660"/>
                </a:stretch>
              </a:blipFill>
              <a:ln w="9525">
                <a:solidFill>
                  <a:schemeClr val="tx1"/>
                </a:solidFill>
                <a:miter lim="800000"/>
                <a:headEnd/>
                <a:tailEnd/>
              </a:ln>
              <a:effectLst/>
            </p:spPr>
            <p:txBody>
              <a:bodyPr/>
              <a:lstStyle/>
              <a:p>
                <a:r>
                  <a:rPr lang="ru-RU">
                    <a:noFill/>
                  </a:rPr>
                  <a:t> </a:t>
                </a:r>
              </a:p>
            </p:txBody>
          </p:sp>
        </mc:Fallback>
      </mc:AlternateContent>
      <p:grpSp>
        <p:nvGrpSpPr>
          <p:cNvPr id="9" name="Group 21"/>
          <p:cNvGrpSpPr>
            <a:grpSpLocks/>
          </p:cNvGrpSpPr>
          <p:nvPr/>
        </p:nvGrpSpPr>
        <p:grpSpPr bwMode="auto">
          <a:xfrm>
            <a:off x="4002028" y="5116474"/>
            <a:ext cx="3771900" cy="400050"/>
            <a:chOff x="1776" y="1793"/>
            <a:chExt cx="2400" cy="336"/>
          </a:xfrm>
        </p:grpSpPr>
        <p:sp>
          <p:nvSpPr>
            <p:cNvPr id="10" name="Line 10"/>
            <p:cNvSpPr>
              <a:spLocks noChangeShapeType="1"/>
            </p:cNvSpPr>
            <p:nvPr/>
          </p:nvSpPr>
          <p:spPr bwMode="auto">
            <a:xfrm flipH="1">
              <a:off x="1776" y="2122"/>
              <a:ext cx="2400" cy="0"/>
            </a:xfrm>
            <a:prstGeom prst="line">
              <a:avLst/>
            </a:prstGeom>
            <a:noFill/>
            <a:ln w="38100" cmpd="sng">
              <a:solidFill>
                <a:schemeClr val="tx1"/>
              </a:solidFill>
              <a:round/>
              <a:headEnd/>
              <a:tailEnd type="triangle" w="med" len="med"/>
            </a:ln>
            <a:effectLst/>
          </p:spPr>
          <p:txBody>
            <a:bodyPr/>
            <a:lstStyle/>
            <a:p>
              <a:endParaRPr lang="en-US"/>
            </a:p>
          </p:txBody>
        </p:sp>
        <mc:AlternateContent xmlns:mc="http://schemas.openxmlformats.org/markup-compatibility/2006" xmlns:a14="http://schemas.microsoft.com/office/drawing/2010/main">
          <mc:Choice Requires="a14">
            <p:sp>
              <p:nvSpPr>
                <p:cNvPr id="11" name="Text Box 11"/>
                <p:cNvSpPr txBox="1">
                  <a:spLocks noChangeArrowheads="1"/>
                </p:cNvSpPr>
                <p:nvPr/>
              </p:nvSpPr>
              <p:spPr bwMode="auto">
                <a:xfrm>
                  <a:off x="2786" y="1793"/>
                  <a:ext cx="344" cy="336"/>
                </a:xfrm>
                <a:prstGeom prst="rect">
                  <a:avLst/>
                </a:prstGeom>
                <a:noFill/>
                <a:ln w="9525">
                  <a:noFill/>
                  <a:miter lim="800000"/>
                  <a:headEnd/>
                  <a:tailEnd/>
                </a:ln>
                <a:effectLst/>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sym typeface="Symbol" pitchFamily="18" charset="2"/>
                              </a:rPr>
                            </m:ctrlPr>
                          </m:sSubPr>
                          <m:e>
                            <m:r>
                              <a:rPr lang="en-US" sz="2000" b="0" i="1" smtClean="0">
                                <a:latin typeface="Cambria Math" panose="02040503050406030204" pitchFamily="18" charset="0"/>
                                <a:sym typeface="Symbol" pitchFamily="18" charset="2"/>
                              </a:rPr>
                              <m:t>𝑚</m:t>
                            </m:r>
                          </m:e>
                          <m:sub>
                            <m:r>
                              <a:rPr lang="en-US" sz="2000" b="0" i="1" smtClean="0">
                                <a:latin typeface="Cambria Math" panose="02040503050406030204" pitchFamily="18" charset="0"/>
                                <a:sym typeface="Symbol" pitchFamily="18" charset="2"/>
                              </a:rPr>
                              <m:t>𝑖</m:t>
                            </m:r>
                          </m:sub>
                        </m:sSub>
                      </m:oMath>
                    </m:oMathPara>
                  </a14:m>
                  <a:endParaRPr lang="en-US" sz="2000" dirty="0">
                    <a:sym typeface="Symbol" pitchFamily="18" charset="2"/>
                  </a:endParaRPr>
                </a:p>
              </p:txBody>
            </p:sp>
          </mc:Choice>
          <mc:Fallback xmlns="">
            <p:sp>
              <p:nvSpPr>
                <p:cNvPr id="11" name="Text Box 11"/>
                <p:cNvSpPr txBox="1">
                  <a:spLocks noRot="1" noChangeAspect="1" noMove="1" noResize="1" noEditPoints="1" noAdjustHandles="1" noChangeArrowheads="1" noChangeShapeType="1" noTextEdit="1"/>
                </p:cNvSpPr>
                <p:nvPr/>
              </p:nvSpPr>
              <p:spPr bwMode="auto">
                <a:xfrm>
                  <a:off x="2786" y="1793"/>
                  <a:ext cx="344" cy="336"/>
                </a:xfrm>
                <a:prstGeom prst="rect">
                  <a:avLst/>
                </a:prstGeom>
                <a:blipFill rotWithShape="0">
                  <a:blip r:embed="rId4"/>
                  <a:stretch>
                    <a:fillRect b="-1515"/>
                  </a:stretch>
                </a:blipFill>
                <a:ln w="9525">
                  <a:noFill/>
                  <a:miter lim="800000"/>
                  <a:headEnd/>
                  <a:tailEnd/>
                </a:ln>
                <a:effectLst/>
              </p:spPr>
              <p:txBody>
                <a:bodyPr/>
                <a:lstStyle/>
                <a:p>
                  <a:r>
                    <a:rPr lang="ru-RU">
                      <a:noFill/>
                    </a:rPr>
                    <a:t> </a:t>
                  </a:r>
                </a:p>
              </p:txBody>
            </p:sp>
          </mc:Fallback>
        </mc:AlternateContent>
      </p:grpSp>
      <p:grpSp>
        <p:nvGrpSpPr>
          <p:cNvPr id="12" name="Group 20"/>
          <p:cNvGrpSpPr>
            <a:grpSpLocks/>
          </p:cNvGrpSpPr>
          <p:nvPr/>
        </p:nvGrpSpPr>
        <p:grpSpPr bwMode="auto">
          <a:xfrm>
            <a:off x="4040128" y="5639016"/>
            <a:ext cx="3733800" cy="400051"/>
            <a:chOff x="1776" y="2107"/>
            <a:chExt cx="2352" cy="336"/>
          </a:xfrm>
        </p:grpSpPr>
        <p:sp>
          <p:nvSpPr>
            <p:cNvPr id="13" name="Line 13"/>
            <p:cNvSpPr>
              <a:spLocks noChangeShapeType="1"/>
            </p:cNvSpPr>
            <p:nvPr/>
          </p:nvSpPr>
          <p:spPr bwMode="auto">
            <a:xfrm>
              <a:off x="1776" y="2410"/>
              <a:ext cx="2352" cy="0"/>
            </a:xfrm>
            <a:prstGeom prst="line">
              <a:avLst/>
            </a:prstGeom>
            <a:noFill/>
            <a:ln w="38100" cmpd="sng">
              <a:solidFill>
                <a:schemeClr val="tx1"/>
              </a:solidFill>
              <a:round/>
              <a:headEnd/>
              <a:tailEnd type="triangle" w="med" len="med"/>
            </a:ln>
            <a:effectLst/>
          </p:spPr>
          <p:txBody>
            <a:bodyPr/>
            <a:lstStyle/>
            <a:p>
              <a:endParaRPr lang="en-US"/>
            </a:p>
          </p:txBody>
        </p:sp>
        <mc:AlternateContent xmlns:mc="http://schemas.openxmlformats.org/markup-compatibility/2006" xmlns:a14="http://schemas.microsoft.com/office/drawing/2010/main">
          <mc:Choice Requires="a14">
            <p:sp>
              <p:nvSpPr>
                <p:cNvPr id="14" name="Text Box 14"/>
                <p:cNvSpPr txBox="1">
                  <a:spLocks noChangeArrowheads="1"/>
                </p:cNvSpPr>
                <p:nvPr/>
              </p:nvSpPr>
              <p:spPr bwMode="auto">
                <a:xfrm>
                  <a:off x="2422" y="2107"/>
                  <a:ext cx="1143" cy="336"/>
                </a:xfrm>
                <a:prstGeom prst="rect">
                  <a:avLst/>
                </a:prstGeom>
                <a:noFill/>
                <a:ln w="9525">
                  <a:noFill/>
                  <a:miter lim="800000"/>
                  <a:headEnd/>
                  <a:tailEnd/>
                </a:ln>
                <a:effectLst/>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000" b="0" i="1" dirty="0" smtClean="0">
                                <a:latin typeface="Cambria Math" panose="02040503050406030204" pitchFamily="18" charset="0"/>
                              </a:rPr>
                            </m:ctrlPr>
                          </m:sSubPr>
                          <m:e>
                            <m:r>
                              <a:rPr lang="en-US" sz="2000" b="0" i="1" dirty="0" smtClean="0">
                                <a:latin typeface="Cambria Math" panose="02040503050406030204" pitchFamily="18" charset="0"/>
                              </a:rPr>
                              <m:t>𝑡</m:t>
                            </m:r>
                          </m:e>
                          <m:sub>
                            <m:r>
                              <a:rPr lang="en-US" sz="2000" b="0" i="1" dirty="0" smtClean="0">
                                <a:latin typeface="Cambria Math" panose="02040503050406030204" pitchFamily="18" charset="0"/>
                              </a:rPr>
                              <m:t>𝑖</m:t>
                            </m:r>
                          </m:sub>
                        </m:sSub>
                        <m:sSup>
                          <m:sSupPr>
                            <m:ctrlPr>
                              <a:rPr lang="en-US" sz="2000" b="0" i="1" dirty="0" smtClean="0">
                                <a:latin typeface="Cambria Math" panose="02040503050406030204" pitchFamily="18" charset="0"/>
                              </a:rPr>
                            </m:ctrlPr>
                          </m:sSupPr>
                          <m:e>
                            <m:r>
                              <a:rPr lang="en-US" sz="2000" b="0" i="1" dirty="0" smtClean="0">
                                <a:latin typeface="Cambria Math" panose="02040503050406030204" pitchFamily="18" charset="0"/>
                              </a:rPr>
                              <m:t>←</m:t>
                            </m:r>
                          </m:e>
                          <m:sup>
                            <m:r>
                              <a:rPr lang="en-US" sz="2000" b="0" i="1" dirty="0" smtClean="0">
                                <a:latin typeface="Cambria Math" panose="02040503050406030204" pitchFamily="18" charset="0"/>
                              </a:rPr>
                              <m:t>𝑅</m:t>
                            </m:r>
                          </m:sup>
                        </m:sSup>
                        <m:r>
                          <a:rPr lang="en-US" sz="2000" b="0" i="1" dirty="0" smtClean="0">
                            <a:latin typeface="Cambria Math" panose="02040503050406030204" pitchFamily="18" charset="0"/>
                          </a:rPr>
                          <m:t>𝑆</m:t>
                        </m:r>
                        <m:r>
                          <a:rPr lang="en-US" sz="2000" b="0" i="1" dirty="0" smtClean="0">
                            <a:latin typeface="Cambria Math" panose="02040503050406030204" pitchFamily="18" charset="0"/>
                          </a:rPr>
                          <m:t>(</m:t>
                        </m:r>
                        <m:r>
                          <a:rPr lang="en-US" sz="2000" b="0" i="1" dirty="0" smtClean="0">
                            <a:latin typeface="Cambria Math" panose="02040503050406030204" pitchFamily="18" charset="0"/>
                          </a:rPr>
                          <m:t>𝑘</m:t>
                        </m:r>
                        <m:r>
                          <a:rPr lang="en-US" sz="2000" b="0" i="1" dirty="0" smtClean="0">
                            <a:latin typeface="Cambria Math" panose="02040503050406030204" pitchFamily="18" charset="0"/>
                          </a:rPr>
                          <m:t>,</m:t>
                        </m:r>
                        <m:sSub>
                          <m:sSubPr>
                            <m:ctrlPr>
                              <a:rPr lang="en-US" sz="2000" b="0" i="1" dirty="0" smtClean="0">
                                <a:latin typeface="Cambria Math" panose="02040503050406030204" pitchFamily="18" charset="0"/>
                              </a:rPr>
                            </m:ctrlPr>
                          </m:sSubPr>
                          <m:e>
                            <m:r>
                              <a:rPr lang="en-US" sz="2000" b="0" i="1" dirty="0" smtClean="0">
                                <a:latin typeface="Cambria Math" panose="02040503050406030204" pitchFamily="18" charset="0"/>
                              </a:rPr>
                              <m:t>𝑚</m:t>
                            </m:r>
                          </m:e>
                          <m:sub>
                            <m:r>
                              <a:rPr lang="en-US" sz="2000" b="0" i="1" dirty="0" smtClean="0">
                                <a:latin typeface="Cambria Math" panose="02040503050406030204" pitchFamily="18" charset="0"/>
                              </a:rPr>
                              <m:t>𝑖</m:t>
                            </m:r>
                          </m:sub>
                        </m:sSub>
                        <m:r>
                          <a:rPr lang="en-US" sz="2000" b="0" i="1" dirty="0" smtClean="0">
                            <a:latin typeface="Cambria Math" panose="02040503050406030204" pitchFamily="18" charset="0"/>
                          </a:rPr>
                          <m:t>)</m:t>
                        </m:r>
                      </m:oMath>
                    </m:oMathPara>
                  </a14:m>
                  <a:endParaRPr lang="en-US" sz="2000" dirty="0"/>
                </a:p>
              </p:txBody>
            </p:sp>
          </mc:Choice>
          <mc:Fallback xmlns="">
            <p:sp>
              <p:nvSpPr>
                <p:cNvPr id="14" name="Text Box 14"/>
                <p:cNvSpPr txBox="1">
                  <a:spLocks noRot="1" noChangeAspect="1" noMove="1" noResize="1" noEditPoints="1" noAdjustHandles="1" noChangeArrowheads="1" noChangeShapeType="1" noTextEdit="1"/>
                </p:cNvSpPr>
                <p:nvPr/>
              </p:nvSpPr>
              <p:spPr bwMode="auto">
                <a:xfrm>
                  <a:off x="2422" y="2107"/>
                  <a:ext cx="1143" cy="336"/>
                </a:xfrm>
                <a:prstGeom prst="rect">
                  <a:avLst/>
                </a:prstGeom>
                <a:blipFill rotWithShape="0">
                  <a:blip r:embed="rId5"/>
                  <a:stretch>
                    <a:fillRect b="-15152"/>
                  </a:stretch>
                </a:blipFill>
                <a:ln w="9525">
                  <a:noFill/>
                  <a:miter lim="800000"/>
                  <a:headEnd/>
                  <a:tailEnd/>
                </a:ln>
                <a:effectLst/>
              </p:spPr>
              <p:txBody>
                <a:bodyPr/>
                <a:lstStyle/>
                <a:p>
                  <a:r>
                    <a:rPr lang="ru-RU">
                      <a:noFill/>
                    </a:rPr>
                    <a:t> </a:t>
                  </a:r>
                </a:p>
              </p:txBody>
            </p:sp>
          </mc:Fallback>
        </mc:AlternateContent>
      </p:grpSp>
      <p:sp>
        <p:nvSpPr>
          <p:cNvPr id="15" name="Rectangle 18"/>
          <p:cNvSpPr>
            <a:spLocks noChangeArrowheads="1"/>
          </p:cNvSpPr>
          <p:nvPr/>
        </p:nvSpPr>
        <p:spPr bwMode="auto">
          <a:xfrm>
            <a:off x="2009718" y="4607626"/>
            <a:ext cx="7924800" cy="1920172"/>
          </a:xfrm>
          <a:prstGeom prst="rect">
            <a:avLst/>
          </a:prstGeom>
          <a:noFill/>
          <a:ln w="38100">
            <a:solidFill>
              <a:schemeClr val="folHlink"/>
            </a:solidFill>
            <a:miter lim="800000"/>
            <a:headEnd/>
            <a:tailEnd/>
          </a:ln>
          <a:effectLst/>
        </p:spPr>
        <p:txBody>
          <a:bodyPr wrap="none" anchor="ctr"/>
          <a:lstStyle/>
          <a:p>
            <a:endParaRPr lang="en-US"/>
          </a:p>
        </p:txBody>
      </p:sp>
      <p:sp>
        <p:nvSpPr>
          <p:cNvPr id="16" name="TextBox 15"/>
          <p:cNvSpPr txBox="1"/>
          <p:nvPr/>
        </p:nvSpPr>
        <p:spPr>
          <a:xfrm>
            <a:off x="5608419" y="5829788"/>
            <a:ext cx="415498" cy="492443"/>
          </a:xfrm>
          <a:prstGeom prst="rect">
            <a:avLst/>
          </a:prstGeom>
          <a:noFill/>
        </p:spPr>
        <p:txBody>
          <a:bodyPr wrap="none" rtlCol="0">
            <a:spAutoFit/>
          </a:bodyPr>
          <a:lstStyle/>
          <a:p>
            <a:r>
              <a:rPr lang="en-US" sz="2600" dirty="0" smtClean="0"/>
              <a:t>…</a:t>
            </a:r>
            <a:endParaRPr lang="ru-RU" sz="2600" dirty="0"/>
          </a:p>
        </p:txBody>
      </p:sp>
      <p:sp>
        <p:nvSpPr>
          <p:cNvPr id="17" name="Line 5"/>
          <p:cNvSpPr>
            <a:spLocks noChangeShapeType="1"/>
          </p:cNvSpPr>
          <p:nvPr/>
        </p:nvSpPr>
        <p:spPr bwMode="auto">
          <a:xfrm>
            <a:off x="9934518" y="5639550"/>
            <a:ext cx="386096" cy="0"/>
          </a:xfrm>
          <a:prstGeom prst="line">
            <a:avLst/>
          </a:prstGeom>
          <a:noFill/>
          <a:ln w="9525">
            <a:solidFill>
              <a:schemeClr val="tx1"/>
            </a:solidFill>
            <a:round/>
            <a:headEnd/>
            <a:tailEnd type="triangle" w="med" len="med"/>
          </a:ln>
          <a:effectLst/>
        </p:spPr>
        <p:txBody>
          <a:bodyPr/>
          <a:lstStyle/>
          <a:p>
            <a:endParaRPr lang="en-US"/>
          </a:p>
        </p:txBody>
      </p:sp>
      <mc:AlternateContent xmlns:mc="http://schemas.openxmlformats.org/markup-compatibility/2006" xmlns:a14="http://schemas.microsoft.com/office/drawing/2010/main">
        <mc:Choice Requires="a14">
          <p:sp>
            <p:nvSpPr>
              <p:cNvPr id="18" name="Text Box 6"/>
              <p:cNvSpPr txBox="1">
                <a:spLocks noChangeArrowheads="1"/>
              </p:cNvSpPr>
              <p:nvPr/>
            </p:nvSpPr>
            <p:spPr bwMode="auto">
              <a:xfrm>
                <a:off x="10149875" y="5209218"/>
                <a:ext cx="471365" cy="461665"/>
              </a:xfrm>
              <a:prstGeom prst="rect">
                <a:avLst/>
              </a:prstGeom>
              <a:noFill/>
              <a:ln w="9525">
                <a:noFill/>
                <a:miter lim="800000"/>
                <a:headEnd/>
                <a:tailEnd/>
              </a:ln>
              <a:effectLst/>
            </p:spPr>
            <p:txBody>
              <a:bodyPr wrap="square">
                <a:spAutoFit/>
              </a:bodyPr>
              <a:lstStyle/>
              <a:p>
                <a:pPr/>
                <a14:m>
                  <m:oMathPara xmlns:m="http://schemas.openxmlformats.org/officeDocument/2006/math">
                    <m:oMathParaPr>
                      <m:jc m:val="centerGroup"/>
                    </m:oMathParaPr>
                    <m:oMath xmlns:m="http://schemas.openxmlformats.org/officeDocument/2006/math">
                      <m:d>
                        <m:dPr>
                          <m:ctrlPr>
                            <a:rPr lang="ru-RU" sz="2400" i="1">
                              <a:latin typeface="Cambria Math" panose="02040503050406030204" pitchFamily="18" charset="0"/>
                            </a:rPr>
                          </m:ctrlPr>
                        </m:dPr>
                        <m:e>
                          <m:r>
                            <a:rPr lang="en-US" sz="2400" i="1">
                              <a:latin typeface="Cambria Math" panose="02040503050406030204" pitchFamily="18" charset="0"/>
                            </a:rPr>
                            <m:t>𝑚</m:t>
                          </m:r>
                          <m:r>
                            <a:rPr lang="en-US" sz="2400" i="1">
                              <a:latin typeface="Cambria Math" panose="02040503050406030204" pitchFamily="18" charset="0"/>
                            </a:rPr>
                            <m:t>,</m:t>
                          </m:r>
                          <m:r>
                            <a:rPr lang="en-US" sz="2400" i="1">
                              <a:latin typeface="Cambria Math" panose="02040503050406030204" pitchFamily="18" charset="0"/>
                            </a:rPr>
                            <m:t>𝑡</m:t>
                          </m:r>
                        </m:e>
                      </m:d>
                    </m:oMath>
                  </m:oMathPara>
                </a14:m>
                <a:endParaRPr lang="en-US" sz="2400" i="1" dirty="0"/>
              </a:p>
            </p:txBody>
          </p:sp>
        </mc:Choice>
        <mc:Fallback xmlns="">
          <p:sp>
            <p:nvSpPr>
              <p:cNvPr id="18" name="Text Box 6"/>
              <p:cNvSpPr txBox="1">
                <a:spLocks noRot="1" noChangeAspect="1" noMove="1" noResize="1" noEditPoints="1" noAdjustHandles="1" noChangeArrowheads="1" noChangeShapeType="1" noTextEdit="1"/>
              </p:cNvSpPr>
              <p:nvPr/>
            </p:nvSpPr>
            <p:spPr bwMode="auto">
              <a:xfrm>
                <a:off x="10149875" y="5209218"/>
                <a:ext cx="471365" cy="461665"/>
              </a:xfrm>
              <a:prstGeom prst="rect">
                <a:avLst/>
              </a:prstGeom>
              <a:blipFill rotWithShape="0">
                <a:blip r:embed="rId6"/>
                <a:stretch>
                  <a:fillRect r="-75325"/>
                </a:stretch>
              </a:blipFill>
              <a:ln w="9525">
                <a:noFill/>
                <a:miter lim="800000"/>
                <a:headEnd/>
                <a:tailEnd/>
              </a:ln>
              <a:effectLst/>
            </p:spPr>
            <p:txBody>
              <a:bodyPr/>
              <a:lstStyle/>
              <a:p>
                <a:r>
                  <a:rPr lang="ru-RU">
                    <a:noFill/>
                  </a:rPr>
                  <a:t> </a:t>
                </a:r>
              </a:p>
            </p:txBody>
          </p:sp>
        </mc:Fallback>
      </mc:AlternateContent>
      <p:sp>
        <p:nvSpPr>
          <p:cNvPr id="19" name="TextBox 18"/>
          <p:cNvSpPr txBox="1"/>
          <p:nvPr/>
        </p:nvSpPr>
        <p:spPr>
          <a:xfrm>
            <a:off x="5608419" y="4725210"/>
            <a:ext cx="415498" cy="492443"/>
          </a:xfrm>
          <a:prstGeom prst="rect">
            <a:avLst/>
          </a:prstGeom>
          <a:noFill/>
        </p:spPr>
        <p:txBody>
          <a:bodyPr wrap="none" rtlCol="0">
            <a:spAutoFit/>
          </a:bodyPr>
          <a:lstStyle/>
          <a:p>
            <a:r>
              <a:rPr lang="en-US" sz="2600" dirty="0" smtClean="0"/>
              <a:t>…</a:t>
            </a:r>
            <a:endParaRPr lang="ru-RU" sz="2600" dirty="0"/>
          </a:p>
        </p:txBody>
      </p:sp>
      <mc:AlternateContent xmlns:mc="http://schemas.openxmlformats.org/markup-compatibility/2006" xmlns:a14="http://schemas.microsoft.com/office/drawing/2010/main">
        <mc:Choice Requires="a14">
          <p:sp>
            <p:nvSpPr>
              <p:cNvPr id="20" name="Text Box 13"/>
              <p:cNvSpPr txBox="1">
                <a:spLocks noChangeArrowheads="1"/>
              </p:cNvSpPr>
              <p:nvPr/>
            </p:nvSpPr>
            <p:spPr bwMode="auto">
              <a:xfrm>
                <a:off x="2966526" y="5522086"/>
                <a:ext cx="632609" cy="423129"/>
              </a:xfrm>
              <a:prstGeom prst="rect">
                <a:avLst/>
              </a:prstGeom>
              <a:noFill/>
              <a:ln w="9525">
                <a:noFill/>
                <a:miter lim="800000"/>
                <a:headEnd/>
                <a:tailEnd/>
              </a:ln>
              <a:effectLst/>
            </p:spPr>
            <p:txBody>
              <a:bodyPr wrap="none">
                <a:spAutoFit/>
              </a:bodyPr>
              <a:lstStyle/>
              <a:p>
                <a:r>
                  <a:rPr lang="en-US" sz="1600" i="1" dirty="0" smtClean="0"/>
                  <a:t>k</a:t>
                </a:r>
                <a14:m>
                  <m:oMath xmlns:m="http://schemas.openxmlformats.org/officeDocument/2006/math">
                    <m:groupChr>
                      <m:groupChrPr>
                        <m:chr m:val="←"/>
                        <m:vertJc m:val="bot"/>
                        <m:ctrlPr>
                          <a:rPr lang="en-US" sz="1600" i="1">
                            <a:latin typeface="Cambria Math" panose="02040503050406030204" pitchFamily="18" charset="0"/>
                          </a:rPr>
                        </m:ctrlPr>
                      </m:groupChrPr>
                      <m:e>
                        <m:r>
                          <m:rPr>
                            <m:brk m:alnAt="2"/>
                          </m:rPr>
                          <a:rPr lang="en-US" sz="1600" i="1">
                            <a:latin typeface="Cambria Math" panose="02040503050406030204" pitchFamily="18" charset="0"/>
                          </a:rPr>
                          <m:t>𝑅</m:t>
                        </m:r>
                      </m:e>
                    </m:groupChr>
                    <m:r>
                      <a:rPr lang="en-US" sz="1600" b="0" i="1" smtClean="0">
                        <a:latin typeface="Cambria Math" panose="02040503050406030204" pitchFamily="18" charset="0"/>
                      </a:rPr>
                      <m:t>𝐾</m:t>
                    </m:r>
                  </m:oMath>
                </a14:m>
                <a:endParaRPr lang="en-US" sz="1600" b="1" baseline="-25000" dirty="0">
                  <a:cs typeface="Arial" charset="0"/>
                  <a:sym typeface="Symbol" pitchFamily="18" charset="2"/>
                </a:endParaRPr>
              </a:p>
            </p:txBody>
          </p:sp>
        </mc:Choice>
        <mc:Fallback xmlns="">
          <p:sp>
            <p:nvSpPr>
              <p:cNvPr id="20" name="Text Box 13"/>
              <p:cNvSpPr txBox="1">
                <a:spLocks noRot="1" noChangeAspect="1" noMove="1" noResize="1" noEditPoints="1" noAdjustHandles="1" noChangeArrowheads="1" noChangeShapeType="1" noTextEdit="1"/>
              </p:cNvSpPr>
              <p:nvPr/>
            </p:nvSpPr>
            <p:spPr bwMode="auto">
              <a:xfrm>
                <a:off x="2966526" y="5522086"/>
                <a:ext cx="632609" cy="423129"/>
              </a:xfrm>
              <a:prstGeom prst="rect">
                <a:avLst/>
              </a:prstGeom>
              <a:blipFill rotWithShape="0">
                <a:blip r:embed="rId7"/>
                <a:stretch>
                  <a:fillRect l="-5825" r="-28155" b="-44928"/>
                </a:stretch>
              </a:blipFill>
              <a:ln w="9525">
                <a:noFill/>
                <a:miter lim="800000"/>
                <a:headEnd/>
                <a:tailEnd/>
              </a:ln>
              <a:effectLst/>
            </p:spPr>
            <p:txBody>
              <a:bodyPr/>
              <a:lstStyle/>
              <a:p>
                <a:r>
                  <a:rPr lang="ru-RU">
                    <a:noFill/>
                  </a:rPr>
                  <a:t> </a:t>
                </a:r>
              </a:p>
            </p:txBody>
          </p:sp>
        </mc:Fallback>
      </mc:AlternateContent>
    </p:spTree>
    <p:extLst>
      <p:ext uri="{BB962C8B-B14F-4D97-AF65-F5344CB8AC3E}">
        <p14:creationId xmlns:p14="http://schemas.microsoft.com/office/powerpoint/2010/main" val="23076213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Игра на стойкость </a:t>
            </a:r>
            <a:r>
              <a:rPr lang="en-US" dirty="0"/>
              <a:t>MAC</a:t>
            </a:r>
            <a:endParaRPr lang="ru-RU" dirty="0"/>
          </a:p>
        </p:txBody>
      </p:sp>
      <p:sp>
        <p:nvSpPr>
          <p:cNvPr id="3" name="Объект 2"/>
          <p:cNvSpPr>
            <a:spLocks noGrp="1"/>
          </p:cNvSpPr>
          <p:nvPr>
            <p:ph idx="1"/>
          </p:nvPr>
        </p:nvSpPr>
        <p:spPr/>
        <p:txBody>
          <a:bodyPr/>
          <a:lstStyle/>
          <a:p>
            <a:pPr marL="0" indent="0">
              <a:buNone/>
            </a:pPr>
            <a:r>
              <a:rPr lang="ru-RU" dirty="0" smtClean="0"/>
              <a:t>В описанной ранее игре противник не имеет доступа к ключу, соответственно не может проверить самостоятельно, выдаёт ли он корректную пару в результате игры. В реальности, как правило, противник может узнать, является ли его результат корректным, например по тексту ошибки от сервера. Модифицируем игру, чтобы отразить данную возможность.</a:t>
            </a:r>
          </a:p>
          <a:p>
            <a:pPr marL="0" indent="0">
              <a:buNone/>
            </a:pPr>
            <a:endParaRPr lang="ru-RU" dirty="0"/>
          </a:p>
          <a:p>
            <a:pPr marL="0" indent="0">
              <a:buNone/>
            </a:pPr>
            <a:r>
              <a:rPr lang="ru-RU" dirty="0" smtClean="0"/>
              <a:t>Помимо запросов на получения </a:t>
            </a:r>
            <a:r>
              <a:rPr lang="en-US" dirty="0" smtClean="0"/>
              <a:t>MAC </a:t>
            </a:r>
            <a:r>
              <a:rPr lang="ru-RU" dirty="0" smtClean="0"/>
              <a:t>для произвольного сообщения, добавим возможность запросов на проверку для произвольной пары сообщение-</a:t>
            </a:r>
            <a:r>
              <a:rPr lang="en-US" dirty="0" smtClean="0"/>
              <a:t>MAC</a:t>
            </a:r>
            <a:r>
              <a:rPr lang="ru-RU" dirty="0" smtClean="0"/>
              <a:t>.</a:t>
            </a:r>
            <a:endParaRPr lang="ru-RU" dirty="0"/>
          </a:p>
        </p:txBody>
      </p:sp>
      <p:sp>
        <p:nvSpPr>
          <p:cNvPr id="4" name="Номер слайда 3"/>
          <p:cNvSpPr>
            <a:spLocks noGrp="1"/>
          </p:cNvSpPr>
          <p:nvPr>
            <p:ph type="sldNum" sz="quarter" idx="12"/>
          </p:nvPr>
        </p:nvSpPr>
        <p:spPr/>
        <p:txBody>
          <a:bodyPr/>
          <a:lstStyle/>
          <a:p>
            <a:fld id="{8253DDDB-F8F7-4D64-A7FD-3F3D61C1949F}" type="slidenum">
              <a:rPr lang="ru-RU" smtClean="0"/>
              <a:t>13</a:t>
            </a:fld>
            <a:endParaRPr lang="ru-RU"/>
          </a:p>
        </p:txBody>
      </p:sp>
    </p:spTree>
    <p:extLst>
      <p:ext uri="{BB962C8B-B14F-4D97-AF65-F5344CB8AC3E}">
        <p14:creationId xmlns:p14="http://schemas.microsoft.com/office/powerpoint/2010/main" val="236635224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838200" y="365126"/>
            <a:ext cx="10515600" cy="791728"/>
          </a:xfrm>
        </p:spPr>
        <p:txBody>
          <a:bodyPr>
            <a:normAutofit fontScale="90000"/>
          </a:bodyPr>
          <a:lstStyle/>
          <a:p>
            <a:r>
              <a:rPr lang="ru-RU" dirty="0" smtClean="0"/>
              <a:t>Игра на стойкость </a:t>
            </a:r>
            <a:r>
              <a:rPr lang="en-US" dirty="0" smtClean="0"/>
              <a:t>MAC</a:t>
            </a:r>
            <a:r>
              <a:rPr lang="ru-RU" dirty="0" smtClean="0"/>
              <a:t> </a:t>
            </a:r>
            <a:r>
              <a:rPr lang="en-US" dirty="0" smtClean="0"/>
              <a:t/>
            </a:r>
            <a:br>
              <a:rPr lang="en-US" dirty="0" smtClean="0"/>
            </a:br>
            <a:r>
              <a:rPr lang="ru-RU" dirty="0" smtClean="0"/>
              <a:t>(с запросами на проверку</a:t>
            </a:r>
            <a:r>
              <a:rPr lang="en-US" dirty="0" smtClean="0"/>
              <a:t>)</a:t>
            </a:r>
            <a:endParaRPr lang="ru-RU" dirty="0"/>
          </a:p>
        </p:txBody>
      </p:sp>
      <mc:AlternateContent xmlns:mc="http://schemas.openxmlformats.org/markup-compatibility/2006" xmlns:a14="http://schemas.microsoft.com/office/drawing/2010/main">
        <mc:Choice Requires="a14">
          <p:sp>
            <p:nvSpPr>
              <p:cNvPr id="3" name="Объект 2"/>
              <p:cNvSpPr>
                <a:spLocks noGrp="1"/>
              </p:cNvSpPr>
              <p:nvPr>
                <p:ph idx="1"/>
              </p:nvPr>
            </p:nvSpPr>
            <p:spPr>
              <a:xfrm>
                <a:off x="838200" y="1331512"/>
                <a:ext cx="10515600" cy="4351338"/>
              </a:xfrm>
            </p:spPr>
            <p:txBody>
              <a:bodyPr>
                <a:normAutofit/>
              </a:bodyPr>
              <a:lstStyle/>
              <a:p>
                <a:r>
                  <a:rPr lang="ru-RU" sz="2400" dirty="0" smtClean="0"/>
                  <a:t>Претендент выбирает случайный ключ </a:t>
                </a:r>
                <a14:m>
                  <m:oMath xmlns:m="http://schemas.openxmlformats.org/officeDocument/2006/math">
                    <m:r>
                      <a:rPr lang="en-US" sz="2400" b="0" i="1" smtClean="0">
                        <a:latin typeface="Cambria Math" panose="02040503050406030204" pitchFamily="18" charset="0"/>
                      </a:rPr>
                      <m:t>𝑘</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m:t>
                        </m:r>
                      </m:e>
                      <m:sup>
                        <m:r>
                          <a:rPr lang="en-US" sz="2400" b="0" i="1" smtClean="0">
                            <a:latin typeface="Cambria Math" panose="02040503050406030204" pitchFamily="18" charset="0"/>
                          </a:rPr>
                          <m:t>𝑅</m:t>
                        </m:r>
                      </m:sup>
                    </m:sSup>
                    <m:r>
                      <a:rPr lang="en-US" sz="2400" b="0" i="1" smtClean="0">
                        <a:latin typeface="Cambria Math" panose="02040503050406030204" pitchFamily="18" charset="0"/>
                      </a:rPr>
                      <m:t>𝐾</m:t>
                    </m:r>
                  </m:oMath>
                </a14:m>
                <a:endParaRPr lang="en-US" sz="2400" dirty="0" smtClean="0"/>
              </a:p>
              <a:p>
                <a:r>
                  <a:rPr lang="ru-RU" sz="2400" dirty="0" smtClean="0"/>
                  <a:t>Противник на </a:t>
                </a:r>
                <a14:m>
                  <m:oMath xmlns:m="http://schemas.openxmlformats.org/officeDocument/2006/math">
                    <m:r>
                      <a:rPr lang="en-US" sz="2400" b="0" i="1" smtClean="0">
                        <a:latin typeface="Cambria Math" panose="02040503050406030204" pitchFamily="18" charset="0"/>
                      </a:rPr>
                      <m:t>𝑖</m:t>
                    </m:r>
                  </m:oMath>
                </a14:m>
                <a:r>
                  <a:rPr lang="en-US" sz="2400" dirty="0" smtClean="0"/>
                  <a:t>-</a:t>
                </a:r>
                <a:r>
                  <a:rPr lang="ru-RU" sz="2400" dirty="0" smtClean="0"/>
                  <a:t>м запросе отправляет произвольное сообщение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𝑚</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r>
                      <a:rPr lang="en-US" sz="2400" b="0" i="1" smtClean="0">
                        <a:latin typeface="Cambria Math" panose="02040503050406030204" pitchFamily="18" charset="0"/>
                      </a:rPr>
                      <m:t>𝑀</m:t>
                    </m:r>
                  </m:oMath>
                </a14:m>
                <a:r>
                  <a:rPr lang="ru-RU" sz="2400" dirty="0" smtClean="0"/>
                  <a:t> для получения </a:t>
                </a:r>
                <a:r>
                  <a:rPr lang="en-US" sz="2400" dirty="0" smtClean="0"/>
                  <a:t>MAC [</a:t>
                </a:r>
                <a:r>
                  <a:rPr lang="ru-RU" sz="2400" dirty="0" smtClean="0"/>
                  <a:t>или произвольную</a:t>
                </a:r>
                <a:r>
                  <a:rPr lang="en-US" sz="2400" dirty="0" smtClean="0"/>
                  <a:t> </a:t>
                </a:r>
                <a:r>
                  <a:rPr lang="ru-RU" sz="2400" dirty="0" smtClean="0"/>
                  <a:t>пару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𝑚</m:t>
                        </m:r>
                      </m:e>
                      <m:sub>
                        <m:r>
                          <a:rPr lang="en-US" sz="2400" b="0" i="1" smtClean="0">
                            <a:latin typeface="Cambria Math" panose="02040503050406030204" pitchFamily="18" charset="0"/>
                          </a:rPr>
                          <m:t>𝑖</m:t>
                        </m:r>
                        <m:r>
                          <a:rPr lang="en-US" sz="2400" b="0" i="1" smtClean="0">
                            <a:latin typeface="Cambria Math" panose="02040503050406030204" pitchFamily="18" charset="0"/>
                          </a:rPr>
                          <m:t>′</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𝑡</m:t>
                        </m:r>
                      </m:e>
                      <m:sub>
                        <m:r>
                          <a:rPr lang="en-US" sz="2400" b="0" i="1" smtClean="0">
                            <a:latin typeface="Cambria Math" panose="02040503050406030204" pitchFamily="18" charset="0"/>
                          </a:rPr>
                          <m:t>𝑖</m:t>
                        </m:r>
                        <m:r>
                          <a:rPr lang="en-US" sz="2400" b="0" i="1" smtClean="0">
                            <a:latin typeface="Cambria Math" panose="02040503050406030204" pitchFamily="18" charset="0"/>
                          </a:rPr>
                          <m:t>′</m:t>
                        </m:r>
                      </m:sub>
                    </m:sSub>
                  </m:oMath>
                </a14:m>
                <a:r>
                  <a:rPr lang="en-US" sz="2400" dirty="0" smtClean="0"/>
                  <a:t> </a:t>
                </a:r>
                <a:r>
                  <a:rPr lang="ru-RU" sz="2400" dirty="0" smtClean="0"/>
                  <a:t>для проверки, при условии что</a:t>
                </a:r>
                <a:r>
                  <a:rPr lang="en-US" sz="2400" dirty="0" smtClean="0"/>
                  <a:t> MAC </a:t>
                </a:r>
                <a:r>
                  <a:rPr lang="ru-RU" sz="2400" dirty="0" smtClean="0"/>
                  <a:t>для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𝑚</m:t>
                        </m:r>
                      </m:e>
                      <m:sub>
                        <m:r>
                          <a:rPr lang="en-US" sz="2400" b="0" i="1" smtClean="0">
                            <a:latin typeface="Cambria Math" panose="02040503050406030204" pitchFamily="18" charset="0"/>
                          </a:rPr>
                          <m:t>𝑖</m:t>
                        </m:r>
                      </m:sub>
                    </m:sSub>
                  </m:oMath>
                </a14:m>
                <a:r>
                  <a:rPr lang="ru-RU" sz="2400" dirty="0" smtClean="0"/>
                  <a:t> ранее не запрашивали</a:t>
                </a:r>
                <a:r>
                  <a:rPr lang="en-US" sz="2400" dirty="0" smtClean="0"/>
                  <a:t>]</a:t>
                </a:r>
              </a:p>
              <a:p>
                <a:r>
                  <a:rPr lang="ru-RU" sz="2400" dirty="0" smtClean="0"/>
                  <a:t>Претендент отвечает на </a:t>
                </a:r>
                <a14:m>
                  <m:oMath xmlns:m="http://schemas.openxmlformats.org/officeDocument/2006/math">
                    <m:r>
                      <a:rPr lang="en-US" sz="2400" b="0" i="1" smtClean="0">
                        <a:latin typeface="Cambria Math" panose="02040503050406030204" pitchFamily="18" charset="0"/>
                      </a:rPr>
                      <m:t>𝑖</m:t>
                    </m:r>
                  </m:oMath>
                </a14:m>
                <a:r>
                  <a:rPr lang="en-US" sz="2400" dirty="0" smtClean="0"/>
                  <a:t>-</a:t>
                </a:r>
                <a:r>
                  <a:rPr lang="ru-RU" sz="2400" dirty="0" smtClean="0"/>
                  <a:t>й запрос</a:t>
                </a:r>
                <a:r>
                  <a:rPr lang="en-US" sz="2400" dirty="0" smtClean="0"/>
                  <a:t> </a:t>
                </a:r>
                <a14:m>
                  <m:oMath xmlns:m="http://schemas.openxmlformats.org/officeDocument/2006/math">
                    <m:sSub>
                      <m:sSubPr>
                        <m:ctrlPr>
                          <a:rPr lang="en-US" sz="2400" i="1" dirty="0">
                            <a:latin typeface="Cambria Math" panose="02040503050406030204" pitchFamily="18" charset="0"/>
                          </a:rPr>
                        </m:ctrlPr>
                      </m:sSubPr>
                      <m:e>
                        <m:r>
                          <a:rPr lang="en-US" sz="2400" i="1" dirty="0">
                            <a:latin typeface="Cambria Math" panose="02040503050406030204" pitchFamily="18" charset="0"/>
                          </a:rPr>
                          <m:t>𝑡</m:t>
                        </m:r>
                      </m:e>
                      <m:sub>
                        <m:r>
                          <a:rPr lang="en-US" sz="2400" i="1" dirty="0">
                            <a:latin typeface="Cambria Math" panose="02040503050406030204" pitchFamily="18" charset="0"/>
                          </a:rPr>
                          <m:t>𝑖</m:t>
                        </m:r>
                      </m:sub>
                    </m:sSub>
                    <m:sSup>
                      <m:sSupPr>
                        <m:ctrlPr>
                          <a:rPr lang="en-US" sz="2400" i="1" dirty="0">
                            <a:latin typeface="Cambria Math" panose="02040503050406030204" pitchFamily="18" charset="0"/>
                          </a:rPr>
                        </m:ctrlPr>
                      </m:sSupPr>
                      <m:e>
                        <m:r>
                          <a:rPr lang="en-US" sz="2400" i="1" dirty="0">
                            <a:latin typeface="Cambria Math" panose="02040503050406030204" pitchFamily="18" charset="0"/>
                          </a:rPr>
                          <m:t>←</m:t>
                        </m:r>
                      </m:e>
                      <m:sup>
                        <m:r>
                          <a:rPr lang="en-US" sz="2400" i="1" dirty="0">
                            <a:latin typeface="Cambria Math" panose="02040503050406030204" pitchFamily="18" charset="0"/>
                          </a:rPr>
                          <m:t>𝑅</m:t>
                        </m:r>
                      </m:sup>
                    </m:sSup>
                    <m:r>
                      <a:rPr lang="en-US" sz="2400" i="1" dirty="0">
                        <a:latin typeface="Cambria Math" panose="02040503050406030204" pitchFamily="18" charset="0"/>
                      </a:rPr>
                      <m:t>𝑆</m:t>
                    </m:r>
                    <m:r>
                      <a:rPr lang="en-US" sz="2400" i="1" dirty="0">
                        <a:latin typeface="Cambria Math" panose="02040503050406030204" pitchFamily="18" charset="0"/>
                      </a:rPr>
                      <m:t>(</m:t>
                    </m:r>
                    <m:r>
                      <a:rPr lang="en-US" sz="2400" i="1" dirty="0">
                        <a:latin typeface="Cambria Math" panose="02040503050406030204" pitchFamily="18" charset="0"/>
                      </a:rPr>
                      <m:t>𝑘</m:t>
                    </m:r>
                    <m:r>
                      <a:rPr lang="en-US" sz="2400" i="1" dirty="0">
                        <a:latin typeface="Cambria Math" panose="02040503050406030204" pitchFamily="18" charset="0"/>
                      </a:rPr>
                      <m:t>,</m:t>
                    </m:r>
                    <m:sSub>
                      <m:sSubPr>
                        <m:ctrlPr>
                          <a:rPr lang="en-US" sz="2400" i="1" dirty="0">
                            <a:latin typeface="Cambria Math" panose="02040503050406030204" pitchFamily="18" charset="0"/>
                          </a:rPr>
                        </m:ctrlPr>
                      </m:sSubPr>
                      <m:e>
                        <m:r>
                          <a:rPr lang="en-US" sz="2400" i="1" dirty="0">
                            <a:latin typeface="Cambria Math" panose="02040503050406030204" pitchFamily="18" charset="0"/>
                          </a:rPr>
                          <m:t>𝑚</m:t>
                        </m:r>
                      </m:e>
                      <m:sub>
                        <m:r>
                          <a:rPr lang="en-US" sz="2400" i="1" dirty="0">
                            <a:latin typeface="Cambria Math" panose="02040503050406030204" pitchFamily="18" charset="0"/>
                          </a:rPr>
                          <m:t>𝑖</m:t>
                        </m:r>
                      </m:sub>
                    </m:sSub>
                    <m:r>
                      <a:rPr lang="en-US" sz="2400" i="1" dirty="0">
                        <a:latin typeface="Cambria Math" panose="02040503050406030204" pitchFamily="18" charset="0"/>
                      </a:rPr>
                      <m:t>)</m:t>
                    </m:r>
                  </m:oMath>
                </a14:m>
                <a:r>
                  <a:rPr lang="ru-RU" sz="2400" dirty="0" smtClean="0"/>
                  <a:t> если было получено сообщение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𝑚</m:t>
                        </m:r>
                      </m:e>
                      <m:sub>
                        <m:r>
                          <a:rPr lang="en-US" sz="2400" b="0" i="1" smtClean="0">
                            <a:latin typeface="Cambria Math" panose="02040503050406030204" pitchFamily="18" charset="0"/>
                          </a:rPr>
                          <m:t>𝑖</m:t>
                        </m:r>
                      </m:sub>
                    </m:sSub>
                  </m:oMath>
                </a14:m>
                <a:r>
                  <a:rPr lang="ru-RU" sz="2400" dirty="0" smtClean="0"/>
                  <a:t>, </a:t>
                </a:r>
                <a:r>
                  <a:rPr lang="en-US" sz="2400" dirty="0" smtClean="0"/>
                  <a:t>[</a:t>
                </a:r>
                <a:r>
                  <a:rPr lang="ru-RU" sz="2400" dirty="0" smtClean="0"/>
                  <a:t>или </a:t>
                </a:r>
                <a14:m>
                  <m:oMath xmlns:m="http://schemas.openxmlformats.org/officeDocument/2006/math">
                    <m:r>
                      <a:rPr lang="en-US" sz="2400" b="0" i="1" smtClean="0">
                        <a:latin typeface="Cambria Math" panose="02040503050406030204" pitchFamily="18" charset="0"/>
                      </a:rPr>
                      <m:t>𝑟</m:t>
                    </m:r>
                    <m:r>
                      <a:rPr lang="en-US" sz="2400" b="0" i="1" smtClean="0">
                        <a:latin typeface="Cambria Math" panose="02040503050406030204" pitchFamily="18" charset="0"/>
                      </a:rPr>
                      <m:t>←</m:t>
                    </m:r>
                    <m:r>
                      <a:rPr lang="en-US" sz="2400" b="0" i="1" smtClean="0">
                        <a:latin typeface="Cambria Math" panose="02040503050406030204" pitchFamily="18" charset="0"/>
                      </a:rPr>
                      <m:t>𝑉</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𝑘</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𝑚</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𝑡</m:t>
                            </m:r>
                          </m:e>
                          <m:sub>
                            <m:r>
                              <a:rPr lang="en-US" sz="2400" b="0" i="1" smtClean="0">
                                <a:latin typeface="Cambria Math" panose="02040503050406030204" pitchFamily="18" charset="0"/>
                              </a:rPr>
                              <m:t>𝑖</m:t>
                            </m:r>
                          </m:sub>
                        </m:sSub>
                      </m:e>
                    </m:d>
                  </m:oMath>
                </a14:m>
                <a:r>
                  <a:rPr lang="ru-RU" sz="2400" dirty="0" smtClean="0"/>
                  <a:t>,</a:t>
                </a:r>
                <a:r>
                  <a:rPr lang="ru-RU" sz="2400" dirty="0"/>
                  <a:t> если было получено сообщение </a:t>
                </a:r>
                <a14:m>
                  <m:oMath xmlns:m="http://schemas.openxmlformats.org/officeDocument/2006/math">
                    <m:r>
                      <a:rPr lang="ru-RU" sz="2400" b="0" i="0" smtClean="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𝑚</m:t>
                        </m:r>
                      </m:e>
                      <m:sub>
                        <m:r>
                          <a:rPr lang="en-US" sz="2400" i="1">
                            <a:latin typeface="Cambria Math" panose="02040503050406030204" pitchFamily="18" charset="0"/>
                          </a:rPr>
                          <m:t>𝑖</m:t>
                        </m:r>
                      </m:sub>
                    </m:sSub>
                    <m:r>
                      <a:rPr lang="en-US" sz="2400" b="0" i="1" smtClean="0">
                        <a:latin typeface="Cambria Math" panose="02040503050406030204" pitchFamily="18" charset="0"/>
                      </a:rPr>
                      <m:t>,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𝑡</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oMath>
                </a14:m>
                <a:endParaRPr lang="en-US" sz="2400" dirty="0"/>
              </a:p>
              <a:p>
                <a:r>
                  <a:rPr lang="ru-RU" sz="2400" dirty="0" smtClean="0"/>
                  <a:t>Противник выдаёт пару </a:t>
                </a:r>
                <a14:m>
                  <m:oMath xmlns:m="http://schemas.openxmlformats.org/officeDocument/2006/math">
                    <m:d>
                      <m:dPr>
                        <m:ctrlPr>
                          <a:rPr lang="ru-RU" sz="2400" b="0" i="1" smtClean="0">
                            <a:latin typeface="Cambria Math" panose="02040503050406030204" pitchFamily="18" charset="0"/>
                          </a:rPr>
                        </m:ctrlPr>
                      </m:dPr>
                      <m:e>
                        <m:r>
                          <a:rPr lang="en-US" sz="2400" b="0" i="1" smtClean="0">
                            <a:latin typeface="Cambria Math" panose="02040503050406030204" pitchFamily="18" charset="0"/>
                          </a:rPr>
                          <m:t>𝑚</m:t>
                        </m:r>
                        <m:r>
                          <a:rPr lang="en-US" sz="2400" b="0" i="1" smtClean="0">
                            <a:latin typeface="Cambria Math" panose="02040503050406030204" pitchFamily="18" charset="0"/>
                          </a:rPr>
                          <m:t>,</m:t>
                        </m:r>
                        <m:r>
                          <a:rPr lang="en-US" sz="2400" b="0" i="1" smtClean="0">
                            <a:latin typeface="Cambria Math" panose="02040503050406030204" pitchFamily="18" charset="0"/>
                          </a:rPr>
                          <m:t>𝑡</m:t>
                        </m:r>
                      </m:e>
                    </m:d>
                    <m:r>
                      <a:rPr lang="en-US" sz="2400" b="0" i="1" smtClean="0">
                        <a:latin typeface="Cambria Math" panose="02040503050406030204" pitchFamily="18" charset="0"/>
                      </a:rPr>
                      <m:t>∈</m:t>
                    </m:r>
                    <m:r>
                      <a:rPr lang="en-US" sz="2400" b="0" i="1" smtClean="0">
                        <a:latin typeface="Cambria Math" panose="02040503050406030204" pitchFamily="18" charset="0"/>
                      </a:rPr>
                      <m:t>𝑀</m:t>
                    </m:r>
                    <m:r>
                      <a:rPr lang="en-US" sz="2400" b="0" i="1" smtClean="0">
                        <a:latin typeface="Cambria Math" panose="02040503050406030204" pitchFamily="18" charset="0"/>
                      </a:rPr>
                      <m:t>×</m:t>
                    </m:r>
                    <m:r>
                      <a:rPr lang="en-US" sz="2400" b="0" i="1" smtClean="0">
                        <a:latin typeface="Cambria Math" panose="02040503050406030204" pitchFamily="18" charset="0"/>
                      </a:rPr>
                      <m:t>𝑇</m:t>
                    </m:r>
                    <m:r>
                      <a:rPr lang="en-US" sz="2400" b="0" i="1" smtClean="0">
                        <a:latin typeface="Cambria Math" panose="02040503050406030204" pitchFamily="18" charset="0"/>
                      </a:rPr>
                      <m:t>:</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𝑚</m:t>
                        </m:r>
                        <m:r>
                          <a:rPr lang="en-US" sz="2400" b="0" i="1" smtClean="0">
                            <a:latin typeface="Cambria Math" panose="02040503050406030204" pitchFamily="18" charset="0"/>
                          </a:rPr>
                          <m:t>,</m:t>
                        </m:r>
                        <m:r>
                          <a:rPr lang="en-US" sz="2400" b="0" i="1" smtClean="0">
                            <a:latin typeface="Cambria Math" panose="02040503050406030204" pitchFamily="18" charset="0"/>
                          </a:rPr>
                          <m:t>𝑡</m:t>
                        </m:r>
                      </m:e>
                    </m:d>
                    <m:r>
                      <a:rPr lang="en-US" sz="2400" b="0" i="1" smtClean="0">
                        <a:latin typeface="Cambria Math" panose="02040503050406030204" pitchFamily="18" charset="0"/>
                      </a:rPr>
                      <m:t>∉{</m:t>
                    </m:r>
                    <m:d>
                      <m:dPr>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𝑚</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𝑡</m:t>
                            </m:r>
                          </m:e>
                          <m:sub>
                            <m:r>
                              <a:rPr lang="en-US" sz="2400" b="0" i="1" smtClean="0">
                                <a:latin typeface="Cambria Math" panose="02040503050406030204" pitchFamily="18" charset="0"/>
                              </a:rPr>
                              <m:t>𝑖</m:t>
                            </m:r>
                          </m:sub>
                        </m:sSub>
                      </m:e>
                    </m:d>
                    <m:r>
                      <a:rPr lang="en-US" sz="2400" b="0" i="1" smtClean="0">
                        <a:latin typeface="Cambria Math" panose="02040503050406030204" pitchFamily="18" charset="0"/>
                      </a:rPr>
                      <m:t>}</m:t>
                    </m:r>
                  </m:oMath>
                </a14:m>
                <a:endParaRPr lang="ru-RU" sz="2400" dirty="0"/>
              </a:p>
            </p:txBody>
          </p:sp>
        </mc:Choice>
        <mc:Fallback xmlns="">
          <p:sp>
            <p:nvSpPr>
              <p:cNvPr id="3" name="Объект 2"/>
              <p:cNvSpPr>
                <a:spLocks noGrp="1" noRot="1" noChangeAspect="1" noMove="1" noResize="1" noEditPoints="1" noAdjustHandles="1" noChangeArrowheads="1" noChangeShapeType="1" noTextEdit="1"/>
              </p:cNvSpPr>
              <p:nvPr>
                <p:ph idx="1"/>
              </p:nvPr>
            </p:nvSpPr>
            <p:spPr>
              <a:xfrm>
                <a:off x="838200" y="1331512"/>
                <a:ext cx="10515600" cy="4351338"/>
              </a:xfrm>
              <a:blipFill rotWithShape="0">
                <a:blip r:embed="rId2"/>
                <a:stretch>
                  <a:fillRect l="-812" t="-1961"/>
                </a:stretch>
              </a:blipFill>
            </p:spPr>
            <p:txBody>
              <a:bodyPr/>
              <a:lstStyle/>
              <a:p>
                <a:r>
                  <a:rPr lang="ru-RU">
                    <a:noFill/>
                  </a:rPr>
                  <a:t> </a:t>
                </a:r>
              </a:p>
            </p:txBody>
          </p:sp>
        </mc:Fallback>
      </mc:AlternateContent>
      <p:sp>
        <p:nvSpPr>
          <p:cNvPr id="4" name="Номер слайда 3"/>
          <p:cNvSpPr>
            <a:spLocks noGrp="1"/>
          </p:cNvSpPr>
          <p:nvPr>
            <p:ph type="sldNum" sz="quarter" idx="12"/>
          </p:nvPr>
        </p:nvSpPr>
        <p:spPr/>
        <p:txBody>
          <a:bodyPr/>
          <a:lstStyle/>
          <a:p>
            <a:fld id="{8253DDDB-F8F7-4D64-A7FD-3F3D61C1949F}" type="slidenum">
              <a:rPr lang="ru-RU" smtClean="0"/>
              <a:t>14</a:t>
            </a:fld>
            <a:endParaRPr lang="ru-RU"/>
          </a:p>
        </p:txBody>
      </p:sp>
      <p:sp>
        <p:nvSpPr>
          <p:cNvPr id="5" name="Rectangle 4"/>
          <p:cNvSpPr>
            <a:spLocks noChangeArrowheads="1"/>
          </p:cNvSpPr>
          <p:nvPr/>
        </p:nvSpPr>
        <p:spPr bwMode="auto">
          <a:xfrm>
            <a:off x="2649478" y="4901502"/>
            <a:ext cx="1295400" cy="1454847"/>
          </a:xfrm>
          <a:prstGeom prst="rect">
            <a:avLst/>
          </a:prstGeom>
          <a:solidFill>
            <a:schemeClr val="accent1"/>
          </a:solidFill>
          <a:ln w="9525">
            <a:solidFill>
              <a:schemeClr val="tx1"/>
            </a:solidFill>
            <a:miter lim="800000"/>
            <a:headEnd/>
            <a:tailEnd/>
          </a:ln>
          <a:effectLst/>
        </p:spPr>
        <p:txBody>
          <a:bodyPr wrap="none"/>
          <a:lstStyle/>
          <a:p>
            <a:pPr algn="ctr"/>
            <a:r>
              <a:rPr lang="en-US"/>
              <a:t>Chal.</a:t>
            </a:r>
          </a:p>
        </p:txBody>
      </p:sp>
      <mc:AlternateContent xmlns:mc="http://schemas.openxmlformats.org/markup-compatibility/2006" xmlns:a14="http://schemas.microsoft.com/office/drawing/2010/main">
        <mc:Choice Requires="a14">
          <p:sp>
            <p:nvSpPr>
              <p:cNvPr id="8" name="Rectangle 7"/>
              <p:cNvSpPr>
                <a:spLocks noChangeArrowheads="1"/>
              </p:cNvSpPr>
              <p:nvPr/>
            </p:nvSpPr>
            <p:spPr bwMode="auto">
              <a:xfrm>
                <a:off x="7831078" y="4901502"/>
                <a:ext cx="1295400" cy="1454847"/>
              </a:xfrm>
              <a:prstGeom prst="rect">
                <a:avLst/>
              </a:prstGeom>
              <a:solidFill>
                <a:schemeClr val="accent1"/>
              </a:solidFill>
              <a:ln w="9525">
                <a:solidFill>
                  <a:schemeClr val="tx1"/>
                </a:solidFill>
                <a:miter lim="800000"/>
                <a:headEnd/>
                <a:tailEnd/>
              </a:ln>
              <a:effectLst/>
            </p:spPr>
            <p:txBody>
              <a:bodyPr wrap="none"/>
              <a:lstStyle/>
              <a:p>
                <a:pPr algn="ctr"/>
                <a:r>
                  <a:rPr lang="en-US" dirty="0"/>
                  <a:t>Adv. </a:t>
                </a:r>
                <a14:m>
                  <m:oMath xmlns:m="http://schemas.openxmlformats.org/officeDocument/2006/math">
                    <m:r>
                      <a:rPr lang="en-US" i="1" dirty="0" smtClean="0">
                        <a:latin typeface="Cambria Math" panose="02040503050406030204" pitchFamily="18" charset="0"/>
                      </a:rPr>
                      <m:t>𝐴</m:t>
                    </m:r>
                  </m:oMath>
                </a14:m>
                <a:endParaRPr lang="en-US" dirty="0"/>
              </a:p>
            </p:txBody>
          </p:sp>
        </mc:Choice>
        <mc:Fallback xmlns="">
          <p:sp>
            <p:nvSpPr>
              <p:cNvPr id="8" name="Rectangle 7"/>
              <p:cNvSpPr>
                <a:spLocks noRot="1" noChangeAspect="1" noMove="1" noResize="1" noEditPoints="1" noAdjustHandles="1" noChangeArrowheads="1" noChangeShapeType="1" noTextEdit="1"/>
              </p:cNvSpPr>
              <p:nvPr/>
            </p:nvSpPr>
            <p:spPr bwMode="auto">
              <a:xfrm>
                <a:off x="7831078" y="4901502"/>
                <a:ext cx="1295400" cy="1454847"/>
              </a:xfrm>
              <a:prstGeom prst="rect">
                <a:avLst/>
              </a:prstGeom>
              <a:blipFill rotWithShape="0">
                <a:blip r:embed="rId3"/>
                <a:stretch>
                  <a:fillRect t="-1660"/>
                </a:stretch>
              </a:blipFill>
              <a:ln w="9525">
                <a:solidFill>
                  <a:schemeClr val="tx1"/>
                </a:solidFill>
                <a:miter lim="800000"/>
                <a:headEnd/>
                <a:tailEnd/>
              </a:ln>
              <a:effectLst/>
            </p:spPr>
            <p:txBody>
              <a:bodyPr/>
              <a:lstStyle/>
              <a:p>
                <a:r>
                  <a:rPr lang="ru-RU">
                    <a:noFill/>
                  </a:rPr>
                  <a:t> </a:t>
                </a:r>
              </a:p>
            </p:txBody>
          </p:sp>
        </mc:Fallback>
      </mc:AlternateContent>
      <p:grpSp>
        <p:nvGrpSpPr>
          <p:cNvPr id="9" name="Group 21"/>
          <p:cNvGrpSpPr>
            <a:grpSpLocks/>
          </p:cNvGrpSpPr>
          <p:nvPr/>
        </p:nvGrpSpPr>
        <p:grpSpPr bwMode="auto">
          <a:xfrm>
            <a:off x="4002028" y="5114093"/>
            <a:ext cx="3771900" cy="400050"/>
            <a:chOff x="1776" y="1791"/>
            <a:chExt cx="2400" cy="336"/>
          </a:xfrm>
        </p:grpSpPr>
        <p:sp>
          <p:nvSpPr>
            <p:cNvPr id="10" name="Line 10"/>
            <p:cNvSpPr>
              <a:spLocks noChangeShapeType="1"/>
            </p:cNvSpPr>
            <p:nvPr/>
          </p:nvSpPr>
          <p:spPr bwMode="auto">
            <a:xfrm flipH="1">
              <a:off x="1776" y="2122"/>
              <a:ext cx="2400" cy="0"/>
            </a:xfrm>
            <a:prstGeom prst="line">
              <a:avLst/>
            </a:prstGeom>
            <a:noFill/>
            <a:ln w="38100" cmpd="sng">
              <a:solidFill>
                <a:schemeClr val="tx1"/>
              </a:solidFill>
              <a:round/>
              <a:headEnd/>
              <a:tailEnd type="triangle" w="med" len="med"/>
            </a:ln>
            <a:effectLst/>
          </p:spPr>
          <p:txBody>
            <a:bodyPr/>
            <a:lstStyle/>
            <a:p>
              <a:endParaRPr lang="en-US"/>
            </a:p>
          </p:txBody>
        </p:sp>
        <mc:AlternateContent xmlns:mc="http://schemas.openxmlformats.org/markup-compatibility/2006" xmlns:a14="http://schemas.microsoft.com/office/drawing/2010/main">
          <mc:Choice Requires="a14">
            <p:sp>
              <p:nvSpPr>
                <p:cNvPr id="11" name="Text Box 11"/>
                <p:cNvSpPr txBox="1">
                  <a:spLocks noChangeArrowheads="1"/>
                </p:cNvSpPr>
                <p:nvPr/>
              </p:nvSpPr>
              <p:spPr bwMode="auto">
                <a:xfrm>
                  <a:off x="2515" y="1791"/>
                  <a:ext cx="886" cy="336"/>
                </a:xfrm>
                <a:prstGeom prst="rect">
                  <a:avLst/>
                </a:prstGeom>
                <a:noFill/>
                <a:ln w="9525">
                  <a:noFill/>
                  <a:miter lim="800000"/>
                  <a:headEnd/>
                  <a:tailEnd/>
                </a:ln>
                <a:effectLst/>
              </p:spPr>
              <p:txBody>
                <a:bodyPr wrap="none">
                  <a:spAutoFit/>
                </a:bodyPr>
                <a:lstStyle/>
                <a:p>
                  <a14:m>
                    <m:oMath xmlns:m="http://schemas.openxmlformats.org/officeDocument/2006/math">
                      <m:sSub>
                        <m:sSubPr>
                          <m:ctrlPr>
                            <a:rPr lang="en-US" sz="2000" b="0" i="1" smtClean="0">
                              <a:latin typeface="Cambria Math" panose="02040503050406030204" pitchFamily="18" charset="0"/>
                              <a:sym typeface="Symbol" pitchFamily="18" charset="2"/>
                            </a:rPr>
                          </m:ctrlPr>
                        </m:sSubPr>
                        <m:e>
                          <m:r>
                            <a:rPr lang="en-US" sz="2000" b="0" i="1" smtClean="0">
                              <a:latin typeface="Cambria Math" panose="02040503050406030204" pitchFamily="18" charset="0"/>
                              <a:sym typeface="Symbol" pitchFamily="18" charset="2"/>
                            </a:rPr>
                            <m:t>𝑚</m:t>
                          </m:r>
                        </m:e>
                        <m:sub>
                          <m:r>
                            <a:rPr lang="en-US" sz="2000" b="0" i="1" smtClean="0">
                              <a:latin typeface="Cambria Math" panose="02040503050406030204" pitchFamily="18" charset="0"/>
                              <a:sym typeface="Symbol" pitchFamily="18" charset="2"/>
                            </a:rPr>
                            <m:t>𝑖</m:t>
                          </m:r>
                        </m:sub>
                      </m:sSub>
                    </m:oMath>
                  </a14:m>
                  <a:r>
                    <a:rPr lang="en-US" sz="2000" dirty="0" smtClean="0">
                      <a:sym typeface="Symbol" pitchFamily="18" charset="2"/>
                    </a:rPr>
                    <a:t> [</a:t>
                  </a:r>
                  <a14:m>
                    <m:oMath xmlns:m="http://schemas.openxmlformats.org/officeDocument/2006/math">
                      <m:sSub>
                        <m:sSubPr>
                          <m:ctrlPr>
                            <a:rPr lang="en-US" sz="2000" b="0" i="1" dirty="0" smtClean="0">
                              <a:latin typeface="Cambria Math" panose="02040503050406030204" pitchFamily="18" charset="0"/>
                              <a:sym typeface="Symbol" pitchFamily="18" charset="2"/>
                            </a:rPr>
                          </m:ctrlPr>
                        </m:sSubPr>
                        <m:e>
                          <m:r>
                            <a:rPr lang="en-US" sz="2000" b="0" i="1" dirty="0" smtClean="0">
                              <a:latin typeface="Cambria Math" panose="02040503050406030204" pitchFamily="18" charset="0"/>
                              <a:sym typeface="Symbol" pitchFamily="18" charset="2"/>
                            </a:rPr>
                            <m:t>𝑚</m:t>
                          </m:r>
                        </m:e>
                        <m:sub>
                          <m:r>
                            <a:rPr lang="en-US" sz="2000" b="0" i="1" dirty="0" smtClean="0">
                              <a:latin typeface="Cambria Math" panose="02040503050406030204" pitchFamily="18" charset="0"/>
                              <a:sym typeface="Symbol" pitchFamily="18" charset="2"/>
                            </a:rPr>
                            <m:t>𝑖</m:t>
                          </m:r>
                          <m:r>
                            <a:rPr lang="en-US" sz="2000" b="0" i="1" dirty="0" smtClean="0">
                              <a:latin typeface="Cambria Math" panose="02040503050406030204" pitchFamily="18" charset="0"/>
                              <a:sym typeface="Symbol" pitchFamily="18" charset="2"/>
                            </a:rPr>
                            <m:t>′</m:t>
                          </m:r>
                        </m:sub>
                      </m:sSub>
                      <m:r>
                        <a:rPr lang="en-US" sz="2000" b="0" i="1" dirty="0" smtClean="0">
                          <a:latin typeface="Cambria Math" panose="02040503050406030204" pitchFamily="18" charset="0"/>
                          <a:sym typeface="Symbol" pitchFamily="18" charset="2"/>
                        </a:rPr>
                        <m:t>,</m:t>
                      </m:r>
                      <m:sSub>
                        <m:sSubPr>
                          <m:ctrlPr>
                            <a:rPr lang="en-US" sz="2000" b="0" i="1" dirty="0" smtClean="0">
                              <a:latin typeface="Cambria Math" panose="02040503050406030204" pitchFamily="18" charset="0"/>
                              <a:sym typeface="Symbol" pitchFamily="18" charset="2"/>
                            </a:rPr>
                          </m:ctrlPr>
                        </m:sSubPr>
                        <m:e>
                          <m:r>
                            <a:rPr lang="en-US" sz="2000" b="0" i="1" dirty="0" smtClean="0">
                              <a:latin typeface="Cambria Math" panose="02040503050406030204" pitchFamily="18" charset="0"/>
                              <a:sym typeface="Symbol" pitchFamily="18" charset="2"/>
                            </a:rPr>
                            <m:t>𝑡</m:t>
                          </m:r>
                        </m:e>
                        <m:sub>
                          <m:r>
                            <a:rPr lang="en-US" sz="2000" b="0" i="1" dirty="0" smtClean="0">
                              <a:latin typeface="Cambria Math" panose="02040503050406030204" pitchFamily="18" charset="0"/>
                              <a:sym typeface="Symbol" pitchFamily="18" charset="2"/>
                            </a:rPr>
                            <m:t>𝑖</m:t>
                          </m:r>
                          <m:r>
                            <a:rPr lang="en-US" sz="2000" b="0" i="1" dirty="0" smtClean="0">
                              <a:latin typeface="Cambria Math" panose="02040503050406030204" pitchFamily="18" charset="0"/>
                              <a:sym typeface="Symbol" pitchFamily="18" charset="2"/>
                            </a:rPr>
                            <m:t>′</m:t>
                          </m:r>
                        </m:sub>
                      </m:sSub>
                    </m:oMath>
                  </a14:m>
                  <a:r>
                    <a:rPr lang="en-US" sz="2000" dirty="0" smtClean="0">
                      <a:sym typeface="Symbol" pitchFamily="18" charset="2"/>
                    </a:rPr>
                    <a:t>]</a:t>
                  </a:r>
                  <a:endParaRPr lang="en-US" sz="2000" dirty="0">
                    <a:sym typeface="Symbol" pitchFamily="18" charset="2"/>
                  </a:endParaRPr>
                </a:p>
              </p:txBody>
            </p:sp>
          </mc:Choice>
          <mc:Fallback xmlns="">
            <p:sp>
              <p:nvSpPr>
                <p:cNvPr id="11" name="Text Box 11"/>
                <p:cNvSpPr txBox="1">
                  <a:spLocks noRot="1" noChangeAspect="1" noMove="1" noResize="1" noEditPoints="1" noAdjustHandles="1" noChangeArrowheads="1" noChangeShapeType="1" noTextEdit="1"/>
                </p:cNvSpPr>
                <p:nvPr/>
              </p:nvSpPr>
              <p:spPr bwMode="auto">
                <a:xfrm>
                  <a:off x="2515" y="1791"/>
                  <a:ext cx="886" cy="336"/>
                </a:xfrm>
                <a:prstGeom prst="rect">
                  <a:avLst/>
                </a:prstGeom>
                <a:blipFill rotWithShape="0">
                  <a:blip r:embed="rId4"/>
                  <a:stretch>
                    <a:fillRect t="-9091" r="-3947" b="-25758"/>
                  </a:stretch>
                </a:blipFill>
                <a:ln w="9525">
                  <a:noFill/>
                  <a:miter lim="800000"/>
                  <a:headEnd/>
                  <a:tailEnd/>
                </a:ln>
                <a:effectLst/>
              </p:spPr>
              <p:txBody>
                <a:bodyPr/>
                <a:lstStyle/>
                <a:p>
                  <a:r>
                    <a:rPr lang="ru-RU">
                      <a:noFill/>
                    </a:rPr>
                    <a:t> </a:t>
                  </a:r>
                </a:p>
              </p:txBody>
            </p:sp>
          </mc:Fallback>
        </mc:AlternateContent>
      </p:grpSp>
      <p:grpSp>
        <p:nvGrpSpPr>
          <p:cNvPr id="12" name="Group 20"/>
          <p:cNvGrpSpPr>
            <a:grpSpLocks/>
          </p:cNvGrpSpPr>
          <p:nvPr/>
        </p:nvGrpSpPr>
        <p:grpSpPr bwMode="auto">
          <a:xfrm>
            <a:off x="4002028" y="5593771"/>
            <a:ext cx="3884616" cy="406004"/>
            <a:chOff x="1752" y="2069"/>
            <a:chExt cx="2447" cy="341"/>
          </a:xfrm>
        </p:grpSpPr>
        <p:sp>
          <p:nvSpPr>
            <p:cNvPr id="13" name="Line 13"/>
            <p:cNvSpPr>
              <a:spLocks noChangeShapeType="1"/>
            </p:cNvSpPr>
            <p:nvPr/>
          </p:nvSpPr>
          <p:spPr bwMode="auto">
            <a:xfrm>
              <a:off x="1776" y="2410"/>
              <a:ext cx="2352" cy="0"/>
            </a:xfrm>
            <a:prstGeom prst="line">
              <a:avLst/>
            </a:prstGeom>
            <a:noFill/>
            <a:ln w="38100" cmpd="sng">
              <a:solidFill>
                <a:schemeClr val="tx1"/>
              </a:solidFill>
              <a:round/>
              <a:headEnd/>
              <a:tailEnd type="triangle" w="med" len="med"/>
            </a:ln>
            <a:effectLst/>
          </p:spPr>
          <p:txBody>
            <a:bodyPr/>
            <a:lstStyle/>
            <a:p>
              <a:endParaRPr lang="en-US"/>
            </a:p>
          </p:txBody>
        </p:sp>
        <mc:AlternateContent xmlns:mc="http://schemas.openxmlformats.org/markup-compatibility/2006">
          <mc:Choice xmlns:a14="http://schemas.microsoft.com/office/drawing/2010/main" Requires="a14">
            <p:sp>
              <p:nvSpPr>
                <p:cNvPr id="14" name="Text Box 14"/>
                <p:cNvSpPr txBox="1">
                  <a:spLocks noChangeArrowheads="1"/>
                </p:cNvSpPr>
                <p:nvPr/>
              </p:nvSpPr>
              <p:spPr bwMode="auto">
                <a:xfrm>
                  <a:off x="1752" y="2069"/>
                  <a:ext cx="2447" cy="336"/>
                </a:xfrm>
                <a:prstGeom prst="rect">
                  <a:avLst/>
                </a:prstGeom>
                <a:noFill/>
                <a:ln w="9525">
                  <a:noFill/>
                  <a:miter lim="800000"/>
                  <a:headEnd/>
                  <a:tailEnd/>
                </a:ln>
                <a:effectLst/>
              </p:spPr>
              <p:txBody>
                <a:bodyPr wrap="none">
                  <a:spAutoFit/>
                </a:bodyPr>
                <a:lstStyle/>
                <a:p>
                  <a14:m>
                    <m:oMath xmlns:m="http://schemas.openxmlformats.org/officeDocument/2006/math">
                      <m:sSub>
                        <m:sSubPr>
                          <m:ctrlPr>
                            <a:rPr lang="en-US" sz="2000" b="0" i="1" dirty="0" smtClean="0">
                              <a:latin typeface="Cambria Math" panose="02040503050406030204" pitchFamily="18" charset="0"/>
                            </a:rPr>
                          </m:ctrlPr>
                        </m:sSubPr>
                        <m:e>
                          <m:r>
                            <a:rPr lang="en-US" sz="2000" b="0" i="1" dirty="0" smtClean="0">
                              <a:latin typeface="Cambria Math" panose="02040503050406030204" pitchFamily="18" charset="0"/>
                            </a:rPr>
                            <m:t>𝑡</m:t>
                          </m:r>
                        </m:e>
                        <m:sub>
                          <m:r>
                            <a:rPr lang="en-US" sz="2000" b="0" i="1" dirty="0" smtClean="0">
                              <a:latin typeface="Cambria Math" panose="02040503050406030204" pitchFamily="18" charset="0"/>
                            </a:rPr>
                            <m:t>𝑖</m:t>
                          </m:r>
                        </m:sub>
                      </m:sSub>
                      <m:sSup>
                        <m:sSupPr>
                          <m:ctrlPr>
                            <a:rPr lang="en-US" sz="2000" b="0" i="1" dirty="0" smtClean="0">
                              <a:latin typeface="Cambria Math" panose="02040503050406030204" pitchFamily="18" charset="0"/>
                            </a:rPr>
                          </m:ctrlPr>
                        </m:sSupPr>
                        <m:e>
                          <m:r>
                            <a:rPr lang="en-US" sz="2000" b="0" i="1" dirty="0" smtClean="0">
                              <a:latin typeface="Cambria Math" panose="02040503050406030204" pitchFamily="18" charset="0"/>
                            </a:rPr>
                            <m:t>←</m:t>
                          </m:r>
                        </m:e>
                        <m:sup>
                          <m:r>
                            <a:rPr lang="en-US" sz="2000" b="0" i="1" dirty="0" smtClean="0">
                              <a:latin typeface="Cambria Math" panose="02040503050406030204" pitchFamily="18" charset="0"/>
                            </a:rPr>
                            <m:t>𝑅</m:t>
                          </m:r>
                        </m:sup>
                      </m:sSup>
                      <m:r>
                        <a:rPr lang="en-US" sz="2000" b="0" i="1" dirty="0" smtClean="0">
                          <a:latin typeface="Cambria Math" panose="02040503050406030204" pitchFamily="18" charset="0"/>
                        </a:rPr>
                        <m:t>𝑆</m:t>
                      </m:r>
                      <m:r>
                        <a:rPr lang="en-US" sz="2000" b="0" i="1" dirty="0" smtClean="0">
                          <a:latin typeface="Cambria Math" panose="02040503050406030204" pitchFamily="18" charset="0"/>
                        </a:rPr>
                        <m:t>(</m:t>
                      </m:r>
                      <m:r>
                        <a:rPr lang="en-US" sz="2000" b="0" i="1" dirty="0" smtClean="0">
                          <a:latin typeface="Cambria Math" panose="02040503050406030204" pitchFamily="18" charset="0"/>
                        </a:rPr>
                        <m:t>𝑘</m:t>
                      </m:r>
                      <m:r>
                        <a:rPr lang="en-US" sz="2000" b="0" i="1" dirty="0" smtClean="0">
                          <a:latin typeface="Cambria Math" panose="02040503050406030204" pitchFamily="18" charset="0"/>
                        </a:rPr>
                        <m:t>,</m:t>
                      </m:r>
                      <m:sSub>
                        <m:sSubPr>
                          <m:ctrlPr>
                            <a:rPr lang="en-US" sz="2000" b="0" i="1" dirty="0" smtClean="0">
                              <a:latin typeface="Cambria Math" panose="02040503050406030204" pitchFamily="18" charset="0"/>
                            </a:rPr>
                          </m:ctrlPr>
                        </m:sSubPr>
                        <m:e>
                          <m:r>
                            <a:rPr lang="en-US" sz="2000" b="0" i="1" dirty="0" smtClean="0">
                              <a:latin typeface="Cambria Math" panose="02040503050406030204" pitchFamily="18" charset="0"/>
                            </a:rPr>
                            <m:t>𝑚</m:t>
                          </m:r>
                        </m:e>
                        <m:sub>
                          <m:r>
                            <a:rPr lang="en-US" sz="2000" b="0" i="1" dirty="0" smtClean="0">
                              <a:latin typeface="Cambria Math" panose="02040503050406030204" pitchFamily="18" charset="0"/>
                            </a:rPr>
                            <m:t>𝑖</m:t>
                          </m:r>
                        </m:sub>
                      </m:sSub>
                      <m:r>
                        <a:rPr lang="en-US" sz="2000" b="0" i="1" dirty="0" smtClean="0">
                          <a:latin typeface="Cambria Math" panose="02040503050406030204" pitchFamily="18" charset="0"/>
                        </a:rPr>
                        <m:t>)</m:t>
                      </m:r>
                    </m:oMath>
                  </a14:m>
                  <a:r>
                    <a:rPr lang="ru-RU" sz="2000" dirty="0" smtClean="0"/>
                    <a:t> </a:t>
                  </a:r>
                  <a:r>
                    <a:rPr lang="en-US" sz="2000" dirty="0" smtClean="0"/>
                    <a:t>[</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𝑟</m:t>
                          </m:r>
                        </m:e>
                        <m:sub>
                          <m:r>
                            <a:rPr lang="en-US" sz="2000" i="1" dirty="0">
                              <a:latin typeface="Cambria Math" panose="02040503050406030204" pitchFamily="18" charset="0"/>
                              <a:sym typeface="Symbol" pitchFamily="18" charset="2"/>
                            </a:rPr>
                            <m:t>𝑖</m:t>
                          </m:r>
                          <m:r>
                            <a:rPr lang="en-US" sz="2000" i="1" dirty="0">
                              <a:latin typeface="Cambria Math" panose="02040503050406030204" pitchFamily="18" charset="0"/>
                              <a:sym typeface="Symbol" pitchFamily="18" charset="2"/>
                            </a:rPr>
                            <m:t>′</m:t>
                          </m:r>
                        </m:sub>
                      </m:sSub>
                      <m:r>
                        <a:rPr lang="en-US" sz="2000" b="0" i="1" smtClean="0">
                          <a:latin typeface="Cambria Math" panose="02040503050406030204" pitchFamily="18" charset="0"/>
                        </a:rPr>
                        <m:t>←</m:t>
                      </m:r>
                      <m:r>
                        <a:rPr lang="en-US" sz="2000" b="0" i="1" smtClean="0">
                          <a:latin typeface="Cambria Math" panose="02040503050406030204" pitchFamily="18" charset="0"/>
                        </a:rPr>
                        <m:t>𝑉</m:t>
                      </m:r>
                      <m:r>
                        <a:rPr lang="en-US" sz="2000" b="0" i="1" smtClean="0">
                          <a:latin typeface="Cambria Math" panose="02040503050406030204" pitchFamily="18" charset="0"/>
                        </a:rPr>
                        <m:t>(</m:t>
                      </m:r>
                      <m:r>
                        <a:rPr lang="en-US" sz="2000" b="0" i="1" smtClean="0">
                          <a:latin typeface="Cambria Math" panose="02040503050406030204" pitchFamily="18" charset="0"/>
                        </a:rPr>
                        <m:t>𝑘</m:t>
                      </m:r>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𝑚</m:t>
                          </m:r>
                        </m:e>
                        <m:sub>
                          <m:r>
                            <a:rPr lang="en-US" sz="2000" i="1" dirty="0">
                              <a:latin typeface="Cambria Math" panose="02040503050406030204" pitchFamily="18" charset="0"/>
                              <a:sym typeface="Symbol" pitchFamily="18" charset="2"/>
                            </a:rPr>
                            <m:t>𝑖</m:t>
                          </m:r>
                          <m:r>
                            <a:rPr lang="en-US" sz="2000" i="1" dirty="0">
                              <a:latin typeface="Cambria Math" panose="02040503050406030204" pitchFamily="18" charset="0"/>
                              <a:sym typeface="Symbol" pitchFamily="18" charset="2"/>
                            </a:rPr>
                            <m:t>′</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𝑡</m:t>
                          </m:r>
                        </m:e>
                        <m:sub>
                          <m:r>
                            <a:rPr lang="en-US" sz="2000" i="1" dirty="0">
                              <a:latin typeface="Cambria Math" panose="02040503050406030204" pitchFamily="18" charset="0"/>
                              <a:sym typeface="Symbol" pitchFamily="18" charset="2"/>
                            </a:rPr>
                            <m:t>𝑖</m:t>
                          </m:r>
                          <m:r>
                            <a:rPr lang="en-US" sz="2000" i="1" dirty="0">
                              <a:latin typeface="Cambria Math" panose="02040503050406030204" pitchFamily="18" charset="0"/>
                              <a:sym typeface="Symbol" pitchFamily="18" charset="2"/>
                            </a:rPr>
                            <m:t>′</m:t>
                          </m:r>
                        </m:sub>
                      </m:sSub>
                      <m:r>
                        <a:rPr lang="en-US" sz="2000" b="0" i="1" smtClean="0">
                          <a:latin typeface="Cambria Math" panose="02040503050406030204" pitchFamily="18" charset="0"/>
                        </a:rPr>
                        <m:t>)</m:t>
                      </m:r>
                    </m:oMath>
                  </a14:m>
                  <a:r>
                    <a:rPr lang="en-US" sz="2000" dirty="0" smtClean="0"/>
                    <a:t>]</a:t>
                  </a:r>
                  <a:endParaRPr lang="en-US" sz="2000" dirty="0"/>
                </a:p>
              </p:txBody>
            </p:sp>
          </mc:Choice>
          <mc:Fallback>
            <p:sp>
              <p:nvSpPr>
                <p:cNvPr id="14" name="Text Box 14"/>
                <p:cNvSpPr txBox="1">
                  <a:spLocks noRot="1" noChangeAspect="1" noMove="1" noResize="1" noEditPoints="1" noAdjustHandles="1" noChangeArrowheads="1" noChangeShapeType="1" noTextEdit="1"/>
                </p:cNvSpPr>
                <p:nvPr/>
              </p:nvSpPr>
              <p:spPr bwMode="auto">
                <a:xfrm>
                  <a:off x="1752" y="2069"/>
                  <a:ext cx="2447" cy="336"/>
                </a:xfrm>
                <a:prstGeom prst="rect">
                  <a:avLst/>
                </a:prstGeom>
                <a:blipFill rotWithShape="0">
                  <a:blip r:embed="rId5"/>
                  <a:stretch>
                    <a:fillRect t="-9231" r="-628" b="-27692"/>
                  </a:stretch>
                </a:blipFill>
                <a:ln w="9525">
                  <a:noFill/>
                  <a:miter lim="800000"/>
                  <a:headEnd/>
                  <a:tailEnd/>
                </a:ln>
                <a:effectLst/>
              </p:spPr>
              <p:txBody>
                <a:bodyPr/>
                <a:lstStyle/>
                <a:p>
                  <a:r>
                    <a:rPr lang="ru-RU">
                      <a:noFill/>
                    </a:rPr>
                    <a:t> </a:t>
                  </a:r>
                </a:p>
              </p:txBody>
            </p:sp>
          </mc:Fallback>
        </mc:AlternateContent>
      </p:grpSp>
      <p:sp>
        <p:nvSpPr>
          <p:cNvPr id="15" name="Rectangle 18"/>
          <p:cNvSpPr>
            <a:spLocks noChangeArrowheads="1"/>
          </p:cNvSpPr>
          <p:nvPr/>
        </p:nvSpPr>
        <p:spPr bwMode="auto">
          <a:xfrm>
            <a:off x="2009718" y="4607626"/>
            <a:ext cx="7924800" cy="1920172"/>
          </a:xfrm>
          <a:prstGeom prst="rect">
            <a:avLst/>
          </a:prstGeom>
          <a:noFill/>
          <a:ln w="38100">
            <a:solidFill>
              <a:schemeClr val="folHlink"/>
            </a:solidFill>
            <a:miter lim="800000"/>
            <a:headEnd/>
            <a:tailEnd/>
          </a:ln>
          <a:effectLst/>
        </p:spPr>
        <p:txBody>
          <a:bodyPr wrap="none" anchor="ctr"/>
          <a:lstStyle/>
          <a:p>
            <a:endParaRPr lang="en-US"/>
          </a:p>
        </p:txBody>
      </p:sp>
      <p:sp>
        <p:nvSpPr>
          <p:cNvPr id="16" name="TextBox 15"/>
          <p:cNvSpPr txBox="1"/>
          <p:nvPr/>
        </p:nvSpPr>
        <p:spPr>
          <a:xfrm>
            <a:off x="5608419" y="5829788"/>
            <a:ext cx="415498" cy="492443"/>
          </a:xfrm>
          <a:prstGeom prst="rect">
            <a:avLst/>
          </a:prstGeom>
          <a:noFill/>
        </p:spPr>
        <p:txBody>
          <a:bodyPr wrap="none" rtlCol="0">
            <a:spAutoFit/>
          </a:bodyPr>
          <a:lstStyle/>
          <a:p>
            <a:r>
              <a:rPr lang="en-US" sz="2600" dirty="0" smtClean="0"/>
              <a:t>…</a:t>
            </a:r>
            <a:endParaRPr lang="ru-RU" sz="2600" dirty="0"/>
          </a:p>
        </p:txBody>
      </p:sp>
      <p:sp>
        <p:nvSpPr>
          <p:cNvPr id="17" name="Line 5"/>
          <p:cNvSpPr>
            <a:spLocks noChangeShapeType="1"/>
          </p:cNvSpPr>
          <p:nvPr/>
        </p:nvSpPr>
        <p:spPr bwMode="auto">
          <a:xfrm>
            <a:off x="9934518" y="5639550"/>
            <a:ext cx="386096" cy="0"/>
          </a:xfrm>
          <a:prstGeom prst="line">
            <a:avLst/>
          </a:prstGeom>
          <a:noFill/>
          <a:ln w="9525">
            <a:solidFill>
              <a:schemeClr val="tx1"/>
            </a:solidFill>
            <a:round/>
            <a:headEnd/>
            <a:tailEnd type="triangle" w="med" len="med"/>
          </a:ln>
          <a:effectLst/>
        </p:spPr>
        <p:txBody>
          <a:bodyPr/>
          <a:lstStyle/>
          <a:p>
            <a:endParaRPr lang="en-US"/>
          </a:p>
        </p:txBody>
      </p:sp>
      <mc:AlternateContent xmlns:mc="http://schemas.openxmlformats.org/markup-compatibility/2006" xmlns:a14="http://schemas.microsoft.com/office/drawing/2010/main">
        <mc:Choice Requires="a14">
          <p:sp>
            <p:nvSpPr>
              <p:cNvPr id="18" name="Text Box 6"/>
              <p:cNvSpPr txBox="1">
                <a:spLocks noChangeArrowheads="1"/>
              </p:cNvSpPr>
              <p:nvPr/>
            </p:nvSpPr>
            <p:spPr bwMode="auto">
              <a:xfrm>
                <a:off x="10149875" y="5209218"/>
                <a:ext cx="471365" cy="461665"/>
              </a:xfrm>
              <a:prstGeom prst="rect">
                <a:avLst/>
              </a:prstGeom>
              <a:noFill/>
              <a:ln w="9525">
                <a:noFill/>
                <a:miter lim="800000"/>
                <a:headEnd/>
                <a:tailEnd/>
              </a:ln>
              <a:effectLst/>
            </p:spPr>
            <p:txBody>
              <a:bodyPr wrap="square">
                <a:spAutoFit/>
              </a:bodyPr>
              <a:lstStyle/>
              <a:p>
                <a:pPr/>
                <a14:m>
                  <m:oMathPara xmlns:m="http://schemas.openxmlformats.org/officeDocument/2006/math">
                    <m:oMathParaPr>
                      <m:jc m:val="centerGroup"/>
                    </m:oMathParaPr>
                    <m:oMath xmlns:m="http://schemas.openxmlformats.org/officeDocument/2006/math">
                      <m:d>
                        <m:dPr>
                          <m:ctrlPr>
                            <a:rPr lang="ru-RU" sz="2400" i="1">
                              <a:latin typeface="Cambria Math" panose="02040503050406030204" pitchFamily="18" charset="0"/>
                            </a:rPr>
                          </m:ctrlPr>
                        </m:dPr>
                        <m:e>
                          <m:r>
                            <a:rPr lang="en-US" sz="2400" i="1">
                              <a:latin typeface="Cambria Math" panose="02040503050406030204" pitchFamily="18" charset="0"/>
                            </a:rPr>
                            <m:t>𝑚</m:t>
                          </m:r>
                          <m:r>
                            <a:rPr lang="en-US" sz="2400" i="1">
                              <a:latin typeface="Cambria Math" panose="02040503050406030204" pitchFamily="18" charset="0"/>
                            </a:rPr>
                            <m:t>,</m:t>
                          </m:r>
                          <m:r>
                            <a:rPr lang="en-US" sz="2400" i="1">
                              <a:latin typeface="Cambria Math" panose="02040503050406030204" pitchFamily="18" charset="0"/>
                            </a:rPr>
                            <m:t>𝑡</m:t>
                          </m:r>
                        </m:e>
                      </m:d>
                    </m:oMath>
                  </m:oMathPara>
                </a14:m>
                <a:endParaRPr lang="en-US" sz="2400" i="1" dirty="0"/>
              </a:p>
            </p:txBody>
          </p:sp>
        </mc:Choice>
        <mc:Fallback xmlns="">
          <p:sp>
            <p:nvSpPr>
              <p:cNvPr id="18" name="Text Box 6"/>
              <p:cNvSpPr txBox="1">
                <a:spLocks noRot="1" noChangeAspect="1" noMove="1" noResize="1" noEditPoints="1" noAdjustHandles="1" noChangeArrowheads="1" noChangeShapeType="1" noTextEdit="1"/>
              </p:cNvSpPr>
              <p:nvPr/>
            </p:nvSpPr>
            <p:spPr bwMode="auto">
              <a:xfrm>
                <a:off x="10149875" y="5209218"/>
                <a:ext cx="471365" cy="461665"/>
              </a:xfrm>
              <a:prstGeom prst="rect">
                <a:avLst/>
              </a:prstGeom>
              <a:blipFill rotWithShape="0">
                <a:blip r:embed="rId6"/>
                <a:stretch>
                  <a:fillRect r="-75325"/>
                </a:stretch>
              </a:blipFill>
              <a:ln w="9525">
                <a:noFill/>
                <a:miter lim="800000"/>
                <a:headEnd/>
                <a:tailEnd/>
              </a:ln>
              <a:effectLst/>
            </p:spPr>
            <p:txBody>
              <a:bodyPr/>
              <a:lstStyle/>
              <a:p>
                <a:r>
                  <a:rPr lang="ru-RU">
                    <a:noFill/>
                  </a:rPr>
                  <a:t> </a:t>
                </a:r>
              </a:p>
            </p:txBody>
          </p:sp>
        </mc:Fallback>
      </mc:AlternateContent>
      <p:sp>
        <p:nvSpPr>
          <p:cNvPr id="19" name="TextBox 18"/>
          <p:cNvSpPr txBox="1"/>
          <p:nvPr/>
        </p:nvSpPr>
        <p:spPr>
          <a:xfrm>
            <a:off x="5608419" y="4725210"/>
            <a:ext cx="415498" cy="492443"/>
          </a:xfrm>
          <a:prstGeom prst="rect">
            <a:avLst/>
          </a:prstGeom>
          <a:noFill/>
        </p:spPr>
        <p:txBody>
          <a:bodyPr wrap="none" rtlCol="0">
            <a:spAutoFit/>
          </a:bodyPr>
          <a:lstStyle/>
          <a:p>
            <a:r>
              <a:rPr lang="en-US" sz="2600" dirty="0" smtClean="0"/>
              <a:t>…</a:t>
            </a:r>
            <a:endParaRPr lang="ru-RU" sz="2600" dirty="0"/>
          </a:p>
        </p:txBody>
      </p:sp>
      <mc:AlternateContent xmlns:mc="http://schemas.openxmlformats.org/markup-compatibility/2006" xmlns:a14="http://schemas.microsoft.com/office/drawing/2010/main">
        <mc:Choice Requires="a14">
          <p:sp>
            <p:nvSpPr>
              <p:cNvPr id="20" name="Text Box 13"/>
              <p:cNvSpPr txBox="1">
                <a:spLocks noChangeArrowheads="1"/>
              </p:cNvSpPr>
              <p:nvPr/>
            </p:nvSpPr>
            <p:spPr bwMode="auto">
              <a:xfrm>
                <a:off x="2966526" y="5522086"/>
                <a:ext cx="632609" cy="423129"/>
              </a:xfrm>
              <a:prstGeom prst="rect">
                <a:avLst/>
              </a:prstGeom>
              <a:noFill/>
              <a:ln w="9525">
                <a:noFill/>
                <a:miter lim="800000"/>
                <a:headEnd/>
                <a:tailEnd/>
              </a:ln>
              <a:effectLst/>
            </p:spPr>
            <p:txBody>
              <a:bodyPr wrap="none">
                <a:spAutoFit/>
              </a:bodyPr>
              <a:lstStyle/>
              <a:p>
                <a:r>
                  <a:rPr lang="en-US" sz="1600" i="1" dirty="0" smtClean="0"/>
                  <a:t>k</a:t>
                </a:r>
                <a14:m>
                  <m:oMath xmlns:m="http://schemas.openxmlformats.org/officeDocument/2006/math">
                    <m:groupChr>
                      <m:groupChrPr>
                        <m:chr m:val="←"/>
                        <m:vertJc m:val="bot"/>
                        <m:ctrlPr>
                          <a:rPr lang="en-US" sz="1600" i="1">
                            <a:latin typeface="Cambria Math" panose="02040503050406030204" pitchFamily="18" charset="0"/>
                          </a:rPr>
                        </m:ctrlPr>
                      </m:groupChrPr>
                      <m:e>
                        <m:r>
                          <m:rPr>
                            <m:brk m:alnAt="2"/>
                          </m:rPr>
                          <a:rPr lang="en-US" sz="1600" i="1">
                            <a:latin typeface="Cambria Math" panose="02040503050406030204" pitchFamily="18" charset="0"/>
                          </a:rPr>
                          <m:t>𝑅</m:t>
                        </m:r>
                      </m:e>
                    </m:groupChr>
                    <m:r>
                      <a:rPr lang="en-US" sz="1600" b="0" i="1" smtClean="0">
                        <a:latin typeface="Cambria Math" panose="02040503050406030204" pitchFamily="18" charset="0"/>
                      </a:rPr>
                      <m:t>𝐾</m:t>
                    </m:r>
                  </m:oMath>
                </a14:m>
                <a:endParaRPr lang="en-US" sz="1600" b="1" baseline="-25000" dirty="0">
                  <a:cs typeface="Arial" charset="0"/>
                  <a:sym typeface="Symbol" pitchFamily="18" charset="2"/>
                </a:endParaRPr>
              </a:p>
            </p:txBody>
          </p:sp>
        </mc:Choice>
        <mc:Fallback xmlns="">
          <p:sp>
            <p:nvSpPr>
              <p:cNvPr id="20" name="Text Box 13"/>
              <p:cNvSpPr txBox="1">
                <a:spLocks noRot="1" noChangeAspect="1" noMove="1" noResize="1" noEditPoints="1" noAdjustHandles="1" noChangeArrowheads="1" noChangeShapeType="1" noTextEdit="1"/>
              </p:cNvSpPr>
              <p:nvPr/>
            </p:nvSpPr>
            <p:spPr bwMode="auto">
              <a:xfrm>
                <a:off x="2966526" y="5522086"/>
                <a:ext cx="632609" cy="423129"/>
              </a:xfrm>
              <a:prstGeom prst="rect">
                <a:avLst/>
              </a:prstGeom>
              <a:blipFill rotWithShape="0">
                <a:blip r:embed="rId7"/>
                <a:stretch>
                  <a:fillRect l="-5825" r="-28155" b="-44928"/>
                </a:stretch>
              </a:blipFill>
              <a:ln w="9525">
                <a:noFill/>
                <a:miter lim="800000"/>
                <a:headEnd/>
                <a:tailEnd/>
              </a:ln>
              <a:effectLst/>
            </p:spPr>
            <p:txBody>
              <a:bodyPr/>
              <a:lstStyle/>
              <a:p>
                <a:r>
                  <a:rPr lang="ru-RU">
                    <a:noFill/>
                  </a:rPr>
                  <a:t> </a:t>
                </a:r>
              </a:p>
            </p:txBody>
          </p:sp>
        </mc:Fallback>
      </mc:AlternateContent>
    </p:spTree>
    <p:extLst>
      <p:ext uri="{BB962C8B-B14F-4D97-AF65-F5344CB8AC3E}">
        <p14:creationId xmlns:p14="http://schemas.microsoft.com/office/powerpoint/2010/main" val="200661377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Игра на стойкость </a:t>
            </a:r>
            <a:r>
              <a:rPr lang="en-US" dirty="0" smtClean="0"/>
              <a:t>MAC</a:t>
            </a:r>
            <a:r>
              <a:rPr lang="ru-RU" dirty="0" smtClean="0"/>
              <a:t> </a:t>
            </a:r>
            <a:r>
              <a:rPr lang="en-US" dirty="0" smtClean="0"/>
              <a:t/>
            </a:r>
            <a:br>
              <a:rPr lang="en-US" dirty="0" smtClean="0"/>
            </a:br>
            <a:r>
              <a:rPr lang="ru-RU" dirty="0" smtClean="0"/>
              <a:t>(с запросами на проверку</a:t>
            </a:r>
            <a:r>
              <a:rPr lang="en-US" dirty="0" smtClean="0"/>
              <a:t>)</a:t>
            </a:r>
            <a:endParaRPr lang="ru-RU" dirty="0"/>
          </a:p>
        </p:txBody>
      </p:sp>
      <mc:AlternateContent xmlns:mc="http://schemas.openxmlformats.org/markup-compatibility/2006" xmlns:a14="http://schemas.microsoft.com/office/drawing/2010/main">
        <mc:Choice Requires="a14">
          <p:sp>
            <p:nvSpPr>
              <p:cNvPr id="3" name="Объект 2"/>
              <p:cNvSpPr>
                <a:spLocks noGrp="1"/>
              </p:cNvSpPr>
              <p:nvPr>
                <p:ph idx="1"/>
              </p:nvPr>
            </p:nvSpPr>
            <p:spPr/>
            <p:txBody>
              <a:bodyPr>
                <a:normAutofit/>
              </a:bodyPr>
              <a:lstStyle/>
              <a:p>
                <a:r>
                  <a:rPr lang="ru-RU" sz="2400" dirty="0" smtClean="0"/>
                  <a:t>Противник побеждает в игре, если пара </a:t>
                </a:r>
                <a14:m>
                  <m:oMath xmlns:m="http://schemas.openxmlformats.org/officeDocument/2006/math">
                    <m:r>
                      <a:rPr lang="ru-RU" sz="2400" i="1">
                        <a:latin typeface="Cambria Math" panose="02040503050406030204" pitchFamily="18" charset="0"/>
                      </a:rPr>
                      <m:t>(</m:t>
                    </m:r>
                    <m:r>
                      <a:rPr lang="en-US" sz="2400" i="1">
                        <a:latin typeface="Cambria Math" panose="02040503050406030204" pitchFamily="18" charset="0"/>
                      </a:rPr>
                      <m:t>𝑚</m:t>
                    </m:r>
                    <m:r>
                      <a:rPr lang="en-US" sz="2400" i="1">
                        <a:latin typeface="Cambria Math" panose="02040503050406030204" pitchFamily="18" charset="0"/>
                      </a:rPr>
                      <m:t>,</m:t>
                    </m:r>
                    <m:r>
                      <a:rPr lang="en-US" sz="2400" i="1">
                        <a:latin typeface="Cambria Math" panose="02040503050406030204" pitchFamily="18" charset="0"/>
                      </a:rPr>
                      <m:t>𝑡</m:t>
                    </m:r>
                    <m:r>
                      <a:rPr lang="en-US" sz="2400" i="1">
                        <a:latin typeface="Cambria Math" panose="02040503050406030204" pitchFamily="18" charset="0"/>
                      </a:rPr>
                      <m:t>)</m:t>
                    </m:r>
                  </m:oMath>
                </a14:m>
                <a:r>
                  <a:rPr lang="en-US" sz="2400" dirty="0"/>
                  <a:t> – </a:t>
                </a:r>
                <a:r>
                  <a:rPr lang="ru-RU" sz="2400" dirty="0"/>
                  <a:t>верная пара сообщение – </a:t>
                </a:r>
                <a:r>
                  <a:rPr lang="en-US" sz="2400" dirty="0"/>
                  <a:t>MA</a:t>
                </a:r>
                <a:r>
                  <a:rPr lang="ru-RU" sz="2400" dirty="0"/>
                  <a:t>С, т.е. </a:t>
                </a:r>
                <a14:m>
                  <m:oMath xmlns:m="http://schemas.openxmlformats.org/officeDocument/2006/math">
                    <m:r>
                      <a:rPr lang="en-US" sz="2400" i="1">
                        <a:latin typeface="Cambria Math" panose="02040503050406030204" pitchFamily="18" charset="0"/>
                      </a:rPr>
                      <m:t>𝑉</m:t>
                    </m:r>
                    <m:d>
                      <m:dPr>
                        <m:ctrlPr>
                          <a:rPr lang="en-US" sz="2400" i="1">
                            <a:latin typeface="Cambria Math" panose="02040503050406030204" pitchFamily="18" charset="0"/>
                          </a:rPr>
                        </m:ctrlPr>
                      </m:dPr>
                      <m:e>
                        <m:r>
                          <a:rPr lang="en-US" sz="2400" i="1">
                            <a:latin typeface="Cambria Math" panose="02040503050406030204" pitchFamily="18" charset="0"/>
                          </a:rPr>
                          <m:t>𝑘</m:t>
                        </m:r>
                        <m:r>
                          <a:rPr lang="en-US" sz="2400" i="1">
                            <a:latin typeface="Cambria Math" panose="02040503050406030204" pitchFamily="18" charset="0"/>
                          </a:rPr>
                          <m:t>,</m:t>
                        </m:r>
                        <m:r>
                          <a:rPr lang="en-US" sz="2400" i="1">
                            <a:latin typeface="Cambria Math" panose="02040503050406030204" pitchFamily="18" charset="0"/>
                          </a:rPr>
                          <m:t>𝑚</m:t>
                        </m:r>
                        <m:r>
                          <a:rPr lang="en-US" sz="2400" i="1">
                            <a:latin typeface="Cambria Math" panose="02040503050406030204" pitchFamily="18" charset="0"/>
                          </a:rPr>
                          <m:t>,</m:t>
                        </m:r>
                        <m:r>
                          <a:rPr lang="en-US" sz="2400" i="1">
                            <a:latin typeface="Cambria Math" panose="02040503050406030204" pitchFamily="18" charset="0"/>
                          </a:rPr>
                          <m:t>𝑡</m:t>
                        </m:r>
                      </m:e>
                    </m:d>
                    <m:r>
                      <a:rPr lang="en-US" sz="2400" i="1">
                        <a:latin typeface="Cambria Math" panose="02040503050406030204" pitchFamily="18" charset="0"/>
                      </a:rPr>
                      <m:t>=1</m:t>
                    </m:r>
                    <m:r>
                      <a:rPr lang="en-US" sz="2400">
                        <a:latin typeface="Cambria Math" panose="02040503050406030204" pitchFamily="18" charset="0"/>
                      </a:rPr>
                      <m:t>.</m:t>
                    </m:r>
                  </m:oMath>
                </a14:m>
                <a:endParaRPr lang="en-US" sz="2400" dirty="0"/>
              </a:p>
              <a:p>
                <a:r>
                  <a:rPr lang="ru-RU" sz="2400" dirty="0"/>
                  <a:t>Преимуществом противника </a:t>
                </a:r>
                <a14:m>
                  <m:oMath xmlns:m="http://schemas.openxmlformats.org/officeDocument/2006/math">
                    <m:r>
                      <a:rPr lang="en-US" sz="2400" i="1">
                        <a:latin typeface="Cambria Math" panose="02040503050406030204" pitchFamily="18" charset="0"/>
                      </a:rPr>
                      <m:t>𝐴</m:t>
                    </m:r>
                  </m:oMath>
                </a14:m>
                <a:r>
                  <a:rPr lang="ru-RU" sz="2400" dirty="0"/>
                  <a:t> в игре против </a:t>
                </a:r>
                <a:r>
                  <a:rPr lang="en-US" sz="2400" dirty="0"/>
                  <a:t>MAC </a:t>
                </a:r>
                <a14:m>
                  <m:oMath xmlns:m="http://schemas.openxmlformats.org/officeDocument/2006/math">
                    <m:r>
                      <a:rPr lang="en-US" sz="2400" i="1">
                        <a:latin typeface="Cambria Math" panose="02040503050406030204" pitchFamily="18" charset="0"/>
                      </a:rPr>
                      <m:t>𝐼</m:t>
                    </m:r>
                    <m:r>
                      <a:rPr lang="en-US" sz="2400" i="1">
                        <a:latin typeface="Cambria Math" panose="02040503050406030204" pitchFamily="18" charset="0"/>
                      </a:rPr>
                      <m:t>=(</m:t>
                    </m:r>
                    <m:r>
                      <a:rPr lang="en-US" sz="2400" i="1">
                        <a:latin typeface="Cambria Math" panose="02040503050406030204" pitchFamily="18" charset="0"/>
                      </a:rPr>
                      <m:t>𝑆</m:t>
                    </m:r>
                    <m:r>
                      <a:rPr lang="en-US" sz="2400" i="1">
                        <a:latin typeface="Cambria Math" panose="02040503050406030204" pitchFamily="18" charset="0"/>
                      </a:rPr>
                      <m:t>,</m:t>
                    </m:r>
                    <m:r>
                      <a:rPr lang="en-US" sz="2400" i="1">
                        <a:latin typeface="Cambria Math" panose="02040503050406030204" pitchFamily="18" charset="0"/>
                      </a:rPr>
                      <m:t>𝑉</m:t>
                    </m:r>
                    <m:r>
                      <a:rPr lang="en-US" sz="2400" i="1">
                        <a:latin typeface="Cambria Math" panose="02040503050406030204" pitchFamily="18" charset="0"/>
                      </a:rPr>
                      <m:t>)</m:t>
                    </m:r>
                  </m:oMath>
                </a14:m>
                <a:r>
                  <a:rPr lang="en-US" sz="2400" dirty="0"/>
                  <a:t> </a:t>
                </a:r>
                <a:r>
                  <a:rPr lang="ru-RU" sz="2400" dirty="0"/>
                  <a:t>называется величина </a:t>
                </a:r>
                <a14:m>
                  <m:oMath xmlns:m="http://schemas.openxmlformats.org/officeDocument/2006/math">
                    <m:r>
                      <a:rPr lang="en-US" sz="2400" i="1">
                        <a:latin typeface="Cambria Math" panose="02040503050406030204" pitchFamily="18" charset="0"/>
                      </a:rPr>
                      <m:t>𝑀𝐴</m:t>
                    </m:r>
                    <m:sSubSup>
                      <m:sSubSupPr>
                        <m:ctrlPr>
                          <a:rPr lang="en-US" sz="2400" b="0" i="1" smtClean="0">
                            <a:latin typeface="Cambria Math" panose="02040503050406030204" pitchFamily="18" charset="0"/>
                          </a:rPr>
                        </m:ctrlPr>
                      </m:sSubSupPr>
                      <m:e>
                        <m:r>
                          <a:rPr lang="en-US" sz="2400" i="1">
                            <a:latin typeface="Cambria Math" panose="02040503050406030204" pitchFamily="18" charset="0"/>
                          </a:rPr>
                          <m:t>𝐶</m:t>
                        </m:r>
                      </m:e>
                      <m:sub>
                        <m:r>
                          <a:rPr lang="en-US" sz="2400" i="1">
                            <a:latin typeface="Cambria Math" panose="02040503050406030204" pitchFamily="18" charset="0"/>
                          </a:rPr>
                          <m:t>𝑎𝑑𝑣</m:t>
                        </m:r>
                      </m:sub>
                      <m:sup>
                        <m:r>
                          <a:rPr lang="en-US" sz="2400" b="0" i="1" smtClean="0">
                            <a:latin typeface="Cambria Math" panose="02040503050406030204" pitchFamily="18" charset="0"/>
                          </a:rPr>
                          <m:t>𝑣𝑞</m:t>
                        </m:r>
                      </m:sup>
                    </m:sSubSup>
                    <m:d>
                      <m:dPr>
                        <m:begChr m:val="["/>
                        <m:endChr m:val="]"/>
                        <m:ctrlPr>
                          <a:rPr lang="en-US" sz="2400" i="1">
                            <a:latin typeface="Cambria Math" panose="02040503050406030204" pitchFamily="18" charset="0"/>
                          </a:rPr>
                        </m:ctrlPr>
                      </m:dPr>
                      <m:e>
                        <m:r>
                          <a:rPr lang="en-US" sz="2400" i="1">
                            <a:latin typeface="Cambria Math" panose="02040503050406030204" pitchFamily="18" charset="0"/>
                          </a:rPr>
                          <m:t>𝐴</m:t>
                        </m:r>
                        <m:r>
                          <a:rPr lang="en-US" sz="2400" i="1">
                            <a:latin typeface="Cambria Math" panose="02040503050406030204" pitchFamily="18" charset="0"/>
                          </a:rPr>
                          <m:t>,</m:t>
                        </m:r>
                        <m:r>
                          <a:rPr lang="en-US" sz="2400" i="1">
                            <a:latin typeface="Cambria Math" panose="02040503050406030204" pitchFamily="18" charset="0"/>
                          </a:rPr>
                          <m:t>𝐼</m:t>
                        </m:r>
                      </m:e>
                    </m:d>
                    <m:r>
                      <a:rPr lang="en-US" sz="2400" i="1">
                        <a:latin typeface="Cambria Math" panose="02040503050406030204" pitchFamily="18" charset="0"/>
                      </a:rPr>
                      <m:t>=</m:t>
                    </m:r>
                    <m:r>
                      <m:rPr>
                        <m:sty m:val="p"/>
                      </m:rPr>
                      <a:rPr lang="en-US" sz="2400">
                        <a:latin typeface="Cambria Math" panose="02040503050406030204" pitchFamily="18" charset="0"/>
                      </a:rPr>
                      <m:t>Pr</m:t>
                    </m:r>
                    <m:r>
                      <a:rPr lang="en-US" sz="2400" i="1">
                        <a:latin typeface="Cambria Math" panose="02040503050406030204" pitchFamily="18" charset="0"/>
                      </a:rPr>
                      <m:t>⁡[</m:t>
                    </m:r>
                    <m:r>
                      <a:rPr lang="en-US" sz="2400" i="1">
                        <a:latin typeface="Cambria Math" panose="02040503050406030204" pitchFamily="18" charset="0"/>
                      </a:rPr>
                      <m:t>𝑉</m:t>
                    </m:r>
                    <m:d>
                      <m:dPr>
                        <m:ctrlPr>
                          <a:rPr lang="en-US" sz="2400" i="1">
                            <a:latin typeface="Cambria Math" panose="02040503050406030204" pitchFamily="18" charset="0"/>
                          </a:rPr>
                        </m:ctrlPr>
                      </m:dPr>
                      <m:e>
                        <m:r>
                          <a:rPr lang="en-US" sz="2400" i="1">
                            <a:latin typeface="Cambria Math" panose="02040503050406030204" pitchFamily="18" charset="0"/>
                          </a:rPr>
                          <m:t>𝑘</m:t>
                        </m:r>
                        <m:r>
                          <a:rPr lang="en-US" sz="2400" i="1">
                            <a:latin typeface="Cambria Math" panose="02040503050406030204" pitchFamily="18" charset="0"/>
                          </a:rPr>
                          <m:t>,</m:t>
                        </m:r>
                        <m:r>
                          <a:rPr lang="en-US" sz="2400" i="1">
                            <a:latin typeface="Cambria Math" panose="02040503050406030204" pitchFamily="18" charset="0"/>
                          </a:rPr>
                          <m:t>𝑚</m:t>
                        </m:r>
                        <m:r>
                          <a:rPr lang="en-US" sz="2400" i="1">
                            <a:latin typeface="Cambria Math" panose="02040503050406030204" pitchFamily="18" charset="0"/>
                          </a:rPr>
                          <m:t>,</m:t>
                        </m:r>
                        <m:r>
                          <a:rPr lang="en-US" sz="2400" i="1">
                            <a:latin typeface="Cambria Math" panose="02040503050406030204" pitchFamily="18" charset="0"/>
                          </a:rPr>
                          <m:t>𝑡</m:t>
                        </m:r>
                      </m:e>
                    </m:d>
                    <m:r>
                      <a:rPr lang="en-US" sz="2400" i="1">
                        <a:latin typeface="Cambria Math" panose="02040503050406030204" pitchFamily="18" charset="0"/>
                      </a:rPr>
                      <m:t>=1</m:t>
                    </m:r>
                  </m:oMath>
                </a14:m>
                <a:r>
                  <a:rPr lang="en-US" sz="2400" dirty="0" smtClean="0"/>
                  <a:t>].</a:t>
                </a:r>
                <a:endParaRPr lang="ru-RU" sz="2400" dirty="0" smtClean="0"/>
              </a:p>
              <a:p>
                <a:r>
                  <a:rPr lang="en-US" sz="2400" dirty="0"/>
                  <a:t>MAC </a:t>
                </a:r>
                <a14:m>
                  <m:oMath xmlns:m="http://schemas.openxmlformats.org/officeDocument/2006/math">
                    <m:r>
                      <a:rPr lang="en-US" sz="2400" i="1">
                        <a:latin typeface="Cambria Math" panose="02040503050406030204" pitchFamily="18" charset="0"/>
                      </a:rPr>
                      <m:t>𝐼</m:t>
                    </m:r>
                    <m:r>
                      <a:rPr lang="en-US" sz="2400" i="1">
                        <a:latin typeface="Cambria Math" panose="02040503050406030204" pitchFamily="18" charset="0"/>
                      </a:rPr>
                      <m:t>=(</m:t>
                    </m:r>
                    <m:r>
                      <a:rPr lang="en-US" sz="2400" i="1">
                        <a:latin typeface="Cambria Math" panose="02040503050406030204" pitchFamily="18" charset="0"/>
                      </a:rPr>
                      <m:t>𝑆</m:t>
                    </m:r>
                    <m:r>
                      <a:rPr lang="en-US" sz="2400" i="1">
                        <a:latin typeface="Cambria Math" panose="02040503050406030204" pitchFamily="18" charset="0"/>
                      </a:rPr>
                      <m:t>,</m:t>
                    </m:r>
                    <m:r>
                      <a:rPr lang="en-US" sz="2400" i="1">
                        <a:latin typeface="Cambria Math" panose="02040503050406030204" pitchFamily="18" charset="0"/>
                      </a:rPr>
                      <m:t>𝑉</m:t>
                    </m:r>
                    <m:r>
                      <a:rPr lang="en-US" sz="2400" i="1">
                        <a:latin typeface="Cambria Math" panose="02040503050406030204" pitchFamily="18" charset="0"/>
                      </a:rPr>
                      <m:t>)</m:t>
                    </m:r>
                  </m:oMath>
                </a14:m>
                <a:r>
                  <a:rPr lang="en-US" sz="2400" dirty="0"/>
                  <a:t> </a:t>
                </a:r>
                <a:r>
                  <a:rPr lang="ru-RU" sz="2400" dirty="0" smtClean="0"/>
                  <a:t>называется </a:t>
                </a:r>
                <a:r>
                  <a:rPr lang="en-US" sz="2400" b="1" dirty="0" err="1" smtClean="0"/>
                  <a:t>vq</a:t>
                </a:r>
                <a:r>
                  <a:rPr lang="ru-RU" sz="2400" b="1" dirty="0" smtClean="0"/>
                  <a:t> </a:t>
                </a:r>
                <a:r>
                  <a:rPr lang="ru-RU" sz="2400" b="1" dirty="0"/>
                  <a:t>стойким </a:t>
                </a:r>
                <a:r>
                  <a:rPr lang="en-US" sz="2400" b="1" dirty="0"/>
                  <a:t>MA</a:t>
                </a:r>
                <a:r>
                  <a:rPr lang="ru-RU" sz="2400" b="1" dirty="0"/>
                  <a:t>С</a:t>
                </a:r>
                <a:r>
                  <a:rPr lang="ru-RU" sz="2400" dirty="0"/>
                  <a:t>, если </a:t>
                </a:r>
                <a14:m>
                  <m:oMath xmlns:m="http://schemas.openxmlformats.org/officeDocument/2006/math">
                    <m:r>
                      <a:rPr lang="en-US" sz="2400" i="1">
                        <a:latin typeface="Cambria Math" panose="02040503050406030204" pitchFamily="18" charset="0"/>
                      </a:rPr>
                      <m:t>∀</m:t>
                    </m:r>
                    <m:r>
                      <a:rPr lang="en-US" sz="2400" i="1">
                        <a:latin typeface="Cambria Math" panose="02040503050406030204" pitchFamily="18" charset="0"/>
                      </a:rPr>
                      <m:t>𝐴𝑀𝐴</m:t>
                    </m:r>
                    <m:sSubSup>
                      <m:sSubSupPr>
                        <m:ctrlPr>
                          <a:rPr lang="en-US" sz="2400" i="1">
                            <a:latin typeface="Cambria Math" panose="02040503050406030204" pitchFamily="18" charset="0"/>
                          </a:rPr>
                        </m:ctrlPr>
                      </m:sSubSupPr>
                      <m:e>
                        <m:r>
                          <a:rPr lang="en-US" sz="2400" i="1">
                            <a:latin typeface="Cambria Math" panose="02040503050406030204" pitchFamily="18" charset="0"/>
                          </a:rPr>
                          <m:t>𝐶</m:t>
                        </m:r>
                      </m:e>
                      <m:sub>
                        <m:r>
                          <a:rPr lang="en-US" sz="2400" i="1">
                            <a:latin typeface="Cambria Math" panose="02040503050406030204" pitchFamily="18" charset="0"/>
                          </a:rPr>
                          <m:t>𝑎𝑑𝑣</m:t>
                        </m:r>
                      </m:sub>
                      <m:sup>
                        <m:r>
                          <a:rPr lang="en-US" sz="2400" i="1">
                            <a:latin typeface="Cambria Math" panose="02040503050406030204" pitchFamily="18" charset="0"/>
                          </a:rPr>
                          <m:t>𝑣𝑞</m:t>
                        </m:r>
                      </m:sup>
                    </m:sSubSup>
                    <m:d>
                      <m:dPr>
                        <m:begChr m:val="["/>
                        <m:endChr m:val="]"/>
                        <m:ctrlPr>
                          <a:rPr lang="en-US" sz="2400" i="1">
                            <a:latin typeface="Cambria Math" panose="02040503050406030204" pitchFamily="18" charset="0"/>
                          </a:rPr>
                        </m:ctrlPr>
                      </m:dPr>
                      <m:e>
                        <m:r>
                          <a:rPr lang="en-US" sz="2400" i="1">
                            <a:latin typeface="Cambria Math" panose="02040503050406030204" pitchFamily="18" charset="0"/>
                          </a:rPr>
                          <m:t>𝐴</m:t>
                        </m:r>
                        <m:r>
                          <a:rPr lang="en-US" sz="2400" i="1">
                            <a:latin typeface="Cambria Math" panose="02040503050406030204" pitchFamily="18" charset="0"/>
                          </a:rPr>
                          <m:t>,</m:t>
                        </m:r>
                        <m:r>
                          <a:rPr lang="en-US" sz="2400" i="1">
                            <a:latin typeface="Cambria Math" panose="02040503050406030204" pitchFamily="18" charset="0"/>
                          </a:rPr>
                          <m:t>𝐼</m:t>
                        </m:r>
                      </m:e>
                    </m:d>
                    <m:r>
                      <a:rPr lang="en-US" sz="2400" i="1">
                        <a:latin typeface="Cambria Math" panose="02040503050406030204" pitchFamily="18" charset="0"/>
                      </a:rPr>
                      <m:t>≤</m:t>
                    </m:r>
                    <m:r>
                      <a:rPr lang="en-US" sz="2400" i="1">
                        <a:latin typeface="Cambria Math" panose="02040503050406030204" pitchFamily="18" charset="0"/>
                      </a:rPr>
                      <m:t>𝜖</m:t>
                    </m:r>
                    <m:r>
                      <a:rPr lang="en-US" sz="2400" i="1">
                        <a:latin typeface="Cambria Math" panose="02040503050406030204" pitchFamily="18" charset="0"/>
                      </a:rPr>
                      <m:t>, </m:t>
                    </m:r>
                    <m:r>
                      <a:rPr lang="en-US" sz="2400" i="1">
                        <a:latin typeface="Cambria Math" panose="02040503050406030204" pitchFamily="18" charset="0"/>
                      </a:rPr>
                      <m:t>𝜖</m:t>
                    </m:r>
                  </m:oMath>
                </a14:m>
                <a:r>
                  <a:rPr lang="en-US" sz="2400" dirty="0"/>
                  <a:t> – </a:t>
                </a:r>
                <a:r>
                  <a:rPr lang="ru-RU" sz="2400" dirty="0"/>
                  <a:t>пренебрежимо малая величина.</a:t>
                </a:r>
              </a:p>
              <a:p>
                <a:endParaRPr lang="en-US" sz="2400" dirty="0"/>
              </a:p>
            </p:txBody>
          </p:sp>
        </mc:Choice>
        <mc:Fallback xmlns="">
          <p:sp>
            <p:nvSpPr>
              <p:cNvPr id="3" name="Объект 2"/>
              <p:cNvSpPr>
                <a:spLocks noGrp="1" noRot="1" noChangeAspect="1" noMove="1" noResize="1" noEditPoints="1" noAdjustHandles="1" noChangeArrowheads="1" noChangeShapeType="1" noTextEdit="1"/>
              </p:cNvSpPr>
              <p:nvPr>
                <p:ph idx="1"/>
              </p:nvPr>
            </p:nvSpPr>
            <p:spPr>
              <a:blipFill>
                <a:blip r:embed="rId2"/>
                <a:stretch>
                  <a:fillRect l="-812" t="-1961"/>
                </a:stretch>
              </a:blipFill>
            </p:spPr>
            <p:txBody>
              <a:bodyPr/>
              <a:lstStyle/>
              <a:p>
                <a:r>
                  <a:rPr lang="ru-RU">
                    <a:noFill/>
                  </a:rPr>
                  <a:t> </a:t>
                </a:r>
              </a:p>
            </p:txBody>
          </p:sp>
        </mc:Fallback>
      </mc:AlternateContent>
      <p:sp>
        <p:nvSpPr>
          <p:cNvPr id="4" name="Номер слайда 3"/>
          <p:cNvSpPr>
            <a:spLocks noGrp="1"/>
          </p:cNvSpPr>
          <p:nvPr>
            <p:ph type="sldNum" sz="quarter" idx="12"/>
          </p:nvPr>
        </p:nvSpPr>
        <p:spPr/>
        <p:txBody>
          <a:bodyPr/>
          <a:lstStyle/>
          <a:p>
            <a:fld id="{8253DDDB-F8F7-4D64-A7FD-3F3D61C1949F}" type="slidenum">
              <a:rPr lang="ru-RU" smtClean="0"/>
              <a:t>15</a:t>
            </a:fld>
            <a:endParaRPr lang="ru-RU"/>
          </a:p>
        </p:txBody>
      </p:sp>
      <p:sp>
        <p:nvSpPr>
          <p:cNvPr id="5" name="Rectangle 4"/>
          <p:cNvSpPr>
            <a:spLocks noChangeArrowheads="1"/>
          </p:cNvSpPr>
          <p:nvPr/>
        </p:nvSpPr>
        <p:spPr bwMode="auto">
          <a:xfrm>
            <a:off x="2649478" y="4901502"/>
            <a:ext cx="1295400" cy="1454847"/>
          </a:xfrm>
          <a:prstGeom prst="rect">
            <a:avLst/>
          </a:prstGeom>
          <a:solidFill>
            <a:schemeClr val="accent1"/>
          </a:solidFill>
          <a:ln w="9525">
            <a:solidFill>
              <a:schemeClr val="tx1"/>
            </a:solidFill>
            <a:miter lim="800000"/>
            <a:headEnd/>
            <a:tailEnd/>
          </a:ln>
          <a:effectLst/>
        </p:spPr>
        <p:txBody>
          <a:bodyPr wrap="none"/>
          <a:lstStyle/>
          <a:p>
            <a:pPr algn="ctr"/>
            <a:r>
              <a:rPr lang="en-US"/>
              <a:t>Chal.</a:t>
            </a:r>
          </a:p>
        </p:txBody>
      </p:sp>
      <mc:AlternateContent xmlns:mc="http://schemas.openxmlformats.org/markup-compatibility/2006" xmlns:a14="http://schemas.microsoft.com/office/drawing/2010/main">
        <mc:Choice Requires="a14">
          <p:sp>
            <p:nvSpPr>
              <p:cNvPr id="8" name="Rectangle 7"/>
              <p:cNvSpPr>
                <a:spLocks noChangeArrowheads="1"/>
              </p:cNvSpPr>
              <p:nvPr/>
            </p:nvSpPr>
            <p:spPr bwMode="auto">
              <a:xfrm>
                <a:off x="7831078" y="4901502"/>
                <a:ext cx="1295400" cy="1454847"/>
              </a:xfrm>
              <a:prstGeom prst="rect">
                <a:avLst/>
              </a:prstGeom>
              <a:solidFill>
                <a:schemeClr val="accent1"/>
              </a:solidFill>
              <a:ln w="9525">
                <a:solidFill>
                  <a:schemeClr val="tx1"/>
                </a:solidFill>
                <a:miter lim="800000"/>
                <a:headEnd/>
                <a:tailEnd/>
              </a:ln>
              <a:effectLst/>
            </p:spPr>
            <p:txBody>
              <a:bodyPr wrap="none"/>
              <a:lstStyle/>
              <a:p>
                <a:pPr algn="ctr"/>
                <a:r>
                  <a:rPr lang="en-US" dirty="0"/>
                  <a:t>Adv. </a:t>
                </a:r>
                <a14:m>
                  <m:oMath xmlns:m="http://schemas.openxmlformats.org/officeDocument/2006/math">
                    <m:r>
                      <a:rPr lang="en-US" i="1" dirty="0" smtClean="0">
                        <a:latin typeface="Cambria Math" panose="02040503050406030204" pitchFamily="18" charset="0"/>
                      </a:rPr>
                      <m:t>𝐴</m:t>
                    </m:r>
                  </m:oMath>
                </a14:m>
                <a:endParaRPr lang="en-US" dirty="0"/>
              </a:p>
            </p:txBody>
          </p:sp>
        </mc:Choice>
        <mc:Fallback xmlns="">
          <p:sp>
            <p:nvSpPr>
              <p:cNvPr id="8" name="Rectangle 7"/>
              <p:cNvSpPr>
                <a:spLocks noRot="1" noChangeAspect="1" noMove="1" noResize="1" noEditPoints="1" noAdjustHandles="1" noChangeArrowheads="1" noChangeShapeType="1" noTextEdit="1"/>
              </p:cNvSpPr>
              <p:nvPr/>
            </p:nvSpPr>
            <p:spPr bwMode="auto">
              <a:xfrm>
                <a:off x="7831078" y="4901502"/>
                <a:ext cx="1295400" cy="1454847"/>
              </a:xfrm>
              <a:prstGeom prst="rect">
                <a:avLst/>
              </a:prstGeom>
              <a:blipFill rotWithShape="0">
                <a:blip r:embed="rId3"/>
                <a:stretch>
                  <a:fillRect t="-1660"/>
                </a:stretch>
              </a:blipFill>
              <a:ln w="9525">
                <a:solidFill>
                  <a:schemeClr val="tx1"/>
                </a:solidFill>
                <a:miter lim="800000"/>
                <a:headEnd/>
                <a:tailEnd/>
              </a:ln>
              <a:effectLst/>
            </p:spPr>
            <p:txBody>
              <a:bodyPr/>
              <a:lstStyle/>
              <a:p>
                <a:r>
                  <a:rPr lang="ru-RU">
                    <a:noFill/>
                  </a:rPr>
                  <a:t> </a:t>
                </a:r>
              </a:p>
            </p:txBody>
          </p:sp>
        </mc:Fallback>
      </mc:AlternateContent>
      <p:grpSp>
        <p:nvGrpSpPr>
          <p:cNvPr id="9" name="Group 21"/>
          <p:cNvGrpSpPr>
            <a:grpSpLocks/>
          </p:cNvGrpSpPr>
          <p:nvPr/>
        </p:nvGrpSpPr>
        <p:grpSpPr bwMode="auto">
          <a:xfrm>
            <a:off x="4002028" y="5114093"/>
            <a:ext cx="3771900" cy="400050"/>
            <a:chOff x="1776" y="1791"/>
            <a:chExt cx="2400" cy="336"/>
          </a:xfrm>
        </p:grpSpPr>
        <p:sp>
          <p:nvSpPr>
            <p:cNvPr id="10" name="Line 10"/>
            <p:cNvSpPr>
              <a:spLocks noChangeShapeType="1"/>
            </p:cNvSpPr>
            <p:nvPr/>
          </p:nvSpPr>
          <p:spPr bwMode="auto">
            <a:xfrm flipH="1">
              <a:off x="1776" y="2122"/>
              <a:ext cx="2400" cy="0"/>
            </a:xfrm>
            <a:prstGeom prst="line">
              <a:avLst/>
            </a:prstGeom>
            <a:noFill/>
            <a:ln w="38100" cmpd="sng">
              <a:solidFill>
                <a:schemeClr val="tx1"/>
              </a:solidFill>
              <a:round/>
              <a:headEnd/>
              <a:tailEnd type="triangle" w="med" len="med"/>
            </a:ln>
            <a:effectLst/>
          </p:spPr>
          <p:txBody>
            <a:bodyPr/>
            <a:lstStyle/>
            <a:p>
              <a:endParaRPr lang="en-US"/>
            </a:p>
          </p:txBody>
        </p:sp>
        <mc:AlternateContent xmlns:mc="http://schemas.openxmlformats.org/markup-compatibility/2006" xmlns:a14="http://schemas.microsoft.com/office/drawing/2010/main">
          <mc:Choice Requires="a14">
            <p:sp>
              <p:nvSpPr>
                <p:cNvPr id="11" name="Text Box 11"/>
                <p:cNvSpPr txBox="1">
                  <a:spLocks noChangeArrowheads="1"/>
                </p:cNvSpPr>
                <p:nvPr/>
              </p:nvSpPr>
              <p:spPr bwMode="auto">
                <a:xfrm>
                  <a:off x="2515" y="1791"/>
                  <a:ext cx="886" cy="336"/>
                </a:xfrm>
                <a:prstGeom prst="rect">
                  <a:avLst/>
                </a:prstGeom>
                <a:noFill/>
                <a:ln w="9525">
                  <a:noFill/>
                  <a:miter lim="800000"/>
                  <a:headEnd/>
                  <a:tailEnd/>
                </a:ln>
                <a:effectLst/>
              </p:spPr>
              <p:txBody>
                <a:bodyPr wrap="none">
                  <a:spAutoFit/>
                </a:bodyPr>
                <a:lstStyle/>
                <a:p>
                  <a14:m>
                    <m:oMath xmlns:m="http://schemas.openxmlformats.org/officeDocument/2006/math">
                      <m:sSub>
                        <m:sSubPr>
                          <m:ctrlPr>
                            <a:rPr lang="en-US" sz="2000" b="0" i="1" smtClean="0">
                              <a:latin typeface="Cambria Math" panose="02040503050406030204" pitchFamily="18" charset="0"/>
                              <a:sym typeface="Symbol" pitchFamily="18" charset="2"/>
                            </a:rPr>
                          </m:ctrlPr>
                        </m:sSubPr>
                        <m:e>
                          <m:r>
                            <a:rPr lang="en-US" sz="2000" b="0" i="1" smtClean="0">
                              <a:latin typeface="Cambria Math" panose="02040503050406030204" pitchFamily="18" charset="0"/>
                              <a:sym typeface="Symbol" pitchFamily="18" charset="2"/>
                            </a:rPr>
                            <m:t>𝑚</m:t>
                          </m:r>
                        </m:e>
                        <m:sub>
                          <m:r>
                            <a:rPr lang="en-US" sz="2000" b="0" i="1" smtClean="0">
                              <a:latin typeface="Cambria Math" panose="02040503050406030204" pitchFamily="18" charset="0"/>
                              <a:sym typeface="Symbol" pitchFamily="18" charset="2"/>
                            </a:rPr>
                            <m:t>𝑖</m:t>
                          </m:r>
                        </m:sub>
                      </m:sSub>
                    </m:oMath>
                  </a14:m>
                  <a:r>
                    <a:rPr lang="en-US" sz="2000" dirty="0" smtClean="0">
                      <a:sym typeface="Symbol" pitchFamily="18" charset="2"/>
                    </a:rPr>
                    <a:t> [</a:t>
                  </a:r>
                  <a14:m>
                    <m:oMath xmlns:m="http://schemas.openxmlformats.org/officeDocument/2006/math">
                      <m:sSub>
                        <m:sSubPr>
                          <m:ctrlPr>
                            <a:rPr lang="en-US" sz="2000" b="0" i="1" dirty="0" smtClean="0">
                              <a:latin typeface="Cambria Math" panose="02040503050406030204" pitchFamily="18" charset="0"/>
                              <a:sym typeface="Symbol" pitchFamily="18" charset="2"/>
                            </a:rPr>
                          </m:ctrlPr>
                        </m:sSubPr>
                        <m:e>
                          <m:r>
                            <a:rPr lang="en-US" sz="2000" b="0" i="1" dirty="0" smtClean="0">
                              <a:latin typeface="Cambria Math" panose="02040503050406030204" pitchFamily="18" charset="0"/>
                              <a:sym typeface="Symbol" pitchFamily="18" charset="2"/>
                            </a:rPr>
                            <m:t>𝑚</m:t>
                          </m:r>
                        </m:e>
                        <m:sub>
                          <m:r>
                            <a:rPr lang="en-US" sz="2000" b="0" i="1" dirty="0" smtClean="0">
                              <a:latin typeface="Cambria Math" panose="02040503050406030204" pitchFamily="18" charset="0"/>
                              <a:sym typeface="Symbol" pitchFamily="18" charset="2"/>
                            </a:rPr>
                            <m:t>𝑖</m:t>
                          </m:r>
                          <m:r>
                            <a:rPr lang="en-US" sz="2000" b="0" i="1" dirty="0" smtClean="0">
                              <a:latin typeface="Cambria Math" panose="02040503050406030204" pitchFamily="18" charset="0"/>
                              <a:sym typeface="Symbol" pitchFamily="18" charset="2"/>
                            </a:rPr>
                            <m:t>′</m:t>
                          </m:r>
                        </m:sub>
                      </m:sSub>
                      <m:r>
                        <a:rPr lang="en-US" sz="2000" b="0" i="1" dirty="0" smtClean="0">
                          <a:latin typeface="Cambria Math" panose="02040503050406030204" pitchFamily="18" charset="0"/>
                          <a:sym typeface="Symbol" pitchFamily="18" charset="2"/>
                        </a:rPr>
                        <m:t>,</m:t>
                      </m:r>
                      <m:sSub>
                        <m:sSubPr>
                          <m:ctrlPr>
                            <a:rPr lang="en-US" sz="2000" b="0" i="1" dirty="0" smtClean="0">
                              <a:latin typeface="Cambria Math" panose="02040503050406030204" pitchFamily="18" charset="0"/>
                              <a:sym typeface="Symbol" pitchFamily="18" charset="2"/>
                            </a:rPr>
                          </m:ctrlPr>
                        </m:sSubPr>
                        <m:e>
                          <m:r>
                            <a:rPr lang="en-US" sz="2000" b="0" i="1" dirty="0" smtClean="0">
                              <a:latin typeface="Cambria Math" panose="02040503050406030204" pitchFamily="18" charset="0"/>
                              <a:sym typeface="Symbol" pitchFamily="18" charset="2"/>
                            </a:rPr>
                            <m:t>𝑡</m:t>
                          </m:r>
                        </m:e>
                        <m:sub>
                          <m:r>
                            <a:rPr lang="en-US" sz="2000" b="0" i="1" dirty="0" smtClean="0">
                              <a:latin typeface="Cambria Math" panose="02040503050406030204" pitchFamily="18" charset="0"/>
                              <a:sym typeface="Symbol" pitchFamily="18" charset="2"/>
                            </a:rPr>
                            <m:t>𝑖</m:t>
                          </m:r>
                          <m:r>
                            <a:rPr lang="en-US" sz="2000" b="0" i="1" dirty="0" smtClean="0">
                              <a:latin typeface="Cambria Math" panose="02040503050406030204" pitchFamily="18" charset="0"/>
                              <a:sym typeface="Symbol" pitchFamily="18" charset="2"/>
                            </a:rPr>
                            <m:t>′</m:t>
                          </m:r>
                        </m:sub>
                      </m:sSub>
                    </m:oMath>
                  </a14:m>
                  <a:r>
                    <a:rPr lang="en-US" sz="2000" dirty="0" smtClean="0">
                      <a:sym typeface="Symbol" pitchFamily="18" charset="2"/>
                    </a:rPr>
                    <a:t>]</a:t>
                  </a:r>
                  <a:endParaRPr lang="en-US" sz="2000" dirty="0">
                    <a:sym typeface="Symbol" pitchFamily="18" charset="2"/>
                  </a:endParaRPr>
                </a:p>
              </p:txBody>
            </p:sp>
          </mc:Choice>
          <mc:Fallback xmlns="">
            <p:sp>
              <p:nvSpPr>
                <p:cNvPr id="11" name="Text Box 11"/>
                <p:cNvSpPr txBox="1">
                  <a:spLocks noRot="1" noChangeAspect="1" noMove="1" noResize="1" noEditPoints="1" noAdjustHandles="1" noChangeArrowheads="1" noChangeShapeType="1" noTextEdit="1"/>
                </p:cNvSpPr>
                <p:nvPr/>
              </p:nvSpPr>
              <p:spPr bwMode="auto">
                <a:xfrm>
                  <a:off x="2515" y="1791"/>
                  <a:ext cx="886" cy="336"/>
                </a:xfrm>
                <a:prstGeom prst="rect">
                  <a:avLst/>
                </a:prstGeom>
                <a:blipFill>
                  <a:blip r:embed="rId4"/>
                  <a:stretch>
                    <a:fillRect t="-9091" r="-3947" b="-25758"/>
                  </a:stretch>
                </a:blipFill>
                <a:ln w="9525">
                  <a:noFill/>
                  <a:miter lim="800000"/>
                  <a:headEnd/>
                  <a:tailEnd/>
                </a:ln>
                <a:effectLst/>
              </p:spPr>
              <p:txBody>
                <a:bodyPr/>
                <a:lstStyle/>
                <a:p>
                  <a:r>
                    <a:rPr lang="ru-RU">
                      <a:noFill/>
                    </a:rPr>
                    <a:t> </a:t>
                  </a:r>
                </a:p>
              </p:txBody>
            </p:sp>
          </mc:Fallback>
        </mc:AlternateContent>
      </p:grpSp>
      <p:grpSp>
        <p:nvGrpSpPr>
          <p:cNvPr id="12" name="Group 20"/>
          <p:cNvGrpSpPr>
            <a:grpSpLocks/>
          </p:cNvGrpSpPr>
          <p:nvPr/>
        </p:nvGrpSpPr>
        <p:grpSpPr bwMode="auto">
          <a:xfrm>
            <a:off x="3963928" y="5608059"/>
            <a:ext cx="3884616" cy="400051"/>
            <a:chOff x="1728" y="2081"/>
            <a:chExt cx="2447" cy="336"/>
          </a:xfrm>
        </p:grpSpPr>
        <p:sp>
          <p:nvSpPr>
            <p:cNvPr id="13" name="Line 13"/>
            <p:cNvSpPr>
              <a:spLocks noChangeShapeType="1"/>
            </p:cNvSpPr>
            <p:nvPr/>
          </p:nvSpPr>
          <p:spPr bwMode="auto">
            <a:xfrm>
              <a:off x="1776" y="2410"/>
              <a:ext cx="2352" cy="0"/>
            </a:xfrm>
            <a:prstGeom prst="line">
              <a:avLst/>
            </a:prstGeom>
            <a:noFill/>
            <a:ln w="38100" cmpd="sng">
              <a:solidFill>
                <a:schemeClr val="tx1"/>
              </a:solidFill>
              <a:round/>
              <a:headEnd/>
              <a:tailEnd type="triangle" w="med" len="med"/>
            </a:ln>
            <a:effectLst/>
          </p:spPr>
          <p:txBody>
            <a:bodyPr/>
            <a:lstStyle/>
            <a:p>
              <a:endParaRPr lang="en-US"/>
            </a:p>
          </p:txBody>
        </p:sp>
        <mc:AlternateContent xmlns:mc="http://schemas.openxmlformats.org/markup-compatibility/2006" xmlns:a14="http://schemas.microsoft.com/office/drawing/2010/main">
          <mc:Choice Requires="a14">
            <p:sp>
              <p:nvSpPr>
                <p:cNvPr id="14" name="Text Box 14"/>
                <p:cNvSpPr txBox="1">
                  <a:spLocks noChangeArrowheads="1"/>
                </p:cNvSpPr>
                <p:nvPr/>
              </p:nvSpPr>
              <p:spPr bwMode="auto">
                <a:xfrm>
                  <a:off x="1728" y="2081"/>
                  <a:ext cx="2447" cy="336"/>
                </a:xfrm>
                <a:prstGeom prst="rect">
                  <a:avLst/>
                </a:prstGeom>
                <a:noFill/>
                <a:ln w="9525">
                  <a:noFill/>
                  <a:miter lim="800000"/>
                  <a:headEnd/>
                  <a:tailEnd/>
                </a:ln>
                <a:effectLst/>
              </p:spPr>
              <p:txBody>
                <a:bodyPr wrap="none">
                  <a:spAutoFit/>
                </a:bodyPr>
                <a:lstStyle/>
                <a:p>
                  <a14:m>
                    <m:oMath xmlns:m="http://schemas.openxmlformats.org/officeDocument/2006/math">
                      <m:sSub>
                        <m:sSubPr>
                          <m:ctrlPr>
                            <a:rPr lang="en-US" sz="2000" b="0" i="1" dirty="0" smtClean="0">
                              <a:latin typeface="Cambria Math" panose="02040503050406030204" pitchFamily="18" charset="0"/>
                            </a:rPr>
                          </m:ctrlPr>
                        </m:sSubPr>
                        <m:e>
                          <m:r>
                            <a:rPr lang="en-US" sz="2000" b="0" i="1" dirty="0" smtClean="0">
                              <a:latin typeface="Cambria Math" panose="02040503050406030204" pitchFamily="18" charset="0"/>
                            </a:rPr>
                            <m:t>𝑡</m:t>
                          </m:r>
                        </m:e>
                        <m:sub>
                          <m:r>
                            <a:rPr lang="en-US" sz="2000" b="0" i="1" dirty="0" smtClean="0">
                              <a:latin typeface="Cambria Math" panose="02040503050406030204" pitchFamily="18" charset="0"/>
                            </a:rPr>
                            <m:t>𝑖</m:t>
                          </m:r>
                        </m:sub>
                      </m:sSub>
                      <m:sSup>
                        <m:sSupPr>
                          <m:ctrlPr>
                            <a:rPr lang="en-US" sz="2000" b="0" i="1" dirty="0" smtClean="0">
                              <a:latin typeface="Cambria Math" panose="02040503050406030204" pitchFamily="18" charset="0"/>
                            </a:rPr>
                          </m:ctrlPr>
                        </m:sSupPr>
                        <m:e>
                          <m:r>
                            <a:rPr lang="en-US" sz="2000" b="0" i="1" dirty="0" smtClean="0">
                              <a:latin typeface="Cambria Math" panose="02040503050406030204" pitchFamily="18" charset="0"/>
                            </a:rPr>
                            <m:t>←</m:t>
                          </m:r>
                        </m:e>
                        <m:sup>
                          <m:r>
                            <a:rPr lang="en-US" sz="2000" b="0" i="1" dirty="0" smtClean="0">
                              <a:latin typeface="Cambria Math" panose="02040503050406030204" pitchFamily="18" charset="0"/>
                            </a:rPr>
                            <m:t>𝑅</m:t>
                          </m:r>
                        </m:sup>
                      </m:sSup>
                      <m:r>
                        <a:rPr lang="en-US" sz="2000" b="0" i="1" dirty="0" smtClean="0">
                          <a:latin typeface="Cambria Math" panose="02040503050406030204" pitchFamily="18" charset="0"/>
                        </a:rPr>
                        <m:t>𝑆</m:t>
                      </m:r>
                      <m:r>
                        <a:rPr lang="en-US" sz="2000" b="0" i="1" dirty="0" smtClean="0">
                          <a:latin typeface="Cambria Math" panose="02040503050406030204" pitchFamily="18" charset="0"/>
                        </a:rPr>
                        <m:t>(</m:t>
                      </m:r>
                      <m:r>
                        <a:rPr lang="en-US" sz="2000" b="0" i="1" dirty="0" smtClean="0">
                          <a:latin typeface="Cambria Math" panose="02040503050406030204" pitchFamily="18" charset="0"/>
                        </a:rPr>
                        <m:t>𝑘</m:t>
                      </m:r>
                      <m:r>
                        <a:rPr lang="en-US" sz="2000" b="0" i="1" dirty="0" smtClean="0">
                          <a:latin typeface="Cambria Math" panose="02040503050406030204" pitchFamily="18" charset="0"/>
                        </a:rPr>
                        <m:t>,</m:t>
                      </m:r>
                      <m:sSub>
                        <m:sSubPr>
                          <m:ctrlPr>
                            <a:rPr lang="en-US" sz="2000" b="0" i="1" dirty="0" smtClean="0">
                              <a:latin typeface="Cambria Math" panose="02040503050406030204" pitchFamily="18" charset="0"/>
                            </a:rPr>
                          </m:ctrlPr>
                        </m:sSubPr>
                        <m:e>
                          <m:r>
                            <a:rPr lang="en-US" sz="2000" b="0" i="1" dirty="0" smtClean="0">
                              <a:latin typeface="Cambria Math" panose="02040503050406030204" pitchFamily="18" charset="0"/>
                            </a:rPr>
                            <m:t>𝑚</m:t>
                          </m:r>
                        </m:e>
                        <m:sub>
                          <m:r>
                            <a:rPr lang="en-US" sz="2000" b="0" i="1" dirty="0" smtClean="0">
                              <a:latin typeface="Cambria Math" panose="02040503050406030204" pitchFamily="18" charset="0"/>
                            </a:rPr>
                            <m:t>𝑖</m:t>
                          </m:r>
                        </m:sub>
                      </m:sSub>
                      <m:r>
                        <a:rPr lang="en-US" sz="2000" b="0" i="1" dirty="0" smtClean="0">
                          <a:latin typeface="Cambria Math" panose="02040503050406030204" pitchFamily="18" charset="0"/>
                        </a:rPr>
                        <m:t>)</m:t>
                      </m:r>
                    </m:oMath>
                  </a14:m>
                  <a:r>
                    <a:rPr lang="ru-RU" sz="2000" dirty="0" smtClean="0"/>
                    <a:t> </a:t>
                  </a:r>
                  <a:r>
                    <a:rPr lang="en-US" sz="2000" dirty="0" smtClean="0"/>
                    <a:t>[</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𝑟</m:t>
                          </m:r>
                        </m:e>
                        <m:sub>
                          <m:r>
                            <a:rPr lang="en-US" sz="2000" b="0" i="1" smtClean="0">
                              <a:latin typeface="Cambria Math" panose="02040503050406030204" pitchFamily="18" charset="0"/>
                            </a:rPr>
                            <m:t>𝑖</m:t>
                          </m:r>
                          <m:r>
                            <a:rPr lang="en-US" sz="2000" b="0" i="1" smtClean="0">
                              <a:latin typeface="Cambria Math" panose="02040503050406030204" pitchFamily="18" charset="0"/>
                            </a:rPr>
                            <m:t>′</m:t>
                          </m:r>
                        </m:sub>
                      </m:sSub>
                      <m:r>
                        <a:rPr lang="en-US" sz="2000" b="0" i="1" smtClean="0">
                          <a:latin typeface="Cambria Math" panose="02040503050406030204" pitchFamily="18" charset="0"/>
                        </a:rPr>
                        <m:t>←</m:t>
                      </m:r>
                      <m:r>
                        <a:rPr lang="en-US" sz="2000" b="0" i="1" smtClean="0">
                          <a:latin typeface="Cambria Math" panose="02040503050406030204" pitchFamily="18" charset="0"/>
                        </a:rPr>
                        <m:t>𝑉</m:t>
                      </m:r>
                      <m:r>
                        <a:rPr lang="en-US" sz="2000" b="0" i="1" smtClean="0">
                          <a:latin typeface="Cambria Math" panose="02040503050406030204" pitchFamily="18" charset="0"/>
                        </a:rPr>
                        <m:t>(</m:t>
                      </m:r>
                      <m:r>
                        <a:rPr lang="en-US" sz="2000" b="0" i="1" smtClean="0">
                          <a:latin typeface="Cambria Math" panose="02040503050406030204" pitchFamily="18" charset="0"/>
                        </a:rPr>
                        <m:t>𝑘</m:t>
                      </m:r>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𝑚</m:t>
                          </m:r>
                        </m:e>
                        <m:sub>
                          <m:r>
                            <a:rPr lang="en-US" sz="2000" b="0" i="1" smtClean="0">
                              <a:latin typeface="Cambria Math" panose="02040503050406030204" pitchFamily="18" charset="0"/>
                            </a:rPr>
                            <m:t>𝑖</m:t>
                          </m:r>
                          <m:r>
                            <a:rPr lang="en-US" sz="2000" b="0" i="1" smtClean="0">
                              <a:latin typeface="Cambria Math" panose="02040503050406030204" pitchFamily="18" charset="0"/>
                            </a:rPr>
                            <m:t>′</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𝑡</m:t>
                          </m:r>
                        </m:e>
                        <m:sub>
                          <m:r>
                            <a:rPr lang="en-US" sz="2000" b="0" i="1" smtClean="0">
                              <a:latin typeface="Cambria Math" panose="02040503050406030204" pitchFamily="18" charset="0"/>
                            </a:rPr>
                            <m:t>𝑖</m:t>
                          </m:r>
                          <m:r>
                            <a:rPr lang="en-US" sz="2000" b="0" i="1" smtClean="0">
                              <a:latin typeface="Cambria Math" panose="02040503050406030204" pitchFamily="18" charset="0"/>
                            </a:rPr>
                            <m:t>′</m:t>
                          </m:r>
                        </m:sub>
                      </m:sSub>
                      <m:r>
                        <a:rPr lang="en-US" sz="2000" b="0" i="1" smtClean="0">
                          <a:latin typeface="Cambria Math" panose="02040503050406030204" pitchFamily="18" charset="0"/>
                        </a:rPr>
                        <m:t>)</m:t>
                      </m:r>
                    </m:oMath>
                  </a14:m>
                  <a:r>
                    <a:rPr lang="en-US" sz="2000" dirty="0" smtClean="0"/>
                    <a:t>]</a:t>
                  </a:r>
                  <a:endParaRPr lang="en-US" sz="2000" dirty="0"/>
                </a:p>
              </p:txBody>
            </p:sp>
          </mc:Choice>
          <mc:Fallback xmlns="">
            <p:sp>
              <p:nvSpPr>
                <p:cNvPr id="14" name="Text Box 14"/>
                <p:cNvSpPr txBox="1">
                  <a:spLocks noRot="1" noChangeAspect="1" noMove="1" noResize="1" noEditPoints="1" noAdjustHandles="1" noChangeArrowheads="1" noChangeShapeType="1" noTextEdit="1"/>
                </p:cNvSpPr>
                <p:nvPr/>
              </p:nvSpPr>
              <p:spPr bwMode="auto">
                <a:xfrm>
                  <a:off x="1728" y="2081"/>
                  <a:ext cx="2447" cy="336"/>
                </a:xfrm>
                <a:prstGeom prst="rect">
                  <a:avLst/>
                </a:prstGeom>
                <a:blipFill>
                  <a:blip r:embed="rId5"/>
                  <a:stretch>
                    <a:fillRect t="-9091" r="-785" b="-25758"/>
                  </a:stretch>
                </a:blipFill>
                <a:ln w="9525">
                  <a:noFill/>
                  <a:miter lim="800000"/>
                  <a:headEnd/>
                  <a:tailEnd/>
                </a:ln>
                <a:effectLst/>
              </p:spPr>
              <p:txBody>
                <a:bodyPr/>
                <a:lstStyle/>
                <a:p>
                  <a:r>
                    <a:rPr lang="ru-RU">
                      <a:noFill/>
                    </a:rPr>
                    <a:t> </a:t>
                  </a:r>
                </a:p>
              </p:txBody>
            </p:sp>
          </mc:Fallback>
        </mc:AlternateContent>
      </p:grpSp>
      <p:sp>
        <p:nvSpPr>
          <p:cNvPr id="15" name="Rectangle 18"/>
          <p:cNvSpPr>
            <a:spLocks noChangeArrowheads="1"/>
          </p:cNvSpPr>
          <p:nvPr/>
        </p:nvSpPr>
        <p:spPr bwMode="auto">
          <a:xfrm>
            <a:off x="2009718" y="4607626"/>
            <a:ext cx="7924800" cy="1920172"/>
          </a:xfrm>
          <a:prstGeom prst="rect">
            <a:avLst/>
          </a:prstGeom>
          <a:noFill/>
          <a:ln w="38100">
            <a:solidFill>
              <a:schemeClr val="folHlink"/>
            </a:solidFill>
            <a:miter lim="800000"/>
            <a:headEnd/>
            <a:tailEnd/>
          </a:ln>
          <a:effectLst/>
        </p:spPr>
        <p:txBody>
          <a:bodyPr wrap="none" anchor="ctr"/>
          <a:lstStyle/>
          <a:p>
            <a:endParaRPr lang="en-US"/>
          </a:p>
        </p:txBody>
      </p:sp>
      <p:sp>
        <p:nvSpPr>
          <p:cNvPr id="16" name="TextBox 15"/>
          <p:cNvSpPr txBox="1"/>
          <p:nvPr/>
        </p:nvSpPr>
        <p:spPr>
          <a:xfrm>
            <a:off x="5608419" y="5829788"/>
            <a:ext cx="415498" cy="492443"/>
          </a:xfrm>
          <a:prstGeom prst="rect">
            <a:avLst/>
          </a:prstGeom>
          <a:noFill/>
        </p:spPr>
        <p:txBody>
          <a:bodyPr wrap="none" rtlCol="0">
            <a:spAutoFit/>
          </a:bodyPr>
          <a:lstStyle/>
          <a:p>
            <a:r>
              <a:rPr lang="en-US" sz="2600" dirty="0" smtClean="0"/>
              <a:t>…</a:t>
            </a:r>
            <a:endParaRPr lang="ru-RU" sz="2600" dirty="0"/>
          </a:p>
        </p:txBody>
      </p:sp>
      <p:sp>
        <p:nvSpPr>
          <p:cNvPr id="17" name="Line 5"/>
          <p:cNvSpPr>
            <a:spLocks noChangeShapeType="1"/>
          </p:cNvSpPr>
          <p:nvPr/>
        </p:nvSpPr>
        <p:spPr bwMode="auto">
          <a:xfrm>
            <a:off x="9934518" y="5639550"/>
            <a:ext cx="386096" cy="0"/>
          </a:xfrm>
          <a:prstGeom prst="line">
            <a:avLst/>
          </a:prstGeom>
          <a:noFill/>
          <a:ln w="9525">
            <a:solidFill>
              <a:schemeClr val="tx1"/>
            </a:solidFill>
            <a:round/>
            <a:headEnd/>
            <a:tailEnd type="triangle" w="med" len="med"/>
          </a:ln>
          <a:effectLst/>
        </p:spPr>
        <p:txBody>
          <a:bodyPr/>
          <a:lstStyle/>
          <a:p>
            <a:endParaRPr lang="en-US"/>
          </a:p>
        </p:txBody>
      </p:sp>
      <mc:AlternateContent xmlns:mc="http://schemas.openxmlformats.org/markup-compatibility/2006" xmlns:a14="http://schemas.microsoft.com/office/drawing/2010/main">
        <mc:Choice Requires="a14">
          <p:sp>
            <p:nvSpPr>
              <p:cNvPr id="18" name="Text Box 6"/>
              <p:cNvSpPr txBox="1">
                <a:spLocks noChangeArrowheads="1"/>
              </p:cNvSpPr>
              <p:nvPr/>
            </p:nvSpPr>
            <p:spPr bwMode="auto">
              <a:xfrm>
                <a:off x="10149875" y="5209218"/>
                <a:ext cx="471365" cy="461665"/>
              </a:xfrm>
              <a:prstGeom prst="rect">
                <a:avLst/>
              </a:prstGeom>
              <a:noFill/>
              <a:ln w="9525">
                <a:noFill/>
                <a:miter lim="800000"/>
                <a:headEnd/>
                <a:tailEnd/>
              </a:ln>
              <a:effectLst/>
            </p:spPr>
            <p:txBody>
              <a:bodyPr wrap="square">
                <a:spAutoFit/>
              </a:bodyPr>
              <a:lstStyle/>
              <a:p>
                <a:pPr/>
                <a14:m>
                  <m:oMathPara xmlns:m="http://schemas.openxmlformats.org/officeDocument/2006/math">
                    <m:oMathParaPr>
                      <m:jc m:val="centerGroup"/>
                    </m:oMathParaPr>
                    <m:oMath xmlns:m="http://schemas.openxmlformats.org/officeDocument/2006/math">
                      <m:d>
                        <m:dPr>
                          <m:ctrlPr>
                            <a:rPr lang="ru-RU" sz="2400" i="1">
                              <a:latin typeface="Cambria Math" panose="02040503050406030204" pitchFamily="18" charset="0"/>
                            </a:rPr>
                          </m:ctrlPr>
                        </m:dPr>
                        <m:e>
                          <m:r>
                            <a:rPr lang="en-US" sz="2400" i="1">
                              <a:latin typeface="Cambria Math" panose="02040503050406030204" pitchFamily="18" charset="0"/>
                            </a:rPr>
                            <m:t>𝑚</m:t>
                          </m:r>
                          <m:r>
                            <a:rPr lang="en-US" sz="2400" i="1">
                              <a:latin typeface="Cambria Math" panose="02040503050406030204" pitchFamily="18" charset="0"/>
                            </a:rPr>
                            <m:t>,</m:t>
                          </m:r>
                          <m:r>
                            <a:rPr lang="en-US" sz="2400" i="1">
                              <a:latin typeface="Cambria Math" panose="02040503050406030204" pitchFamily="18" charset="0"/>
                            </a:rPr>
                            <m:t>𝑡</m:t>
                          </m:r>
                        </m:e>
                      </m:d>
                    </m:oMath>
                  </m:oMathPara>
                </a14:m>
                <a:endParaRPr lang="en-US" sz="2400" i="1" dirty="0"/>
              </a:p>
            </p:txBody>
          </p:sp>
        </mc:Choice>
        <mc:Fallback xmlns="">
          <p:sp>
            <p:nvSpPr>
              <p:cNvPr id="18" name="Text Box 6"/>
              <p:cNvSpPr txBox="1">
                <a:spLocks noRot="1" noChangeAspect="1" noMove="1" noResize="1" noEditPoints="1" noAdjustHandles="1" noChangeArrowheads="1" noChangeShapeType="1" noTextEdit="1"/>
              </p:cNvSpPr>
              <p:nvPr/>
            </p:nvSpPr>
            <p:spPr bwMode="auto">
              <a:xfrm>
                <a:off x="10149875" y="5209218"/>
                <a:ext cx="471365" cy="461665"/>
              </a:xfrm>
              <a:prstGeom prst="rect">
                <a:avLst/>
              </a:prstGeom>
              <a:blipFill rotWithShape="0">
                <a:blip r:embed="rId6"/>
                <a:stretch>
                  <a:fillRect r="-75325"/>
                </a:stretch>
              </a:blipFill>
              <a:ln w="9525">
                <a:noFill/>
                <a:miter lim="800000"/>
                <a:headEnd/>
                <a:tailEnd/>
              </a:ln>
              <a:effectLst/>
            </p:spPr>
            <p:txBody>
              <a:bodyPr/>
              <a:lstStyle/>
              <a:p>
                <a:r>
                  <a:rPr lang="ru-RU">
                    <a:noFill/>
                  </a:rPr>
                  <a:t> </a:t>
                </a:r>
              </a:p>
            </p:txBody>
          </p:sp>
        </mc:Fallback>
      </mc:AlternateContent>
      <p:sp>
        <p:nvSpPr>
          <p:cNvPr id="19" name="TextBox 18"/>
          <p:cNvSpPr txBox="1"/>
          <p:nvPr/>
        </p:nvSpPr>
        <p:spPr>
          <a:xfrm>
            <a:off x="5608419" y="4725210"/>
            <a:ext cx="415498" cy="492443"/>
          </a:xfrm>
          <a:prstGeom prst="rect">
            <a:avLst/>
          </a:prstGeom>
          <a:noFill/>
        </p:spPr>
        <p:txBody>
          <a:bodyPr wrap="none" rtlCol="0">
            <a:spAutoFit/>
          </a:bodyPr>
          <a:lstStyle/>
          <a:p>
            <a:r>
              <a:rPr lang="en-US" sz="2600" dirty="0" smtClean="0"/>
              <a:t>…</a:t>
            </a:r>
            <a:endParaRPr lang="ru-RU" sz="2600" dirty="0"/>
          </a:p>
        </p:txBody>
      </p:sp>
      <mc:AlternateContent xmlns:mc="http://schemas.openxmlformats.org/markup-compatibility/2006" xmlns:a14="http://schemas.microsoft.com/office/drawing/2010/main">
        <mc:Choice Requires="a14">
          <p:sp>
            <p:nvSpPr>
              <p:cNvPr id="20" name="Text Box 13"/>
              <p:cNvSpPr txBox="1">
                <a:spLocks noChangeArrowheads="1"/>
              </p:cNvSpPr>
              <p:nvPr/>
            </p:nvSpPr>
            <p:spPr bwMode="auto">
              <a:xfrm>
                <a:off x="2966526" y="5522086"/>
                <a:ext cx="632609" cy="423129"/>
              </a:xfrm>
              <a:prstGeom prst="rect">
                <a:avLst/>
              </a:prstGeom>
              <a:noFill/>
              <a:ln w="9525">
                <a:noFill/>
                <a:miter lim="800000"/>
                <a:headEnd/>
                <a:tailEnd/>
              </a:ln>
              <a:effectLst/>
            </p:spPr>
            <p:txBody>
              <a:bodyPr wrap="none">
                <a:spAutoFit/>
              </a:bodyPr>
              <a:lstStyle/>
              <a:p>
                <a:r>
                  <a:rPr lang="en-US" sz="1600" i="1" dirty="0" smtClean="0"/>
                  <a:t>k</a:t>
                </a:r>
                <a14:m>
                  <m:oMath xmlns:m="http://schemas.openxmlformats.org/officeDocument/2006/math">
                    <m:groupChr>
                      <m:groupChrPr>
                        <m:chr m:val="←"/>
                        <m:vertJc m:val="bot"/>
                        <m:ctrlPr>
                          <a:rPr lang="en-US" sz="1600" i="1">
                            <a:latin typeface="Cambria Math" panose="02040503050406030204" pitchFamily="18" charset="0"/>
                          </a:rPr>
                        </m:ctrlPr>
                      </m:groupChrPr>
                      <m:e>
                        <m:r>
                          <m:rPr>
                            <m:brk m:alnAt="2"/>
                          </m:rPr>
                          <a:rPr lang="en-US" sz="1600" i="1">
                            <a:latin typeface="Cambria Math" panose="02040503050406030204" pitchFamily="18" charset="0"/>
                          </a:rPr>
                          <m:t>𝑅</m:t>
                        </m:r>
                      </m:e>
                    </m:groupChr>
                    <m:r>
                      <a:rPr lang="en-US" sz="1600" b="0" i="1" smtClean="0">
                        <a:latin typeface="Cambria Math" panose="02040503050406030204" pitchFamily="18" charset="0"/>
                      </a:rPr>
                      <m:t>𝐾</m:t>
                    </m:r>
                  </m:oMath>
                </a14:m>
                <a:endParaRPr lang="en-US" sz="1600" b="1" baseline="-25000" dirty="0">
                  <a:cs typeface="Arial" charset="0"/>
                  <a:sym typeface="Symbol" pitchFamily="18" charset="2"/>
                </a:endParaRPr>
              </a:p>
            </p:txBody>
          </p:sp>
        </mc:Choice>
        <mc:Fallback xmlns="">
          <p:sp>
            <p:nvSpPr>
              <p:cNvPr id="20" name="Text Box 13"/>
              <p:cNvSpPr txBox="1">
                <a:spLocks noRot="1" noChangeAspect="1" noMove="1" noResize="1" noEditPoints="1" noAdjustHandles="1" noChangeArrowheads="1" noChangeShapeType="1" noTextEdit="1"/>
              </p:cNvSpPr>
              <p:nvPr/>
            </p:nvSpPr>
            <p:spPr bwMode="auto">
              <a:xfrm>
                <a:off x="2966526" y="5522086"/>
                <a:ext cx="632609" cy="423129"/>
              </a:xfrm>
              <a:prstGeom prst="rect">
                <a:avLst/>
              </a:prstGeom>
              <a:blipFill rotWithShape="0">
                <a:blip r:embed="rId7"/>
                <a:stretch>
                  <a:fillRect l="-5825" r="-28155" b="-44928"/>
                </a:stretch>
              </a:blipFill>
              <a:ln w="9525">
                <a:noFill/>
                <a:miter lim="800000"/>
                <a:headEnd/>
                <a:tailEnd/>
              </a:ln>
              <a:effectLst/>
            </p:spPr>
            <p:txBody>
              <a:bodyPr/>
              <a:lstStyle/>
              <a:p>
                <a:r>
                  <a:rPr lang="ru-RU">
                    <a:noFill/>
                  </a:rPr>
                  <a:t> </a:t>
                </a:r>
              </a:p>
            </p:txBody>
          </p:sp>
        </mc:Fallback>
      </mc:AlternateContent>
    </p:spTree>
    <p:extLst>
      <p:ext uri="{BB962C8B-B14F-4D97-AF65-F5344CB8AC3E}">
        <p14:creationId xmlns:p14="http://schemas.microsoft.com/office/powerpoint/2010/main" val="149195683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Скругленный прямоугольник 4"/>
          <p:cNvSpPr/>
          <p:nvPr/>
        </p:nvSpPr>
        <p:spPr>
          <a:xfrm>
            <a:off x="838200" y="1690687"/>
            <a:ext cx="10515600" cy="2471879"/>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ru-RU" dirty="0"/>
          </a:p>
        </p:txBody>
      </p:sp>
      <p:sp>
        <p:nvSpPr>
          <p:cNvPr id="2" name="Заголовок 1"/>
          <p:cNvSpPr>
            <a:spLocks noGrp="1"/>
          </p:cNvSpPr>
          <p:nvPr>
            <p:ph type="title"/>
          </p:nvPr>
        </p:nvSpPr>
        <p:spPr/>
        <p:txBody>
          <a:bodyPr/>
          <a:lstStyle/>
          <a:p>
            <a:r>
              <a:rPr lang="ru-RU" dirty="0" smtClean="0"/>
              <a:t>Эквивалентность определений</a:t>
            </a:r>
            <a:endParaRPr lang="ru-RU" dirty="0"/>
          </a:p>
        </p:txBody>
      </p:sp>
      <mc:AlternateContent xmlns:mc="http://schemas.openxmlformats.org/markup-compatibility/2006" xmlns:a14="http://schemas.microsoft.com/office/drawing/2010/main">
        <mc:Choice Requires="a14">
          <p:sp>
            <p:nvSpPr>
              <p:cNvPr id="3" name="Объект 2"/>
              <p:cNvSpPr>
                <a:spLocks noGrp="1"/>
              </p:cNvSpPr>
              <p:nvPr>
                <p:ph idx="1"/>
              </p:nvPr>
            </p:nvSpPr>
            <p:spPr/>
            <p:txBody>
              <a:bodyPr/>
              <a:lstStyle/>
              <a:p>
                <a:pPr marL="0" indent="0">
                  <a:buNone/>
                </a:pPr>
                <a:r>
                  <a:rPr lang="ru-RU" b="1" dirty="0" smtClean="0"/>
                  <a:t>Теорема 9.1. </a:t>
                </a:r>
                <a:r>
                  <a:rPr lang="ru-RU" dirty="0" smtClean="0"/>
                  <a:t>Определения стойкост</a:t>
                </a:r>
                <a:r>
                  <a:rPr lang="ru-RU" dirty="0"/>
                  <a:t>и</a:t>
                </a:r>
                <a:r>
                  <a:rPr lang="ru-RU" dirty="0" smtClean="0"/>
                  <a:t> </a:t>
                </a:r>
                <a:r>
                  <a:rPr lang="en-US" dirty="0" err="1" smtClean="0"/>
                  <a:t>vq</a:t>
                </a:r>
                <a:r>
                  <a:rPr lang="ru-RU" dirty="0" smtClean="0"/>
                  <a:t> сводится к стойкости </a:t>
                </a:r>
                <a:r>
                  <a:rPr lang="en-US" dirty="0" smtClean="0"/>
                  <a:t>MAC,</a:t>
                </a:r>
                <a:r>
                  <a:rPr lang="ru-RU" dirty="0" smtClean="0"/>
                  <a:t> в частности для любого противника  </a:t>
                </a:r>
                <a14:m>
                  <m:oMath xmlns:m="http://schemas.openxmlformats.org/officeDocument/2006/math">
                    <m:r>
                      <a:rPr lang="en-US" b="0" i="1" smtClean="0">
                        <a:latin typeface="Cambria Math" panose="02040503050406030204" pitchFamily="18" charset="0"/>
                      </a:rPr>
                      <m:t>𝐴</m:t>
                    </m:r>
                  </m:oMath>
                </a14:m>
                <a:r>
                  <a:rPr lang="en-US" dirty="0" smtClean="0"/>
                  <a:t> </a:t>
                </a:r>
                <a:r>
                  <a:rPr lang="ru-RU" dirty="0" smtClean="0"/>
                  <a:t>в игре на </a:t>
                </a:r>
                <a:r>
                  <a:rPr lang="en-US" dirty="0" err="1" smtClean="0"/>
                  <a:t>vq</a:t>
                </a:r>
                <a:r>
                  <a:rPr lang="ru-RU" dirty="0" smtClean="0"/>
                  <a:t> стойкость </a:t>
                </a:r>
                <a:r>
                  <a:rPr lang="en-US" dirty="0" smtClean="0"/>
                  <a:t>MAC</a:t>
                </a:r>
                <a:r>
                  <a:rPr lang="ru-RU" dirty="0" smtClean="0"/>
                  <a:t>, делающего не более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𝑄</m:t>
                        </m:r>
                      </m:e>
                      <m:sub>
                        <m:r>
                          <a:rPr lang="en-US" b="0" i="1" smtClean="0">
                            <a:latin typeface="Cambria Math" panose="02040503050406030204" pitchFamily="18" charset="0"/>
                          </a:rPr>
                          <m:t>𝑠</m:t>
                        </m:r>
                      </m:sub>
                    </m:sSub>
                  </m:oMath>
                </a14:m>
                <a:r>
                  <a:rPr lang="en-US" dirty="0" smtClean="0"/>
                  <a:t> </a:t>
                </a:r>
                <a:r>
                  <a:rPr lang="ru-RU" dirty="0" smtClean="0"/>
                  <a:t>запросов</a:t>
                </a:r>
                <a:r>
                  <a:rPr lang="en-US" dirty="0" smtClean="0"/>
                  <a:t> </a:t>
                </a:r>
                <a:r>
                  <a:rPr lang="ru-RU" dirty="0" smtClean="0"/>
                  <a:t>на получение </a:t>
                </a:r>
                <a:r>
                  <a:rPr lang="en-US" dirty="0" smtClean="0"/>
                  <a:t>MAC</a:t>
                </a:r>
                <a:r>
                  <a:rPr lang="ru-RU" dirty="0" smtClean="0"/>
                  <a:t>, не более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𝑄</m:t>
                        </m:r>
                      </m:e>
                      <m:sub>
                        <m:r>
                          <a:rPr lang="en-US" b="0" i="1" smtClean="0">
                            <a:latin typeface="Cambria Math" panose="02040503050406030204" pitchFamily="18" charset="0"/>
                          </a:rPr>
                          <m:t>𝑣</m:t>
                        </m:r>
                      </m:sub>
                    </m:sSub>
                  </m:oMath>
                </a14:m>
                <a:r>
                  <a:rPr lang="en-US" dirty="0" smtClean="0"/>
                  <a:t> </a:t>
                </a:r>
                <a:r>
                  <a:rPr lang="ru-RU" dirty="0" smtClean="0"/>
                  <a:t>запросов на проверку </a:t>
                </a:r>
                <a:r>
                  <a:rPr lang="en-US" dirty="0" smtClean="0"/>
                  <a:t>MAC</a:t>
                </a:r>
                <a:r>
                  <a:rPr lang="ru-RU" dirty="0" smtClean="0"/>
                  <a:t>, существует противник </a:t>
                </a:r>
                <a14:m>
                  <m:oMath xmlns:m="http://schemas.openxmlformats.org/officeDocument/2006/math">
                    <m:r>
                      <a:rPr lang="en-US" b="0" i="1" smtClean="0">
                        <a:latin typeface="Cambria Math" panose="02040503050406030204" pitchFamily="18" charset="0"/>
                      </a:rPr>
                      <m:t>𝐵</m:t>
                    </m:r>
                  </m:oMath>
                </a14:m>
                <a:r>
                  <a:rPr lang="ru-RU" dirty="0" smtClean="0"/>
                  <a:t> в игре на стойкость </a:t>
                </a:r>
                <a:r>
                  <a:rPr lang="en-US" dirty="0" smtClean="0"/>
                  <a:t>MAC</a:t>
                </a:r>
                <a:r>
                  <a:rPr lang="ru-RU" dirty="0" smtClean="0"/>
                  <a:t>, делающий не более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𝑄</m:t>
                        </m:r>
                      </m:e>
                      <m:sub>
                        <m:r>
                          <a:rPr lang="en-US" b="0" i="1" smtClean="0">
                            <a:latin typeface="Cambria Math" panose="02040503050406030204" pitchFamily="18" charset="0"/>
                          </a:rPr>
                          <m:t>𝑠</m:t>
                        </m:r>
                      </m:sub>
                    </m:sSub>
                  </m:oMath>
                </a14:m>
                <a:r>
                  <a:rPr lang="en-US" dirty="0" smtClean="0"/>
                  <a:t> </a:t>
                </a:r>
                <a:r>
                  <a:rPr lang="ru-RU" dirty="0" smtClean="0"/>
                  <a:t>запросов, причём</a:t>
                </a:r>
                <a:r>
                  <a:rPr lang="en-US" dirty="0" smtClean="0"/>
                  <a:t>:</a:t>
                </a: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𝑀𝐴</m:t>
                      </m:r>
                      <m:sSubSup>
                        <m:sSubSupPr>
                          <m:ctrlPr>
                            <a:rPr lang="en-US" i="1">
                              <a:latin typeface="Cambria Math" panose="02040503050406030204" pitchFamily="18" charset="0"/>
                            </a:rPr>
                          </m:ctrlPr>
                        </m:sSubSupPr>
                        <m:e>
                          <m:r>
                            <a:rPr lang="en-US" i="1">
                              <a:latin typeface="Cambria Math" panose="02040503050406030204" pitchFamily="18" charset="0"/>
                            </a:rPr>
                            <m:t>𝐶</m:t>
                          </m:r>
                        </m:e>
                        <m:sub>
                          <m:r>
                            <a:rPr lang="en-US" i="1">
                              <a:latin typeface="Cambria Math" panose="02040503050406030204" pitchFamily="18" charset="0"/>
                            </a:rPr>
                            <m:t>𝑎𝑑𝑣</m:t>
                          </m:r>
                        </m:sub>
                        <m:sup>
                          <m:r>
                            <a:rPr lang="en-US" i="1">
                              <a:latin typeface="Cambria Math" panose="02040503050406030204" pitchFamily="18" charset="0"/>
                            </a:rPr>
                            <m:t>𝑣𝑞</m:t>
                          </m:r>
                        </m:sup>
                      </m:sSubSup>
                      <m:d>
                        <m:dPr>
                          <m:begChr m:val="["/>
                          <m:endChr m:val="]"/>
                          <m:ctrlPr>
                            <a:rPr lang="en-US" i="1">
                              <a:latin typeface="Cambria Math" panose="02040503050406030204" pitchFamily="18" charset="0"/>
                            </a:rPr>
                          </m:ctrlPr>
                        </m:dPr>
                        <m:e>
                          <m:r>
                            <a:rPr lang="en-US" i="1">
                              <a:latin typeface="Cambria Math" panose="02040503050406030204" pitchFamily="18" charset="0"/>
                            </a:rPr>
                            <m:t>𝐴</m:t>
                          </m:r>
                          <m:r>
                            <a:rPr lang="en-US" i="1">
                              <a:latin typeface="Cambria Math" panose="02040503050406030204" pitchFamily="18" charset="0"/>
                            </a:rPr>
                            <m:t>,</m:t>
                          </m:r>
                          <m:r>
                            <a:rPr lang="en-US" i="1">
                              <a:latin typeface="Cambria Math" panose="02040503050406030204" pitchFamily="18" charset="0"/>
                            </a:rPr>
                            <m:t>𝐼</m:t>
                          </m:r>
                        </m:e>
                      </m:d>
                      <m:r>
                        <a:rPr lang="en-US" i="1">
                          <a:latin typeface="Cambria Math" panose="02040503050406030204" pitchFamily="18" charset="0"/>
                        </a:rPr>
                        <m:t>≤</m:t>
                      </m:r>
                      <m:r>
                        <a:rPr lang="en-US" i="1">
                          <a:latin typeface="Cambria Math" panose="02040503050406030204" pitchFamily="18" charset="0"/>
                        </a:rPr>
                        <m:t>𝑀𝐴</m:t>
                      </m:r>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𝑎𝑑𝑣</m:t>
                          </m:r>
                        </m:sub>
                      </m:sSub>
                      <m:d>
                        <m:dPr>
                          <m:begChr m:val="["/>
                          <m:endChr m:val="]"/>
                          <m:ctrlPr>
                            <a:rPr lang="en-US" i="1">
                              <a:latin typeface="Cambria Math" panose="02040503050406030204" pitchFamily="18" charset="0"/>
                            </a:rPr>
                          </m:ctrlPr>
                        </m:dPr>
                        <m:e>
                          <m:r>
                            <a:rPr lang="en-US" i="1">
                              <a:latin typeface="Cambria Math" panose="02040503050406030204" pitchFamily="18" charset="0"/>
                            </a:rPr>
                            <m:t>𝐵</m:t>
                          </m:r>
                          <m:r>
                            <a:rPr lang="en-US" i="1">
                              <a:latin typeface="Cambria Math" panose="02040503050406030204" pitchFamily="18" charset="0"/>
                            </a:rPr>
                            <m:t>,</m:t>
                          </m:r>
                          <m:r>
                            <a:rPr lang="en-US" i="1">
                              <a:latin typeface="Cambria Math" panose="02040503050406030204" pitchFamily="18" charset="0"/>
                            </a:rPr>
                            <m:t>𝐼</m:t>
                          </m:r>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𝑄</m:t>
                          </m:r>
                        </m:e>
                        <m:sub>
                          <m:r>
                            <a:rPr lang="en-US" i="1">
                              <a:latin typeface="Cambria Math" panose="02040503050406030204" pitchFamily="18" charset="0"/>
                            </a:rPr>
                            <m:t>𝑣</m:t>
                          </m:r>
                        </m:sub>
                      </m:sSub>
                    </m:oMath>
                  </m:oMathPara>
                </a14:m>
                <a:endParaRPr lang="ru-RU" dirty="0" smtClean="0"/>
              </a:p>
              <a:p>
                <a:pPr marL="0" indent="0">
                  <a:buNone/>
                </a:pPr>
                <a:endParaRPr lang="ru-RU" dirty="0" smtClean="0"/>
              </a:p>
              <a:p>
                <a:pPr marL="0" indent="0">
                  <a:buNone/>
                </a:pPr>
                <a14:m>
                  <m:oMath xmlns:m="http://schemas.openxmlformats.org/officeDocument/2006/math">
                    <m:r>
                      <a:rPr lang="en-US" i="1">
                        <a:latin typeface="Cambria Math" panose="02040503050406030204" pitchFamily="18" charset="0"/>
                        <a:ea typeface="Cambria Math" panose="02040503050406030204" pitchFamily="18" charset="0"/>
                      </a:rPr>
                      <m:t>⊳</m:t>
                    </m:r>
                  </m:oMath>
                </a14:m>
                <a:r>
                  <a:rPr lang="en-US" dirty="0" smtClean="0"/>
                  <a:t> </a:t>
                </a:r>
                <a:r>
                  <a:rPr lang="ru-RU" dirty="0" smtClean="0"/>
                  <a:t>Имея противника </a:t>
                </a:r>
                <a14:m>
                  <m:oMath xmlns:m="http://schemas.openxmlformats.org/officeDocument/2006/math">
                    <m:r>
                      <a:rPr lang="en-US" i="1" dirty="0" smtClean="0">
                        <a:latin typeface="Cambria Math" panose="02040503050406030204" pitchFamily="18" charset="0"/>
                      </a:rPr>
                      <m:t>𝐴</m:t>
                    </m:r>
                  </m:oMath>
                </a14:m>
                <a:r>
                  <a:rPr lang="ru-RU" dirty="0" smtClean="0"/>
                  <a:t>, построим противника </a:t>
                </a:r>
                <a14:m>
                  <m:oMath xmlns:m="http://schemas.openxmlformats.org/officeDocument/2006/math">
                    <m:r>
                      <a:rPr lang="en-US" b="0" i="1" smtClean="0">
                        <a:latin typeface="Cambria Math" panose="02040503050406030204" pitchFamily="18" charset="0"/>
                      </a:rPr>
                      <m:t>𝐵</m:t>
                    </m:r>
                  </m:oMath>
                </a14:m>
                <a:endParaRPr lang="ru-RU" dirty="0"/>
              </a:p>
            </p:txBody>
          </p:sp>
        </mc:Choice>
        <mc:Fallback xmlns="">
          <p:sp>
            <p:nvSpPr>
              <p:cNvPr id="3" name="Объект 2"/>
              <p:cNvSpPr>
                <a:spLocks noGrp="1" noRot="1" noChangeAspect="1" noMove="1" noResize="1" noEditPoints="1" noAdjustHandles="1" noChangeArrowheads="1" noChangeShapeType="1" noTextEdit="1"/>
              </p:cNvSpPr>
              <p:nvPr>
                <p:ph idx="1"/>
              </p:nvPr>
            </p:nvSpPr>
            <p:spPr>
              <a:blipFill rotWithShape="0">
                <a:blip r:embed="rId2"/>
                <a:stretch>
                  <a:fillRect l="-1043" t="-2101" r="-174"/>
                </a:stretch>
              </a:blipFill>
            </p:spPr>
            <p:txBody>
              <a:bodyPr/>
              <a:lstStyle/>
              <a:p>
                <a:r>
                  <a:rPr lang="ru-RU">
                    <a:noFill/>
                  </a:rPr>
                  <a:t> </a:t>
                </a:r>
              </a:p>
            </p:txBody>
          </p:sp>
        </mc:Fallback>
      </mc:AlternateContent>
      <p:sp>
        <p:nvSpPr>
          <p:cNvPr id="4" name="Номер слайда 3"/>
          <p:cNvSpPr>
            <a:spLocks noGrp="1"/>
          </p:cNvSpPr>
          <p:nvPr>
            <p:ph type="sldNum" sz="quarter" idx="12"/>
          </p:nvPr>
        </p:nvSpPr>
        <p:spPr/>
        <p:txBody>
          <a:bodyPr/>
          <a:lstStyle/>
          <a:p>
            <a:fld id="{8253DDDB-F8F7-4D64-A7FD-3F3D61C1949F}" type="slidenum">
              <a:rPr lang="ru-RU" smtClean="0"/>
              <a:t>16</a:t>
            </a:fld>
            <a:endParaRPr lang="ru-RU"/>
          </a:p>
        </p:txBody>
      </p:sp>
    </p:spTree>
    <p:extLst>
      <p:ext uri="{BB962C8B-B14F-4D97-AF65-F5344CB8AC3E}">
        <p14:creationId xmlns:p14="http://schemas.microsoft.com/office/powerpoint/2010/main" val="260036460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Заголовок 1"/>
              <p:cNvSpPr>
                <a:spLocks noGrp="1"/>
              </p:cNvSpPr>
              <p:nvPr>
                <p:ph type="title"/>
              </p:nvPr>
            </p:nvSpPr>
            <p:spPr/>
            <p:txBody>
              <a:bodyPr/>
              <a:lstStyle/>
              <a:p>
                <a:r>
                  <a:rPr lang="ru-RU" dirty="0" smtClean="0"/>
                  <a:t>Построение противника </a:t>
                </a:r>
                <a14:m>
                  <m:oMath xmlns:m="http://schemas.openxmlformats.org/officeDocument/2006/math">
                    <m:r>
                      <a:rPr lang="en-US" b="0" i="1" smtClean="0">
                        <a:latin typeface="Cambria Math" panose="02040503050406030204" pitchFamily="18" charset="0"/>
                      </a:rPr>
                      <m:t>𝐵</m:t>
                    </m:r>
                  </m:oMath>
                </a14:m>
                <a:endParaRPr lang="ru-RU" dirty="0"/>
              </a:p>
            </p:txBody>
          </p:sp>
        </mc:Choice>
        <mc:Fallback xmlns="">
          <p:sp>
            <p:nvSpPr>
              <p:cNvPr id="2" name="Заголовок 1"/>
              <p:cNvSpPr>
                <a:spLocks noGrp="1" noRot="1" noChangeAspect="1" noMove="1" noResize="1" noEditPoints="1" noAdjustHandles="1" noChangeArrowheads="1" noChangeShapeType="1" noTextEdit="1"/>
              </p:cNvSpPr>
              <p:nvPr>
                <p:ph type="title"/>
              </p:nvPr>
            </p:nvSpPr>
            <p:spPr>
              <a:blipFill rotWithShape="0">
                <a:blip r:embed="rId2"/>
                <a:stretch>
                  <a:fillRect l="-2377"/>
                </a:stretch>
              </a:blipFill>
            </p:spPr>
            <p:txBody>
              <a:bodyPr/>
              <a:lstStyle/>
              <a:p>
                <a:r>
                  <a:rPr lang="ru-RU">
                    <a:noFill/>
                  </a:rPr>
                  <a:t> </a:t>
                </a:r>
              </a:p>
            </p:txBody>
          </p:sp>
        </mc:Fallback>
      </mc:AlternateContent>
      <p:sp>
        <p:nvSpPr>
          <p:cNvPr id="3" name="Объект 2"/>
          <p:cNvSpPr>
            <a:spLocks noGrp="1"/>
          </p:cNvSpPr>
          <p:nvPr>
            <p:ph idx="1"/>
          </p:nvPr>
        </p:nvSpPr>
        <p:spPr/>
        <p:txBody>
          <a:bodyPr/>
          <a:lstStyle/>
          <a:p>
            <a:endParaRPr lang="ru-RU" dirty="0"/>
          </a:p>
        </p:txBody>
      </p:sp>
      <p:sp>
        <p:nvSpPr>
          <p:cNvPr id="4" name="Номер слайда 3"/>
          <p:cNvSpPr>
            <a:spLocks noGrp="1"/>
          </p:cNvSpPr>
          <p:nvPr>
            <p:ph type="sldNum" sz="quarter" idx="12"/>
          </p:nvPr>
        </p:nvSpPr>
        <p:spPr/>
        <p:txBody>
          <a:bodyPr/>
          <a:lstStyle/>
          <a:p>
            <a:fld id="{8253DDDB-F8F7-4D64-A7FD-3F3D61C1949F}" type="slidenum">
              <a:rPr lang="ru-RU" smtClean="0"/>
              <a:t>17</a:t>
            </a:fld>
            <a:endParaRPr lang="ru-RU" dirty="0"/>
          </a:p>
        </p:txBody>
      </p:sp>
      <p:sp>
        <p:nvSpPr>
          <p:cNvPr id="5" name="Rectangle 4"/>
          <p:cNvSpPr>
            <a:spLocks noChangeArrowheads="1"/>
          </p:cNvSpPr>
          <p:nvPr/>
        </p:nvSpPr>
        <p:spPr bwMode="auto">
          <a:xfrm>
            <a:off x="6186401" y="3059289"/>
            <a:ext cx="4782480" cy="3065391"/>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lstStyle/>
          <a:p>
            <a:pPr algn="ctr"/>
            <a:r>
              <a:rPr lang="en-US" dirty="0" smtClean="0"/>
              <a:t>Adv. B</a:t>
            </a:r>
            <a:endParaRPr lang="en-US" dirty="0"/>
          </a:p>
        </p:txBody>
      </p:sp>
      <mc:AlternateContent xmlns:mc="http://schemas.openxmlformats.org/markup-compatibility/2006" xmlns:a14="http://schemas.microsoft.com/office/drawing/2010/main">
        <mc:Choice Requires="a14">
          <p:sp>
            <p:nvSpPr>
              <p:cNvPr id="6" name="Rectangle 7"/>
              <p:cNvSpPr>
                <a:spLocks noChangeArrowheads="1"/>
              </p:cNvSpPr>
              <p:nvPr/>
            </p:nvSpPr>
            <p:spPr bwMode="auto">
              <a:xfrm>
                <a:off x="9429638" y="3284090"/>
                <a:ext cx="1312027" cy="2392315"/>
              </a:xfrm>
              <a:prstGeom prst="rect">
                <a:avLst/>
              </a:prstGeom>
              <a:solidFill>
                <a:schemeClr val="accent1"/>
              </a:solidFill>
              <a:ln w="9525">
                <a:solidFill>
                  <a:schemeClr val="tx1"/>
                </a:solidFill>
                <a:miter lim="800000"/>
                <a:headEnd/>
                <a:tailEnd/>
              </a:ln>
              <a:effectLst/>
            </p:spPr>
            <p:txBody>
              <a:bodyPr wrap="none"/>
              <a:lstStyle/>
              <a:p>
                <a:pPr algn="ctr"/>
                <a:r>
                  <a:rPr lang="en-US" dirty="0"/>
                  <a:t>Adv. </a:t>
                </a:r>
                <a14:m>
                  <m:oMath xmlns:m="http://schemas.openxmlformats.org/officeDocument/2006/math">
                    <m:r>
                      <a:rPr lang="en-US" i="1" dirty="0" smtClean="0">
                        <a:latin typeface="Cambria Math" panose="02040503050406030204" pitchFamily="18" charset="0"/>
                      </a:rPr>
                      <m:t>𝐴</m:t>
                    </m:r>
                  </m:oMath>
                </a14:m>
                <a:endParaRPr lang="en-US" dirty="0"/>
              </a:p>
            </p:txBody>
          </p:sp>
        </mc:Choice>
        <mc:Fallback xmlns="">
          <p:sp>
            <p:nvSpPr>
              <p:cNvPr id="6" name="Rectangle 7"/>
              <p:cNvSpPr>
                <a:spLocks noRot="1" noChangeAspect="1" noMove="1" noResize="1" noEditPoints="1" noAdjustHandles="1" noChangeArrowheads="1" noChangeShapeType="1" noTextEdit="1"/>
              </p:cNvSpPr>
              <p:nvPr/>
            </p:nvSpPr>
            <p:spPr bwMode="auto">
              <a:xfrm>
                <a:off x="9429638" y="3284090"/>
                <a:ext cx="1312027" cy="2392315"/>
              </a:xfrm>
              <a:prstGeom prst="rect">
                <a:avLst/>
              </a:prstGeom>
              <a:blipFill rotWithShape="0">
                <a:blip r:embed="rId3"/>
                <a:stretch>
                  <a:fillRect t="-1269"/>
                </a:stretch>
              </a:blipFill>
              <a:ln w="9525">
                <a:solidFill>
                  <a:schemeClr val="tx1"/>
                </a:solidFill>
                <a:miter lim="800000"/>
                <a:headEnd/>
                <a:tailEnd/>
              </a:ln>
              <a:effectLst/>
            </p:spPr>
            <p:txBody>
              <a:bodyPr/>
              <a:lstStyle/>
              <a:p>
                <a:r>
                  <a:rPr lang="ru-RU">
                    <a:noFill/>
                  </a:rPr>
                  <a:t> </a:t>
                </a:r>
              </a:p>
            </p:txBody>
          </p:sp>
        </mc:Fallback>
      </mc:AlternateContent>
      <p:grpSp>
        <p:nvGrpSpPr>
          <p:cNvPr id="7" name="Group 20"/>
          <p:cNvGrpSpPr>
            <a:grpSpLocks/>
          </p:cNvGrpSpPr>
          <p:nvPr/>
        </p:nvGrpSpPr>
        <p:grpSpPr bwMode="auto">
          <a:xfrm>
            <a:off x="2365263" y="4054252"/>
            <a:ext cx="5511306" cy="400051"/>
            <a:chOff x="1776" y="2074"/>
            <a:chExt cx="2352" cy="336"/>
          </a:xfrm>
        </p:grpSpPr>
        <p:sp>
          <p:nvSpPr>
            <p:cNvPr id="8" name="Line 13"/>
            <p:cNvSpPr>
              <a:spLocks noChangeShapeType="1"/>
            </p:cNvSpPr>
            <p:nvPr/>
          </p:nvSpPr>
          <p:spPr bwMode="auto">
            <a:xfrm>
              <a:off x="1776" y="2410"/>
              <a:ext cx="2352" cy="0"/>
            </a:xfrm>
            <a:prstGeom prst="line">
              <a:avLst/>
            </a:prstGeom>
            <a:noFill/>
            <a:ln w="38100" cmpd="sng">
              <a:solidFill>
                <a:schemeClr val="tx1"/>
              </a:solidFill>
              <a:round/>
              <a:headEnd/>
              <a:tailEnd type="triangle" w="med" len="med"/>
            </a:ln>
            <a:effectLst/>
          </p:spPr>
          <p:txBody>
            <a:bodyPr/>
            <a:lstStyle/>
            <a:p>
              <a:endParaRPr lang="en-US"/>
            </a:p>
          </p:txBody>
        </p:sp>
        <mc:AlternateContent xmlns:mc="http://schemas.openxmlformats.org/markup-compatibility/2006" xmlns:a14="http://schemas.microsoft.com/office/drawing/2010/main">
          <mc:Choice Requires="a14">
            <p:sp>
              <p:nvSpPr>
                <p:cNvPr id="9" name="Text Box 14"/>
                <p:cNvSpPr txBox="1">
                  <a:spLocks noChangeArrowheads="1"/>
                </p:cNvSpPr>
                <p:nvPr/>
              </p:nvSpPr>
              <p:spPr bwMode="auto">
                <a:xfrm>
                  <a:off x="2412" y="2074"/>
                  <a:ext cx="691" cy="336"/>
                </a:xfrm>
                <a:prstGeom prst="rect">
                  <a:avLst/>
                </a:prstGeom>
                <a:noFill/>
                <a:ln w="9525">
                  <a:noFill/>
                  <a:miter lim="800000"/>
                  <a:headEnd/>
                  <a:tailEnd/>
                </a:ln>
                <a:effectLst/>
              </p:spPr>
              <p:txBody>
                <a:bodyPr wrap="square">
                  <a:spAutoFit/>
                </a:bodyPr>
                <a:lstStyle/>
                <a:p>
                  <a:pPr/>
                  <a14:m>
                    <m:oMathPara xmlns:m="http://schemas.openxmlformats.org/officeDocument/2006/math">
                      <m:oMathParaPr>
                        <m:jc m:val="centerGroup"/>
                      </m:oMathParaPr>
                      <m:oMath xmlns:m="http://schemas.openxmlformats.org/officeDocument/2006/math">
                        <m:r>
                          <a:rPr lang="ru-RU"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𝑡</m:t>
                            </m:r>
                          </m:e>
                          <m:sub>
                            <m:r>
                              <a:rPr lang="en-US" sz="2000" b="0" i="1" smtClean="0">
                                <a:latin typeface="Cambria Math" panose="02040503050406030204" pitchFamily="18" charset="0"/>
                              </a:rPr>
                              <m:t>𝑖</m:t>
                            </m:r>
                          </m:sub>
                        </m:sSub>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m:t>
                            </m:r>
                          </m:e>
                          <m:sup>
                            <m:r>
                              <a:rPr lang="en-US" sz="2000" b="0" i="1" smtClean="0">
                                <a:latin typeface="Cambria Math" panose="02040503050406030204" pitchFamily="18" charset="0"/>
                              </a:rPr>
                              <m:t>𝑅</m:t>
                            </m:r>
                          </m:sup>
                        </m:sSup>
                        <m:r>
                          <a:rPr lang="en-US" sz="2000" b="0" i="1" smtClean="0">
                            <a:latin typeface="Cambria Math" panose="02040503050406030204" pitchFamily="18" charset="0"/>
                          </a:rPr>
                          <m:t>𝑆</m:t>
                        </m:r>
                        <m:r>
                          <a:rPr lang="en-US" sz="2000" b="0" i="1" smtClean="0">
                            <a:latin typeface="Cambria Math" panose="02040503050406030204" pitchFamily="18" charset="0"/>
                          </a:rPr>
                          <m:t>(</m:t>
                        </m:r>
                        <m:r>
                          <a:rPr lang="en-US" sz="2000" b="0" i="1" smtClean="0">
                            <a:latin typeface="Cambria Math" panose="02040503050406030204" pitchFamily="18" charset="0"/>
                          </a:rPr>
                          <m:t>𝑘</m:t>
                        </m:r>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𝑚</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m:t>
                        </m:r>
                      </m:oMath>
                    </m:oMathPara>
                  </a14:m>
                  <a:endParaRPr lang="en-US" sz="2000" dirty="0"/>
                </a:p>
              </p:txBody>
            </p:sp>
          </mc:Choice>
          <mc:Fallback xmlns="">
            <p:sp>
              <p:nvSpPr>
                <p:cNvPr id="9" name="Text Box 14"/>
                <p:cNvSpPr txBox="1">
                  <a:spLocks noRot="1" noChangeAspect="1" noMove="1" noResize="1" noEditPoints="1" noAdjustHandles="1" noChangeArrowheads="1" noChangeShapeType="1" noTextEdit="1"/>
                </p:cNvSpPr>
                <p:nvPr/>
              </p:nvSpPr>
              <p:spPr bwMode="auto">
                <a:xfrm>
                  <a:off x="2412" y="2074"/>
                  <a:ext cx="691" cy="336"/>
                </a:xfrm>
                <a:prstGeom prst="rect">
                  <a:avLst/>
                </a:prstGeom>
                <a:blipFill rotWithShape="0">
                  <a:blip r:embed="rId4"/>
                  <a:stretch>
                    <a:fillRect l="-1880" r="-15789" b="-15152"/>
                  </a:stretch>
                </a:blipFill>
                <a:ln w="9525">
                  <a:noFill/>
                  <a:miter lim="800000"/>
                  <a:headEnd/>
                  <a:tailEnd/>
                </a:ln>
                <a:effectLst/>
              </p:spPr>
              <p:txBody>
                <a:bodyPr/>
                <a:lstStyle/>
                <a:p>
                  <a:r>
                    <a:rPr lang="ru-RU">
                      <a:noFill/>
                    </a:rPr>
                    <a:t> </a:t>
                  </a:r>
                </a:p>
              </p:txBody>
            </p:sp>
          </mc:Fallback>
        </mc:AlternateContent>
      </p:grpSp>
      <p:sp>
        <p:nvSpPr>
          <p:cNvPr id="13" name="Rectangle 18"/>
          <p:cNvSpPr>
            <a:spLocks noChangeArrowheads="1"/>
          </p:cNvSpPr>
          <p:nvPr/>
        </p:nvSpPr>
        <p:spPr bwMode="auto">
          <a:xfrm>
            <a:off x="1182064" y="2968978"/>
            <a:ext cx="9937491" cy="3387372"/>
          </a:xfrm>
          <a:prstGeom prst="rect">
            <a:avLst/>
          </a:prstGeom>
          <a:noFill/>
          <a:ln w="38100">
            <a:solidFill>
              <a:schemeClr val="folHlink"/>
            </a:solidFill>
            <a:miter lim="800000"/>
            <a:headEnd/>
            <a:tailEnd/>
          </a:ln>
          <a:effectLst/>
        </p:spPr>
        <p:txBody>
          <a:bodyPr wrap="none" anchor="ctr"/>
          <a:lstStyle/>
          <a:p>
            <a:endParaRPr lang="en-US"/>
          </a:p>
        </p:txBody>
      </p:sp>
      <p:sp>
        <p:nvSpPr>
          <p:cNvPr id="14" name="Rectangle 4"/>
          <p:cNvSpPr>
            <a:spLocks noChangeArrowheads="1"/>
          </p:cNvSpPr>
          <p:nvPr/>
        </p:nvSpPr>
        <p:spPr bwMode="auto">
          <a:xfrm>
            <a:off x="1405096" y="3182003"/>
            <a:ext cx="1112473" cy="2994959"/>
          </a:xfrm>
          <a:prstGeom prst="rect">
            <a:avLst/>
          </a:prstGeom>
          <a:solidFill>
            <a:schemeClr val="accent1"/>
          </a:solidFill>
          <a:ln w="9525">
            <a:solidFill>
              <a:schemeClr val="tx1"/>
            </a:solidFill>
            <a:miter lim="800000"/>
            <a:headEnd/>
            <a:tailEnd/>
          </a:ln>
          <a:effectLst/>
        </p:spPr>
        <p:txBody>
          <a:bodyPr wrap="none"/>
          <a:lstStyle/>
          <a:p>
            <a:pPr algn="ctr"/>
            <a:r>
              <a:rPr lang="en-US"/>
              <a:t>Chal.</a:t>
            </a:r>
          </a:p>
        </p:txBody>
      </p:sp>
      <mc:AlternateContent xmlns:mc="http://schemas.openxmlformats.org/markup-compatibility/2006" xmlns:a14="http://schemas.microsoft.com/office/drawing/2010/main">
        <mc:Choice Requires="a14">
          <p:sp>
            <p:nvSpPr>
              <p:cNvPr id="19" name="Text Box 13"/>
              <p:cNvSpPr txBox="1">
                <a:spLocks noChangeArrowheads="1"/>
              </p:cNvSpPr>
              <p:nvPr/>
            </p:nvSpPr>
            <p:spPr bwMode="auto">
              <a:xfrm>
                <a:off x="1570650" y="3586368"/>
                <a:ext cx="881612" cy="628634"/>
              </a:xfrm>
              <a:prstGeom prst="rect">
                <a:avLst/>
              </a:prstGeom>
              <a:noFill/>
              <a:ln w="9525">
                <a:noFill/>
                <a:miter lim="800000"/>
                <a:headEnd/>
                <a:tailEnd/>
              </a:ln>
              <a:effectLst/>
            </p:spPr>
            <p:txBody>
              <a:bodyPr wrap="square">
                <a:spAutoFit/>
              </a:bodyPr>
              <a:lstStyle/>
              <a:p>
                <a:r>
                  <a:rPr lang="en-US" i="1" dirty="0"/>
                  <a:t>k</a:t>
                </a:r>
                <a14:m>
                  <m:oMath xmlns:m="http://schemas.openxmlformats.org/officeDocument/2006/math">
                    <m:groupChr>
                      <m:groupChrPr>
                        <m:chr m:val="←"/>
                        <m:vertJc m:val="bot"/>
                        <m:ctrlPr>
                          <a:rPr lang="en-US" i="1">
                            <a:latin typeface="Cambria Math" panose="02040503050406030204" pitchFamily="18" charset="0"/>
                          </a:rPr>
                        </m:ctrlPr>
                      </m:groupChrPr>
                      <m:e>
                        <m:r>
                          <m:rPr>
                            <m:brk m:alnAt="2"/>
                          </m:rPr>
                          <a:rPr lang="en-US" i="1">
                            <a:latin typeface="Cambria Math" panose="02040503050406030204" pitchFamily="18" charset="0"/>
                          </a:rPr>
                          <m:t>𝑅</m:t>
                        </m:r>
                      </m:e>
                    </m:groupChr>
                    <m:r>
                      <a:rPr lang="en-US" i="1">
                        <a:latin typeface="Cambria Math" panose="02040503050406030204" pitchFamily="18" charset="0"/>
                      </a:rPr>
                      <m:t>𝐾</m:t>
                    </m:r>
                  </m:oMath>
                </a14:m>
                <a:endParaRPr lang="en-US" b="1" baseline="-25000" dirty="0">
                  <a:cs typeface="Arial" charset="0"/>
                  <a:sym typeface="Symbol" pitchFamily="18" charset="2"/>
                </a:endParaRPr>
              </a:p>
              <a:p>
                <a:endParaRPr lang="en-US" sz="1600" b="1" baseline="-25000" dirty="0">
                  <a:cs typeface="Arial" charset="0"/>
                  <a:sym typeface="Symbol" pitchFamily="18" charset="2"/>
                </a:endParaRPr>
              </a:p>
            </p:txBody>
          </p:sp>
        </mc:Choice>
        <mc:Fallback xmlns="">
          <p:sp>
            <p:nvSpPr>
              <p:cNvPr id="19" name="Text Box 13"/>
              <p:cNvSpPr txBox="1">
                <a:spLocks noRot="1" noChangeAspect="1" noMove="1" noResize="1" noEditPoints="1" noAdjustHandles="1" noChangeArrowheads="1" noChangeShapeType="1" noTextEdit="1"/>
              </p:cNvSpPr>
              <p:nvPr/>
            </p:nvSpPr>
            <p:spPr bwMode="auto">
              <a:xfrm>
                <a:off x="1570650" y="3586368"/>
                <a:ext cx="881612" cy="628634"/>
              </a:xfrm>
              <a:prstGeom prst="rect">
                <a:avLst/>
              </a:prstGeom>
              <a:blipFill rotWithShape="0">
                <a:blip r:embed="rId5"/>
                <a:stretch>
                  <a:fillRect l="-6250"/>
                </a:stretch>
              </a:blipFill>
              <a:ln w="9525">
                <a:noFill/>
                <a:miter lim="800000"/>
                <a:headEnd/>
                <a:tailEnd/>
              </a:ln>
              <a:effectLst/>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20" name="Прямоугольник 19"/>
              <p:cNvSpPr/>
              <p:nvPr/>
            </p:nvSpPr>
            <p:spPr>
              <a:xfrm>
                <a:off x="6269232" y="3257805"/>
                <a:ext cx="3721435" cy="464486"/>
              </a:xfrm>
              <a:prstGeom prst="rect">
                <a:avLst/>
              </a:prstGeom>
            </p:spPr>
            <p:txBody>
              <a:bodyPr wrap="square">
                <a:spAutoFit/>
              </a:bodyPr>
              <a:lstStyle/>
              <a:p>
                <a14:m>
                  <m:oMath xmlns:m="http://schemas.openxmlformats.org/officeDocument/2006/math">
                    <m:r>
                      <a:rPr lang="en-US" i="1" smtClean="0">
                        <a:latin typeface="Cambria Math" panose="02040503050406030204" pitchFamily="18" charset="0"/>
                      </a:rPr>
                      <m:t>𝑤</m:t>
                    </m:r>
                    <m:groupChr>
                      <m:groupChrPr>
                        <m:chr m:val="←"/>
                        <m:vertJc m:val="bot"/>
                        <m:ctrlPr>
                          <a:rPr lang="en-US" i="1">
                            <a:latin typeface="Cambria Math" panose="02040503050406030204" pitchFamily="18" charset="0"/>
                          </a:rPr>
                        </m:ctrlPr>
                      </m:groupChrPr>
                      <m:e>
                        <m:r>
                          <m:rPr>
                            <m:brk m:alnAt="2"/>
                          </m:rPr>
                          <a:rPr lang="en-US" i="1">
                            <a:latin typeface="Cambria Math" panose="02040503050406030204" pitchFamily="18" charset="0"/>
                          </a:rPr>
                          <m:t>𝑅</m:t>
                        </m:r>
                      </m:e>
                    </m:groupChr>
                  </m:oMath>
                </a14:m>
                <a:r>
                  <a:rPr lang="en-US" dirty="0"/>
                  <a:t>{1</a:t>
                </a:r>
                <a:r>
                  <a:rPr lang="en-US" dirty="0" smtClean="0"/>
                  <a:t>,…,</a:t>
                </a:r>
                <a14:m>
                  <m:oMath xmlns:m="http://schemas.openxmlformats.org/officeDocument/2006/math">
                    <m:sSub>
                      <m:sSubPr>
                        <m:ctrlPr>
                          <a:rPr lang="ru-RU" b="0" i="1" dirty="0" smtClean="0">
                            <a:latin typeface="Cambria Math" panose="02040503050406030204" pitchFamily="18" charset="0"/>
                          </a:rPr>
                        </m:ctrlPr>
                      </m:sSubPr>
                      <m:e>
                        <m:r>
                          <a:rPr lang="en-US" i="1" dirty="0" smtClean="0">
                            <a:latin typeface="Cambria Math" panose="02040503050406030204" pitchFamily="18" charset="0"/>
                          </a:rPr>
                          <m:t>𝑄</m:t>
                        </m:r>
                      </m:e>
                      <m:sub>
                        <m:r>
                          <a:rPr lang="en-US" b="0" i="1" dirty="0" smtClean="0">
                            <a:latin typeface="Cambria Math" panose="02040503050406030204" pitchFamily="18" charset="0"/>
                          </a:rPr>
                          <m:t>𝑣</m:t>
                        </m:r>
                      </m:sub>
                    </m:sSub>
                  </m:oMath>
                </a14:m>
                <a:r>
                  <a:rPr lang="en-US" dirty="0" smtClean="0"/>
                  <a:t>}</a:t>
                </a:r>
              </a:p>
            </p:txBody>
          </p:sp>
        </mc:Choice>
        <mc:Fallback xmlns="">
          <p:sp>
            <p:nvSpPr>
              <p:cNvPr id="20" name="Прямоугольник 19"/>
              <p:cNvSpPr>
                <a:spLocks noRot="1" noChangeAspect="1" noMove="1" noResize="1" noEditPoints="1" noAdjustHandles="1" noChangeArrowheads="1" noChangeShapeType="1" noTextEdit="1"/>
              </p:cNvSpPr>
              <p:nvPr/>
            </p:nvSpPr>
            <p:spPr>
              <a:xfrm>
                <a:off x="6269232" y="3257805"/>
                <a:ext cx="3721435" cy="464486"/>
              </a:xfrm>
              <a:prstGeom prst="rect">
                <a:avLst/>
              </a:prstGeom>
              <a:blipFill rotWithShape="0">
                <a:blip r:embed="rId6"/>
                <a:stretch>
                  <a:fillRect b="-19481"/>
                </a:stretch>
              </a:blipFill>
            </p:spPr>
            <p:txBody>
              <a:bodyPr/>
              <a:lstStyle/>
              <a:p>
                <a:r>
                  <a:rPr lang="ru-RU">
                    <a:noFill/>
                  </a:rPr>
                  <a:t> </a:t>
                </a:r>
              </a:p>
            </p:txBody>
          </p:sp>
        </mc:Fallback>
      </mc:AlternateContent>
      <p:cxnSp>
        <p:nvCxnSpPr>
          <p:cNvPr id="23" name="Прямая со стрелкой 22"/>
          <p:cNvCxnSpPr/>
          <p:nvPr/>
        </p:nvCxnSpPr>
        <p:spPr>
          <a:xfrm flipH="1">
            <a:off x="7703992" y="3935564"/>
            <a:ext cx="1723049" cy="10113"/>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28" name="Прямоугольник 27"/>
              <p:cNvSpPr/>
              <p:nvPr/>
            </p:nvSpPr>
            <p:spPr>
              <a:xfrm>
                <a:off x="8210266" y="3531353"/>
                <a:ext cx="98148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𝑚</m:t>
                          </m:r>
                        </m:e>
                        <m:sub>
                          <m:r>
                            <a:rPr lang="en-US" b="0" i="1" smtClean="0">
                              <a:latin typeface="Cambria Math" panose="02040503050406030204" pitchFamily="18" charset="0"/>
                            </a:rPr>
                            <m:t>𝑖</m:t>
                          </m:r>
                        </m:sub>
                      </m:sSub>
                      <m:r>
                        <a:rPr lang="en-US" b="0" i="1" smtClean="0">
                          <a:latin typeface="Cambria Math" panose="02040503050406030204" pitchFamily="18" charset="0"/>
                        </a:rPr>
                        <m:t>∈</m:t>
                      </m:r>
                      <m:r>
                        <a:rPr lang="en-US" b="0" i="1" smtClean="0">
                          <a:latin typeface="Cambria Math" panose="02040503050406030204" pitchFamily="18" charset="0"/>
                        </a:rPr>
                        <m:t>𝑀</m:t>
                      </m:r>
                    </m:oMath>
                  </m:oMathPara>
                </a14:m>
                <a:endParaRPr lang="en-US" dirty="0"/>
              </a:p>
            </p:txBody>
          </p:sp>
        </mc:Choice>
        <mc:Fallback xmlns="">
          <p:sp>
            <p:nvSpPr>
              <p:cNvPr id="28" name="Прямоугольник 27"/>
              <p:cNvSpPr>
                <a:spLocks noRot="1" noChangeAspect="1" noMove="1" noResize="1" noEditPoints="1" noAdjustHandles="1" noChangeArrowheads="1" noChangeShapeType="1" noTextEdit="1"/>
              </p:cNvSpPr>
              <p:nvPr/>
            </p:nvSpPr>
            <p:spPr>
              <a:xfrm>
                <a:off x="8210266" y="3531353"/>
                <a:ext cx="981487" cy="369332"/>
              </a:xfrm>
              <a:prstGeom prst="rect">
                <a:avLst/>
              </a:prstGeom>
              <a:blipFill rotWithShape="0">
                <a:blip r:embed="rId7"/>
                <a:stretch>
                  <a:fillRect/>
                </a:stretch>
              </a:blipFill>
            </p:spPr>
            <p:txBody>
              <a:bodyPr/>
              <a:lstStyle/>
              <a:p>
                <a:r>
                  <a:rPr lang="ru-RU">
                    <a:noFill/>
                  </a:rPr>
                  <a:t> </a:t>
                </a:r>
              </a:p>
            </p:txBody>
          </p:sp>
        </mc:Fallback>
      </mc:AlternateContent>
      <p:cxnSp>
        <p:nvCxnSpPr>
          <p:cNvPr id="31" name="Прямая со стрелкой 30"/>
          <p:cNvCxnSpPr/>
          <p:nvPr/>
        </p:nvCxnSpPr>
        <p:spPr>
          <a:xfrm flipH="1" flipV="1">
            <a:off x="2517569" y="3935564"/>
            <a:ext cx="5121116" cy="10113"/>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grpSp>
        <p:nvGrpSpPr>
          <p:cNvPr id="33" name="Group 20"/>
          <p:cNvGrpSpPr>
            <a:grpSpLocks/>
          </p:cNvGrpSpPr>
          <p:nvPr/>
        </p:nvGrpSpPr>
        <p:grpSpPr bwMode="auto">
          <a:xfrm>
            <a:off x="7876569" y="4061789"/>
            <a:ext cx="1547873" cy="400051"/>
            <a:chOff x="1776" y="2074"/>
            <a:chExt cx="2352" cy="336"/>
          </a:xfrm>
        </p:grpSpPr>
        <p:sp>
          <p:nvSpPr>
            <p:cNvPr id="34" name="Line 13"/>
            <p:cNvSpPr>
              <a:spLocks noChangeShapeType="1"/>
            </p:cNvSpPr>
            <p:nvPr/>
          </p:nvSpPr>
          <p:spPr bwMode="auto">
            <a:xfrm>
              <a:off x="1776" y="2410"/>
              <a:ext cx="2352" cy="0"/>
            </a:xfrm>
            <a:prstGeom prst="line">
              <a:avLst/>
            </a:prstGeom>
            <a:noFill/>
            <a:ln w="38100" cmpd="sng">
              <a:solidFill>
                <a:schemeClr val="tx1"/>
              </a:solidFill>
              <a:round/>
              <a:headEnd/>
              <a:tailEnd type="triangle" w="med" len="med"/>
            </a:ln>
            <a:effectLst/>
          </p:spPr>
          <p:txBody>
            <a:bodyPr/>
            <a:lstStyle/>
            <a:p>
              <a:endParaRPr lang="en-US"/>
            </a:p>
          </p:txBody>
        </p:sp>
        <p:sp>
          <p:nvSpPr>
            <p:cNvPr id="35" name="Text Box 14"/>
            <p:cNvSpPr txBox="1">
              <a:spLocks noChangeArrowheads="1"/>
            </p:cNvSpPr>
            <p:nvPr/>
          </p:nvSpPr>
          <p:spPr bwMode="auto">
            <a:xfrm>
              <a:off x="2412" y="2074"/>
              <a:ext cx="691" cy="336"/>
            </a:xfrm>
            <a:prstGeom prst="rect">
              <a:avLst/>
            </a:prstGeom>
            <a:noFill/>
            <a:ln w="9525">
              <a:noFill/>
              <a:miter lim="800000"/>
              <a:headEnd/>
              <a:tailEnd/>
            </a:ln>
            <a:effectLst/>
          </p:spPr>
          <p:txBody>
            <a:bodyPr wrap="square">
              <a:spAutoFit/>
            </a:bodyPr>
            <a:lstStyle/>
            <a:p>
              <a:endParaRPr lang="en-US" sz="2000" dirty="0"/>
            </a:p>
          </p:txBody>
        </p:sp>
      </p:grpSp>
      <p:cxnSp>
        <p:nvCxnSpPr>
          <p:cNvPr id="37" name="Прямая со стрелкой 36"/>
          <p:cNvCxnSpPr/>
          <p:nvPr/>
        </p:nvCxnSpPr>
        <p:spPr>
          <a:xfrm flipH="1">
            <a:off x="7673627" y="5124790"/>
            <a:ext cx="1723049" cy="10113"/>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38" name="Прямоугольник 37"/>
              <p:cNvSpPr/>
              <p:nvPr/>
            </p:nvSpPr>
            <p:spPr>
              <a:xfrm>
                <a:off x="7694890" y="4778264"/>
                <a:ext cx="1846083" cy="41139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𝑚</m:t>
                              </m:r>
                            </m:e>
                            <m:sub>
                              <m:r>
                                <a:rPr lang="en-US" b="0" i="1" smtClean="0">
                                  <a:latin typeface="Cambria Math" panose="02040503050406030204" pitchFamily="18" charset="0"/>
                                </a:rPr>
                                <m:t>𝑗</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𝑗</m:t>
                              </m:r>
                            </m:sub>
                          </m:sSub>
                        </m:e>
                      </m:d>
                      <m:r>
                        <a:rPr lang="en-US" b="0" i="1" smtClean="0">
                          <a:latin typeface="Cambria Math" panose="02040503050406030204" pitchFamily="18" charset="0"/>
                        </a:rPr>
                        <m:t>∈</m:t>
                      </m:r>
                      <m:r>
                        <a:rPr lang="en-US" b="0" i="1" smtClean="0">
                          <a:latin typeface="Cambria Math" panose="02040503050406030204" pitchFamily="18" charset="0"/>
                        </a:rPr>
                        <m:t>𝑀</m:t>
                      </m:r>
                      <m:r>
                        <a:rPr lang="en-US" b="0" i="1" smtClean="0">
                          <a:latin typeface="Cambria Math" panose="02040503050406030204" pitchFamily="18" charset="0"/>
                        </a:rPr>
                        <m:t>×</m:t>
                      </m:r>
                      <m:r>
                        <a:rPr lang="en-US" b="0" i="1" smtClean="0">
                          <a:latin typeface="Cambria Math" panose="02040503050406030204" pitchFamily="18" charset="0"/>
                        </a:rPr>
                        <m:t>𝑇</m:t>
                      </m:r>
                    </m:oMath>
                  </m:oMathPara>
                </a14:m>
                <a:endParaRPr lang="en-US" dirty="0"/>
              </a:p>
            </p:txBody>
          </p:sp>
        </mc:Choice>
        <mc:Fallback xmlns="">
          <p:sp>
            <p:nvSpPr>
              <p:cNvPr id="38" name="Прямоугольник 37"/>
              <p:cNvSpPr>
                <a:spLocks noRot="1" noChangeAspect="1" noMove="1" noResize="1" noEditPoints="1" noAdjustHandles="1" noChangeArrowheads="1" noChangeShapeType="1" noTextEdit="1"/>
              </p:cNvSpPr>
              <p:nvPr/>
            </p:nvSpPr>
            <p:spPr>
              <a:xfrm>
                <a:off x="7694890" y="4778264"/>
                <a:ext cx="1846083" cy="411395"/>
              </a:xfrm>
              <a:prstGeom prst="rect">
                <a:avLst/>
              </a:prstGeom>
              <a:blipFill rotWithShape="0">
                <a:blip r:embed="rId8"/>
                <a:stretch>
                  <a:fillRect b="-7463"/>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39" name="TextBox 38"/>
              <p:cNvSpPr txBox="1"/>
              <p:nvPr/>
            </p:nvSpPr>
            <p:spPr>
              <a:xfrm>
                <a:off x="6646619" y="5147596"/>
                <a:ext cx="992066" cy="1200329"/>
              </a:xfrm>
              <a:prstGeom prst="rect">
                <a:avLst/>
              </a:prstGeom>
              <a:noFill/>
            </p:spPr>
            <p:txBody>
              <a:bodyPr wrap="none" rtlCol="0">
                <a:spAutoFit/>
              </a:bodyPr>
              <a:lstStyle/>
              <a:p>
                <a:r>
                  <a:rPr lang="en-US" dirty="0" smtClean="0"/>
                  <a:t>If </a:t>
                </a:r>
                <a14:m>
                  <m:oMath xmlns:m="http://schemas.openxmlformats.org/officeDocument/2006/math">
                    <m:r>
                      <a:rPr lang="en-US" b="0" i="1" smtClean="0">
                        <a:latin typeface="Cambria Math" panose="02040503050406030204" pitchFamily="18" charset="0"/>
                      </a:rPr>
                      <m:t>𝑗</m:t>
                    </m:r>
                    <m:r>
                      <a:rPr lang="en-US" b="0" i="1" smtClean="0">
                        <a:latin typeface="Cambria Math" panose="02040503050406030204" pitchFamily="18" charset="0"/>
                      </a:rPr>
                      <m:t>≠</m:t>
                    </m:r>
                    <m:r>
                      <a:rPr lang="en-US" b="0" i="1" smtClean="0">
                        <a:latin typeface="Cambria Math" panose="02040503050406030204" pitchFamily="18" charset="0"/>
                      </a:rPr>
                      <m:t>𝑤</m:t>
                    </m:r>
                    <m:r>
                      <a:rPr lang="en-US" b="0" i="1" smtClean="0">
                        <a:latin typeface="Cambria Math" panose="02040503050406030204" pitchFamily="18" charset="0"/>
                      </a:rPr>
                      <m:t>:</m:t>
                    </m:r>
                  </m:oMath>
                </a14:m>
                <a:endParaRPr lang="en-US" b="0" dirty="0" smtClean="0"/>
              </a:p>
              <a:p>
                <a:endParaRPr lang="en-US" b="0" dirty="0" smtClean="0"/>
              </a:p>
              <a:p>
                <a:r>
                  <a:rPr lang="en-US" b="0" dirty="0" smtClean="0"/>
                  <a:t>Else:</a:t>
                </a:r>
              </a:p>
              <a:p>
                <a:endParaRPr lang="ru-RU" dirty="0"/>
              </a:p>
            </p:txBody>
          </p:sp>
        </mc:Choice>
        <mc:Fallback xmlns="">
          <p:sp>
            <p:nvSpPr>
              <p:cNvPr id="39" name="TextBox 38"/>
              <p:cNvSpPr txBox="1">
                <a:spLocks noRot="1" noChangeAspect="1" noMove="1" noResize="1" noEditPoints="1" noAdjustHandles="1" noChangeArrowheads="1" noChangeShapeType="1" noTextEdit="1"/>
              </p:cNvSpPr>
              <p:nvPr/>
            </p:nvSpPr>
            <p:spPr>
              <a:xfrm>
                <a:off x="6646619" y="5147596"/>
                <a:ext cx="992066" cy="1200329"/>
              </a:xfrm>
              <a:prstGeom prst="rect">
                <a:avLst/>
              </a:prstGeom>
              <a:blipFill rotWithShape="0">
                <a:blip r:embed="rId9"/>
                <a:stretch>
                  <a:fillRect l="-4908" t="-2538"/>
                </a:stretch>
              </a:blipFill>
            </p:spPr>
            <p:txBody>
              <a:bodyPr/>
              <a:lstStyle/>
              <a:p>
                <a:r>
                  <a:rPr lang="ru-RU">
                    <a:noFill/>
                  </a:rPr>
                  <a:t> </a:t>
                </a:r>
              </a:p>
            </p:txBody>
          </p:sp>
        </mc:Fallback>
      </mc:AlternateContent>
      <p:grpSp>
        <p:nvGrpSpPr>
          <p:cNvPr id="40" name="Group 20"/>
          <p:cNvGrpSpPr>
            <a:grpSpLocks/>
          </p:cNvGrpSpPr>
          <p:nvPr/>
        </p:nvGrpSpPr>
        <p:grpSpPr bwMode="auto">
          <a:xfrm>
            <a:off x="7708508" y="5147008"/>
            <a:ext cx="1688168" cy="400051"/>
            <a:chOff x="1776" y="2116"/>
            <a:chExt cx="2352" cy="336"/>
          </a:xfrm>
        </p:grpSpPr>
        <p:sp>
          <p:nvSpPr>
            <p:cNvPr id="41" name="Line 13"/>
            <p:cNvSpPr>
              <a:spLocks noChangeShapeType="1"/>
            </p:cNvSpPr>
            <p:nvPr/>
          </p:nvSpPr>
          <p:spPr bwMode="auto">
            <a:xfrm>
              <a:off x="1776" y="2410"/>
              <a:ext cx="2352" cy="0"/>
            </a:xfrm>
            <a:prstGeom prst="line">
              <a:avLst/>
            </a:prstGeom>
            <a:noFill/>
            <a:ln w="38100" cmpd="sng">
              <a:solidFill>
                <a:schemeClr val="tx1"/>
              </a:solidFill>
              <a:round/>
              <a:headEnd/>
              <a:tailEnd type="triangle" w="med" len="med"/>
            </a:ln>
            <a:effectLst/>
          </p:spPr>
          <p:txBody>
            <a:bodyPr/>
            <a:lstStyle/>
            <a:p>
              <a:endParaRPr lang="en-US"/>
            </a:p>
          </p:txBody>
        </p:sp>
        <mc:AlternateContent xmlns:mc="http://schemas.openxmlformats.org/markup-compatibility/2006" xmlns:a14="http://schemas.microsoft.com/office/drawing/2010/main">
          <mc:Choice Requires="a14">
            <p:sp>
              <p:nvSpPr>
                <p:cNvPr id="42" name="Text Box 14"/>
                <p:cNvSpPr txBox="1">
                  <a:spLocks noChangeArrowheads="1"/>
                </p:cNvSpPr>
                <p:nvPr/>
              </p:nvSpPr>
              <p:spPr bwMode="auto">
                <a:xfrm>
                  <a:off x="2593" y="2116"/>
                  <a:ext cx="691" cy="336"/>
                </a:xfrm>
                <a:prstGeom prst="rect">
                  <a:avLst/>
                </a:prstGeom>
                <a:noFill/>
                <a:ln w="9525">
                  <a:noFill/>
                  <a:miter lim="800000"/>
                  <a:headEnd/>
                  <a:tailEnd/>
                </a:ln>
                <a:effectLst/>
              </p:spPr>
              <p:txBody>
                <a:bodyPr wrap="square">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0</m:t>
                        </m:r>
                      </m:oMath>
                    </m:oMathPara>
                  </a14:m>
                  <a:endParaRPr lang="en-US" sz="2000" dirty="0"/>
                </a:p>
              </p:txBody>
            </p:sp>
          </mc:Choice>
          <mc:Fallback xmlns="">
            <p:sp>
              <p:nvSpPr>
                <p:cNvPr id="42" name="Text Box 14"/>
                <p:cNvSpPr txBox="1">
                  <a:spLocks noRot="1" noChangeAspect="1" noMove="1" noResize="1" noEditPoints="1" noAdjustHandles="1" noChangeArrowheads="1" noChangeShapeType="1" noTextEdit="1"/>
                </p:cNvSpPr>
                <p:nvPr/>
              </p:nvSpPr>
              <p:spPr bwMode="auto">
                <a:xfrm>
                  <a:off x="2593" y="2116"/>
                  <a:ext cx="691" cy="336"/>
                </a:xfrm>
                <a:prstGeom prst="rect">
                  <a:avLst/>
                </a:prstGeom>
                <a:blipFill rotWithShape="0">
                  <a:blip r:embed="rId10"/>
                  <a:stretch>
                    <a:fillRect/>
                  </a:stretch>
                </a:blipFill>
                <a:ln w="9525">
                  <a:noFill/>
                  <a:miter lim="800000"/>
                  <a:headEnd/>
                  <a:tailEnd/>
                </a:ln>
                <a:effectLst/>
              </p:spPr>
              <p:txBody>
                <a:bodyPr/>
                <a:lstStyle/>
                <a:p>
                  <a:r>
                    <a:rPr lang="ru-RU">
                      <a:noFill/>
                    </a:rPr>
                    <a:t> </a:t>
                  </a:r>
                </a:p>
              </p:txBody>
            </p:sp>
          </mc:Fallback>
        </mc:AlternateContent>
      </p:grpSp>
      <p:grpSp>
        <p:nvGrpSpPr>
          <p:cNvPr id="44" name="Group 20"/>
          <p:cNvGrpSpPr>
            <a:grpSpLocks/>
          </p:cNvGrpSpPr>
          <p:nvPr/>
        </p:nvGrpSpPr>
        <p:grpSpPr bwMode="auto">
          <a:xfrm>
            <a:off x="7208187" y="5510277"/>
            <a:ext cx="4857269" cy="400051"/>
            <a:chOff x="1776" y="2074"/>
            <a:chExt cx="2352" cy="336"/>
          </a:xfrm>
        </p:grpSpPr>
        <p:sp>
          <p:nvSpPr>
            <p:cNvPr id="45" name="Line 13"/>
            <p:cNvSpPr>
              <a:spLocks noChangeShapeType="1"/>
            </p:cNvSpPr>
            <p:nvPr/>
          </p:nvSpPr>
          <p:spPr bwMode="auto">
            <a:xfrm>
              <a:off x="1776" y="2410"/>
              <a:ext cx="2352" cy="0"/>
            </a:xfrm>
            <a:prstGeom prst="line">
              <a:avLst/>
            </a:prstGeom>
            <a:noFill/>
            <a:ln w="38100" cmpd="sng">
              <a:solidFill>
                <a:schemeClr val="tx1"/>
              </a:solidFill>
              <a:round/>
              <a:headEnd/>
              <a:tailEnd type="triangle" w="med" len="med"/>
            </a:ln>
            <a:effectLst/>
          </p:spPr>
          <p:txBody>
            <a:bodyPr/>
            <a:lstStyle/>
            <a:p>
              <a:endParaRPr lang="en-US"/>
            </a:p>
          </p:txBody>
        </p:sp>
        <p:sp>
          <p:nvSpPr>
            <p:cNvPr id="46" name="Text Box 14"/>
            <p:cNvSpPr txBox="1">
              <a:spLocks noChangeArrowheads="1"/>
            </p:cNvSpPr>
            <p:nvPr/>
          </p:nvSpPr>
          <p:spPr bwMode="auto">
            <a:xfrm>
              <a:off x="2412" y="2074"/>
              <a:ext cx="691" cy="336"/>
            </a:xfrm>
            <a:prstGeom prst="rect">
              <a:avLst/>
            </a:prstGeom>
            <a:noFill/>
            <a:ln w="9525">
              <a:noFill/>
              <a:miter lim="800000"/>
              <a:headEnd/>
              <a:tailEnd/>
            </a:ln>
            <a:effectLst/>
          </p:spPr>
          <p:txBody>
            <a:bodyPr wrap="square">
              <a:spAutoFit/>
            </a:bodyPr>
            <a:lstStyle/>
            <a:p>
              <a:endParaRPr lang="en-US" sz="2000" dirty="0"/>
            </a:p>
          </p:txBody>
        </p:sp>
      </p:grpSp>
      <mc:AlternateContent xmlns:mc="http://schemas.openxmlformats.org/markup-compatibility/2006" xmlns:a14="http://schemas.microsoft.com/office/drawing/2010/main">
        <mc:Choice Requires="a14">
          <p:sp>
            <p:nvSpPr>
              <p:cNvPr id="47" name="Прямоугольник 46"/>
              <p:cNvSpPr/>
              <p:nvPr/>
            </p:nvSpPr>
            <p:spPr>
              <a:xfrm>
                <a:off x="8062834" y="5525027"/>
                <a:ext cx="960135" cy="41139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𝑚</m:t>
                              </m:r>
                            </m:e>
                            <m:sub>
                              <m:r>
                                <a:rPr lang="en-US" b="0" i="1" smtClean="0">
                                  <a:latin typeface="Cambria Math" panose="02040503050406030204" pitchFamily="18" charset="0"/>
                                </a:rPr>
                                <m:t>𝑗</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𝑗</m:t>
                              </m:r>
                            </m:sub>
                          </m:sSub>
                        </m:e>
                      </m:d>
                    </m:oMath>
                  </m:oMathPara>
                </a14:m>
                <a:endParaRPr lang="en-US" dirty="0"/>
              </a:p>
            </p:txBody>
          </p:sp>
        </mc:Choice>
        <mc:Fallback xmlns="">
          <p:sp>
            <p:nvSpPr>
              <p:cNvPr id="47" name="Прямоугольник 46"/>
              <p:cNvSpPr>
                <a:spLocks noRot="1" noChangeAspect="1" noMove="1" noResize="1" noEditPoints="1" noAdjustHandles="1" noChangeArrowheads="1" noChangeShapeType="1" noTextEdit="1"/>
              </p:cNvSpPr>
              <p:nvPr/>
            </p:nvSpPr>
            <p:spPr>
              <a:xfrm>
                <a:off x="8062834" y="5525027"/>
                <a:ext cx="960135" cy="411395"/>
              </a:xfrm>
              <a:prstGeom prst="rect">
                <a:avLst/>
              </a:prstGeom>
              <a:blipFill>
                <a:blip r:embed="rId11"/>
                <a:stretch>
                  <a:fillRect b="-7353"/>
                </a:stretch>
              </a:blipFill>
            </p:spPr>
            <p:txBody>
              <a:bodyPr/>
              <a:lstStyle/>
              <a:p>
                <a:r>
                  <a:rPr lang="ru-RU">
                    <a:noFill/>
                  </a:rPr>
                  <a:t> </a:t>
                </a:r>
              </a:p>
            </p:txBody>
          </p:sp>
        </mc:Fallback>
      </mc:AlternateContent>
    </p:spTree>
    <p:extLst>
      <p:ext uri="{BB962C8B-B14F-4D97-AF65-F5344CB8AC3E}">
        <p14:creationId xmlns:p14="http://schemas.microsoft.com/office/powerpoint/2010/main" val="31083551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Игра 0</a:t>
            </a:r>
            <a:endParaRPr lang="ru-RU" dirty="0"/>
          </a:p>
        </p:txBody>
      </p:sp>
      <mc:AlternateContent xmlns:mc="http://schemas.openxmlformats.org/markup-compatibility/2006" xmlns:a14="http://schemas.microsoft.com/office/drawing/2010/main">
        <mc:Choice Requires="a14">
          <p:sp>
            <p:nvSpPr>
              <p:cNvPr id="3" name="Объект 2"/>
              <p:cNvSpPr>
                <a:spLocks noGrp="1"/>
              </p:cNvSpPr>
              <p:nvPr>
                <p:ph idx="1"/>
              </p:nvPr>
            </p:nvSpPr>
            <p:spPr/>
            <p:txBody>
              <a:bodyPr/>
              <a:lstStyle/>
              <a:p>
                <a:pPr marL="0" indent="0">
                  <a:buNone/>
                </a:pPr>
                <a:r>
                  <a:rPr lang="ru-RU" dirty="0" smtClean="0"/>
                  <a:t>Рассмотрим игру на </a:t>
                </a:r>
                <a14:m>
                  <m:oMath xmlns:m="http://schemas.openxmlformats.org/officeDocument/2006/math">
                    <m:r>
                      <a:rPr lang="en-US" b="0" i="1" smtClean="0">
                        <a:latin typeface="Cambria Math" panose="02040503050406030204" pitchFamily="18" charset="0"/>
                      </a:rPr>
                      <m:t>𝑣𝑞</m:t>
                    </m:r>
                  </m:oMath>
                </a14:m>
                <a:r>
                  <a:rPr lang="en-US" dirty="0" smtClean="0"/>
                  <a:t> </a:t>
                </a:r>
                <a:r>
                  <a:rPr lang="ru-RU" dirty="0" smtClean="0"/>
                  <a:t>стойкость. Обозначим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0</m:t>
                        </m:r>
                      </m:sub>
                    </m:sSub>
                  </m:oMath>
                </a14:m>
                <a:r>
                  <a:rPr lang="ru-RU" dirty="0" smtClean="0"/>
                  <a:t> событие того, что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𝑗</m:t>
                        </m:r>
                      </m:sub>
                    </m:sSub>
                    <m:r>
                      <a:rPr lang="en-US" b="0" i="1" smtClean="0">
                        <a:latin typeface="Cambria Math" panose="02040503050406030204" pitchFamily="18" charset="0"/>
                      </a:rPr>
                      <m:t>=1</m:t>
                    </m:r>
                  </m:oMath>
                </a14:m>
                <a:r>
                  <a:rPr lang="en-US" dirty="0" smtClean="0"/>
                  <a:t> </a:t>
                </a:r>
                <a:r>
                  <a:rPr lang="ru-RU" dirty="0" smtClean="0"/>
                  <a:t>для некоторого </a:t>
                </a:r>
                <a14:m>
                  <m:oMath xmlns:m="http://schemas.openxmlformats.org/officeDocument/2006/math">
                    <m:r>
                      <a:rPr lang="en-US" b="0" i="1" smtClean="0">
                        <a:latin typeface="Cambria Math" panose="02040503050406030204" pitchFamily="18" charset="0"/>
                      </a:rPr>
                      <m:t>𝑗</m:t>
                    </m:r>
                  </m:oMath>
                </a14:m>
                <a:r>
                  <a:rPr lang="ru-RU" dirty="0" smtClean="0"/>
                  <a:t>. </a:t>
                </a:r>
                <a14:m>
                  <m:oMath xmlns:m="http://schemas.openxmlformats.org/officeDocument/2006/math">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Pr</m:t>
                        </m:r>
                      </m:fName>
                      <m:e>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0</m:t>
                                </m:r>
                              </m:sub>
                            </m:sSub>
                          </m:e>
                        </m:d>
                      </m:e>
                    </m:func>
                    <m:r>
                      <a:rPr lang="en-US" b="0" i="1" smtClean="0">
                        <a:latin typeface="Cambria Math" panose="02040503050406030204" pitchFamily="18" charset="0"/>
                      </a:rPr>
                      <m:t>=</m:t>
                    </m:r>
                    <m:r>
                      <a:rPr lang="en-US" b="0" i="1" smtClean="0">
                        <a:latin typeface="Cambria Math" panose="02040503050406030204" pitchFamily="18" charset="0"/>
                      </a:rPr>
                      <m:t>𝑀𝐴</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𝐶</m:t>
                        </m:r>
                      </m:e>
                      <m:sub>
                        <m:r>
                          <a:rPr lang="en-US" b="0" i="1" smtClean="0">
                            <a:latin typeface="Cambria Math" panose="02040503050406030204" pitchFamily="18" charset="0"/>
                          </a:rPr>
                          <m:t>𝑎𝑑𝑣</m:t>
                        </m:r>
                      </m:sub>
                      <m:sup>
                        <m:r>
                          <a:rPr lang="en-US" b="0" i="1" smtClean="0">
                            <a:latin typeface="Cambria Math" panose="02040503050406030204" pitchFamily="18" charset="0"/>
                          </a:rPr>
                          <m:t>𝑣𝑞</m:t>
                        </m:r>
                      </m:sup>
                    </m:sSubSup>
                    <m:r>
                      <a:rPr lang="en-US" b="0" i="1" smtClean="0">
                        <a:latin typeface="Cambria Math" panose="02040503050406030204" pitchFamily="18" charset="0"/>
                      </a:rPr>
                      <m:t>[</m:t>
                    </m:r>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𝐼</m:t>
                    </m:r>
                    <m:r>
                      <a:rPr lang="en-US" b="0" i="1" smtClean="0">
                        <a:latin typeface="Cambria Math" panose="02040503050406030204" pitchFamily="18" charset="0"/>
                      </a:rPr>
                      <m:t>]</m:t>
                    </m:r>
                  </m:oMath>
                </a14:m>
                <a:endParaRPr lang="ru-RU" dirty="0"/>
              </a:p>
            </p:txBody>
          </p:sp>
        </mc:Choice>
        <mc:Fallback xmlns="">
          <p:sp>
            <p:nvSpPr>
              <p:cNvPr id="3" name="Объект 2"/>
              <p:cNvSpPr>
                <a:spLocks noGrp="1" noRot="1" noChangeAspect="1" noMove="1" noResize="1" noEditPoints="1" noAdjustHandles="1" noChangeArrowheads="1" noChangeShapeType="1" noTextEdit="1"/>
              </p:cNvSpPr>
              <p:nvPr>
                <p:ph idx="1"/>
              </p:nvPr>
            </p:nvSpPr>
            <p:spPr>
              <a:blipFill rotWithShape="0">
                <a:blip r:embed="rId2"/>
                <a:stretch>
                  <a:fillRect l="-1043" t="-1821"/>
                </a:stretch>
              </a:blipFill>
            </p:spPr>
            <p:txBody>
              <a:bodyPr/>
              <a:lstStyle/>
              <a:p>
                <a:r>
                  <a:rPr lang="ru-RU">
                    <a:noFill/>
                  </a:rPr>
                  <a:t> </a:t>
                </a:r>
              </a:p>
            </p:txBody>
          </p:sp>
        </mc:Fallback>
      </mc:AlternateContent>
      <p:sp>
        <p:nvSpPr>
          <p:cNvPr id="4" name="Номер слайда 3"/>
          <p:cNvSpPr>
            <a:spLocks noGrp="1"/>
          </p:cNvSpPr>
          <p:nvPr>
            <p:ph type="sldNum" sz="quarter" idx="12"/>
          </p:nvPr>
        </p:nvSpPr>
        <p:spPr/>
        <p:txBody>
          <a:bodyPr/>
          <a:lstStyle/>
          <a:p>
            <a:fld id="{8253DDDB-F8F7-4D64-A7FD-3F3D61C1949F}" type="slidenum">
              <a:rPr lang="ru-RU" smtClean="0"/>
              <a:t>18</a:t>
            </a:fld>
            <a:endParaRPr lang="ru-RU"/>
          </a:p>
        </p:txBody>
      </p:sp>
      <p:sp>
        <p:nvSpPr>
          <p:cNvPr id="5" name="Rectangle 4"/>
          <p:cNvSpPr>
            <a:spLocks noChangeArrowheads="1"/>
          </p:cNvSpPr>
          <p:nvPr/>
        </p:nvSpPr>
        <p:spPr bwMode="auto">
          <a:xfrm>
            <a:off x="2194867" y="4901502"/>
            <a:ext cx="1750011" cy="1454847"/>
          </a:xfrm>
          <a:prstGeom prst="rect">
            <a:avLst/>
          </a:prstGeom>
          <a:solidFill>
            <a:schemeClr val="accent1"/>
          </a:solidFill>
          <a:ln w="9525">
            <a:solidFill>
              <a:schemeClr val="tx1"/>
            </a:solidFill>
            <a:miter lim="800000"/>
            <a:headEnd/>
            <a:tailEnd/>
          </a:ln>
          <a:effectLst/>
        </p:spPr>
        <p:txBody>
          <a:bodyPr wrap="none"/>
          <a:lstStyle/>
          <a:p>
            <a:pPr algn="ctr"/>
            <a:r>
              <a:rPr lang="en-US"/>
              <a:t>Chal.</a:t>
            </a:r>
          </a:p>
        </p:txBody>
      </p:sp>
      <mc:AlternateContent xmlns:mc="http://schemas.openxmlformats.org/markup-compatibility/2006" xmlns:a14="http://schemas.microsoft.com/office/drawing/2010/main">
        <mc:Choice Requires="a14">
          <p:sp>
            <p:nvSpPr>
              <p:cNvPr id="6" name="Rectangle 7"/>
              <p:cNvSpPr>
                <a:spLocks noChangeArrowheads="1"/>
              </p:cNvSpPr>
              <p:nvPr/>
            </p:nvSpPr>
            <p:spPr bwMode="auto">
              <a:xfrm>
                <a:off x="7831078" y="4901502"/>
                <a:ext cx="1295400" cy="1454847"/>
              </a:xfrm>
              <a:prstGeom prst="rect">
                <a:avLst/>
              </a:prstGeom>
              <a:solidFill>
                <a:schemeClr val="accent1"/>
              </a:solidFill>
              <a:ln w="9525">
                <a:solidFill>
                  <a:schemeClr val="tx1"/>
                </a:solidFill>
                <a:miter lim="800000"/>
                <a:headEnd/>
                <a:tailEnd/>
              </a:ln>
              <a:effectLst/>
            </p:spPr>
            <p:txBody>
              <a:bodyPr wrap="none"/>
              <a:lstStyle/>
              <a:p>
                <a:pPr algn="ctr"/>
                <a:r>
                  <a:rPr lang="en-US" dirty="0"/>
                  <a:t>Adv. </a:t>
                </a:r>
                <a14:m>
                  <m:oMath xmlns:m="http://schemas.openxmlformats.org/officeDocument/2006/math">
                    <m:r>
                      <a:rPr lang="en-US" i="1" dirty="0" smtClean="0">
                        <a:latin typeface="Cambria Math" panose="02040503050406030204" pitchFamily="18" charset="0"/>
                      </a:rPr>
                      <m:t>𝐴</m:t>
                    </m:r>
                  </m:oMath>
                </a14:m>
                <a:endParaRPr lang="en-US" dirty="0"/>
              </a:p>
            </p:txBody>
          </p:sp>
        </mc:Choice>
        <mc:Fallback xmlns="">
          <p:sp>
            <p:nvSpPr>
              <p:cNvPr id="6" name="Rectangle 7"/>
              <p:cNvSpPr>
                <a:spLocks noRot="1" noChangeAspect="1" noMove="1" noResize="1" noEditPoints="1" noAdjustHandles="1" noChangeArrowheads="1" noChangeShapeType="1" noTextEdit="1"/>
              </p:cNvSpPr>
              <p:nvPr/>
            </p:nvSpPr>
            <p:spPr bwMode="auto">
              <a:xfrm>
                <a:off x="7831078" y="4901502"/>
                <a:ext cx="1295400" cy="1454847"/>
              </a:xfrm>
              <a:prstGeom prst="rect">
                <a:avLst/>
              </a:prstGeom>
              <a:blipFill rotWithShape="0">
                <a:blip r:embed="rId3"/>
                <a:stretch>
                  <a:fillRect t="-1660"/>
                </a:stretch>
              </a:blipFill>
              <a:ln w="9525">
                <a:solidFill>
                  <a:schemeClr val="tx1"/>
                </a:solidFill>
                <a:miter lim="800000"/>
                <a:headEnd/>
                <a:tailEnd/>
              </a:ln>
              <a:effectLst/>
            </p:spPr>
            <p:txBody>
              <a:bodyPr/>
              <a:lstStyle/>
              <a:p>
                <a:r>
                  <a:rPr lang="ru-RU">
                    <a:noFill/>
                  </a:rPr>
                  <a:t> </a:t>
                </a:r>
              </a:p>
            </p:txBody>
          </p:sp>
        </mc:Fallback>
      </mc:AlternateContent>
      <p:grpSp>
        <p:nvGrpSpPr>
          <p:cNvPr id="7" name="Group 21"/>
          <p:cNvGrpSpPr>
            <a:grpSpLocks/>
          </p:cNvGrpSpPr>
          <p:nvPr/>
        </p:nvGrpSpPr>
        <p:grpSpPr bwMode="auto">
          <a:xfrm>
            <a:off x="4002028" y="5114092"/>
            <a:ext cx="3771900" cy="425053"/>
            <a:chOff x="1776" y="1791"/>
            <a:chExt cx="2400" cy="357"/>
          </a:xfrm>
        </p:grpSpPr>
        <p:sp>
          <p:nvSpPr>
            <p:cNvPr id="8" name="Line 10"/>
            <p:cNvSpPr>
              <a:spLocks noChangeShapeType="1"/>
            </p:cNvSpPr>
            <p:nvPr/>
          </p:nvSpPr>
          <p:spPr bwMode="auto">
            <a:xfrm flipH="1">
              <a:off x="1776" y="2122"/>
              <a:ext cx="2400" cy="0"/>
            </a:xfrm>
            <a:prstGeom prst="line">
              <a:avLst/>
            </a:prstGeom>
            <a:noFill/>
            <a:ln w="38100" cmpd="sng">
              <a:solidFill>
                <a:schemeClr val="tx1"/>
              </a:solidFill>
              <a:round/>
              <a:headEnd/>
              <a:tailEnd type="triangle" w="med" len="med"/>
            </a:ln>
            <a:effectLst/>
          </p:spPr>
          <p:txBody>
            <a:bodyPr/>
            <a:lstStyle/>
            <a:p>
              <a:endParaRPr lang="en-US"/>
            </a:p>
          </p:txBody>
        </p:sp>
        <mc:AlternateContent xmlns:mc="http://schemas.openxmlformats.org/markup-compatibility/2006" xmlns:a14="http://schemas.microsoft.com/office/drawing/2010/main">
          <mc:Choice Requires="a14">
            <p:sp>
              <p:nvSpPr>
                <p:cNvPr id="9" name="Text Box 11"/>
                <p:cNvSpPr txBox="1">
                  <a:spLocks noChangeArrowheads="1"/>
                </p:cNvSpPr>
                <p:nvPr/>
              </p:nvSpPr>
              <p:spPr bwMode="auto">
                <a:xfrm>
                  <a:off x="2515" y="1791"/>
                  <a:ext cx="808" cy="357"/>
                </a:xfrm>
                <a:prstGeom prst="rect">
                  <a:avLst/>
                </a:prstGeom>
                <a:noFill/>
                <a:ln w="9525">
                  <a:noFill/>
                  <a:miter lim="800000"/>
                  <a:headEnd/>
                  <a:tailEnd/>
                </a:ln>
                <a:effectLst/>
              </p:spPr>
              <p:txBody>
                <a:bodyPr wrap="none">
                  <a:spAutoFit/>
                </a:bodyPr>
                <a:lstStyle/>
                <a:p>
                  <a14:m>
                    <m:oMath xmlns:m="http://schemas.openxmlformats.org/officeDocument/2006/math">
                      <m:sSub>
                        <m:sSubPr>
                          <m:ctrlPr>
                            <a:rPr lang="en-US" sz="2000" b="0" i="1" smtClean="0">
                              <a:latin typeface="Cambria Math" panose="02040503050406030204" pitchFamily="18" charset="0"/>
                              <a:sym typeface="Symbol" pitchFamily="18" charset="2"/>
                            </a:rPr>
                          </m:ctrlPr>
                        </m:sSubPr>
                        <m:e>
                          <m:r>
                            <a:rPr lang="en-US" sz="2000" b="0" i="1" smtClean="0">
                              <a:latin typeface="Cambria Math" panose="02040503050406030204" pitchFamily="18" charset="0"/>
                              <a:sym typeface="Symbol" pitchFamily="18" charset="2"/>
                            </a:rPr>
                            <m:t>𝑚</m:t>
                          </m:r>
                        </m:e>
                        <m:sub>
                          <m:r>
                            <a:rPr lang="en-US" sz="2000" b="0" i="1" smtClean="0">
                              <a:latin typeface="Cambria Math" panose="02040503050406030204" pitchFamily="18" charset="0"/>
                              <a:sym typeface="Symbol" pitchFamily="18" charset="2"/>
                            </a:rPr>
                            <m:t>𝑖</m:t>
                          </m:r>
                        </m:sub>
                      </m:sSub>
                    </m:oMath>
                  </a14:m>
                  <a:r>
                    <a:rPr lang="en-US" sz="2000" dirty="0" smtClean="0">
                      <a:sym typeface="Symbol" pitchFamily="18" charset="2"/>
                    </a:rPr>
                    <a:t> [</a:t>
                  </a:r>
                  <a14:m>
                    <m:oMath xmlns:m="http://schemas.openxmlformats.org/officeDocument/2006/math">
                      <m:sSub>
                        <m:sSubPr>
                          <m:ctrlPr>
                            <a:rPr lang="en-US" sz="2000" b="0" i="1" dirty="0" smtClean="0">
                              <a:latin typeface="Cambria Math" panose="02040503050406030204" pitchFamily="18" charset="0"/>
                              <a:sym typeface="Symbol" pitchFamily="18" charset="2"/>
                            </a:rPr>
                          </m:ctrlPr>
                        </m:sSubPr>
                        <m:e>
                          <m:r>
                            <a:rPr lang="en-US" sz="2000" b="0" i="1" dirty="0" smtClean="0">
                              <a:latin typeface="Cambria Math" panose="02040503050406030204" pitchFamily="18" charset="0"/>
                              <a:sym typeface="Symbol" pitchFamily="18" charset="2"/>
                            </a:rPr>
                            <m:t>𝑚</m:t>
                          </m:r>
                        </m:e>
                        <m:sub>
                          <m:r>
                            <a:rPr lang="en-US" sz="2000" b="0" i="1" dirty="0" smtClean="0">
                              <a:latin typeface="Cambria Math" panose="02040503050406030204" pitchFamily="18" charset="0"/>
                              <a:sym typeface="Symbol" pitchFamily="18" charset="2"/>
                            </a:rPr>
                            <m:t>𝑗</m:t>
                          </m:r>
                        </m:sub>
                      </m:sSub>
                      <m:r>
                        <a:rPr lang="en-US" sz="2000" b="0" i="1" dirty="0" smtClean="0">
                          <a:latin typeface="Cambria Math" panose="02040503050406030204" pitchFamily="18" charset="0"/>
                          <a:sym typeface="Symbol" pitchFamily="18" charset="2"/>
                        </a:rPr>
                        <m:t>,</m:t>
                      </m:r>
                      <m:sSub>
                        <m:sSubPr>
                          <m:ctrlPr>
                            <a:rPr lang="en-US" sz="2000" b="0" i="1" dirty="0" smtClean="0">
                              <a:latin typeface="Cambria Math" panose="02040503050406030204" pitchFamily="18" charset="0"/>
                              <a:sym typeface="Symbol" pitchFamily="18" charset="2"/>
                            </a:rPr>
                          </m:ctrlPr>
                        </m:sSubPr>
                        <m:e>
                          <m:r>
                            <a:rPr lang="en-US" sz="2000" b="0" i="1" dirty="0" smtClean="0">
                              <a:latin typeface="Cambria Math" panose="02040503050406030204" pitchFamily="18" charset="0"/>
                              <a:sym typeface="Symbol" pitchFamily="18" charset="2"/>
                            </a:rPr>
                            <m:t>𝑡</m:t>
                          </m:r>
                        </m:e>
                        <m:sub>
                          <m:r>
                            <a:rPr lang="en-US" sz="2000" b="0" i="1" dirty="0" smtClean="0">
                              <a:latin typeface="Cambria Math" panose="02040503050406030204" pitchFamily="18" charset="0"/>
                              <a:sym typeface="Symbol" pitchFamily="18" charset="2"/>
                            </a:rPr>
                            <m:t>𝑗</m:t>
                          </m:r>
                        </m:sub>
                      </m:sSub>
                    </m:oMath>
                  </a14:m>
                  <a:r>
                    <a:rPr lang="en-US" sz="2000" dirty="0" smtClean="0">
                      <a:sym typeface="Symbol" pitchFamily="18" charset="2"/>
                    </a:rPr>
                    <a:t>]</a:t>
                  </a:r>
                  <a:endParaRPr lang="en-US" sz="2000" dirty="0">
                    <a:sym typeface="Symbol" pitchFamily="18" charset="2"/>
                  </a:endParaRPr>
                </a:p>
              </p:txBody>
            </p:sp>
          </mc:Choice>
          <mc:Fallback xmlns="">
            <p:sp>
              <p:nvSpPr>
                <p:cNvPr id="9" name="Text Box 11"/>
                <p:cNvSpPr txBox="1">
                  <a:spLocks noRot="1" noChangeAspect="1" noMove="1" noResize="1" noEditPoints="1" noAdjustHandles="1" noChangeArrowheads="1" noChangeShapeType="1" noTextEdit="1"/>
                </p:cNvSpPr>
                <p:nvPr/>
              </p:nvSpPr>
              <p:spPr bwMode="auto">
                <a:xfrm>
                  <a:off x="2515" y="1791"/>
                  <a:ext cx="808" cy="357"/>
                </a:xfrm>
                <a:prstGeom prst="rect">
                  <a:avLst/>
                </a:prstGeom>
                <a:blipFill rotWithShape="0">
                  <a:blip r:embed="rId4"/>
                  <a:stretch>
                    <a:fillRect t="-7143" r="-4327" b="-20000"/>
                  </a:stretch>
                </a:blipFill>
                <a:ln w="9525">
                  <a:noFill/>
                  <a:miter lim="800000"/>
                  <a:headEnd/>
                  <a:tailEnd/>
                </a:ln>
                <a:effectLst/>
              </p:spPr>
              <p:txBody>
                <a:bodyPr/>
                <a:lstStyle/>
                <a:p>
                  <a:r>
                    <a:rPr lang="ru-RU">
                      <a:noFill/>
                    </a:rPr>
                    <a:t> </a:t>
                  </a:r>
                </a:p>
              </p:txBody>
            </p:sp>
          </mc:Fallback>
        </mc:AlternateContent>
      </p:grpSp>
      <p:grpSp>
        <p:nvGrpSpPr>
          <p:cNvPr id="10" name="Group 20"/>
          <p:cNvGrpSpPr>
            <a:grpSpLocks/>
          </p:cNvGrpSpPr>
          <p:nvPr/>
        </p:nvGrpSpPr>
        <p:grpSpPr bwMode="auto">
          <a:xfrm>
            <a:off x="4040128" y="5593771"/>
            <a:ext cx="3733803" cy="425054"/>
            <a:chOff x="1776" y="2069"/>
            <a:chExt cx="2352" cy="357"/>
          </a:xfrm>
        </p:grpSpPr>
        <p:sp>
          <p:nvSpPr>
            <p:cNvPr id="11" name="Line 13"/>
            <p:cNvSpPr>
              <a:spLocks noChangeShapeType="1"/>
            </p:cNvSpPr>
            <p:nvPr/>
          </p:nvSpPr>
          <p:spPr bwMode="auto">
            <a:xfrm>
              <a:off x="1776" y="2410"/>
              <a:ext cx="2352" cy="0"/>
            </a:xfrm>
            <a:prstGeom prst="line">
              <a:avLst/>
            </a:prstGeom>
            <a:noFill/>
            <a:ln w="38100" cmpd="sng">
              <a:solidFill>
                <a:schemeClr val="tx1"/>
              </a:solidFill>
              <a:round/>
              <a:headEnd/>
              <a:tailEnd type="triangle" w="med" len="med"/>
            </a:ln>
            <a:effectLst/>
          </p:spPr>
          <p:txBody>
            <a:bodyPr/>
            <a:lstStyle/>
            <a:p>
              <a:endParaRPr lang="en-US"/>
            </a:p>
          </p:txBody>
        </p:sp>
        <mc:AlternateContent xmlns:mc="http://schemas.openxmlformats.org/markup-compatibility/2006" xmlns:a14="http://schemas.microsoft.com/office/drawing/2010/main">
          <mc:Choice Requires="a14">
            <p:sp>
              <p:nvSpPr>
                <p:cNvPr id="12" name="Text Box 14"/>
                <p:cNvSpPr txBox="1">
                  <a:spLocks noChangeArrowheads="1"/>
                </p:cNvSpPr>
                <p:nvPr/>
              </p:nvSpPr>
              <p:spPr bwMode="auto">
                <a:xfrm>
                  <a:off x="2326" y="2069"/>
                  <a:ext cx="1353" cy="357"/>
                </a:xfrm>
                <a:prstGeom prst="rect">
                  <a:avLst/>
                </a:prstGeom>
                <a:noFill/>
                <a:ln w="9525">
                  <a:noFill/>
                  <a:miter lim="800000"/>
                  <a:headEnd/>
                  <a:tailEnd/>
                </a:ln>
                <a:effectLst/>
              </p:spPr>
              <p:txBody>
                <a:bodyPr wrap="none">
                  <a:spAutoFit/>
                </a:bodyPr>
                <a:lstStyle/>
                <a:p>
                  <a14:m>
                    <m:oMath xmlns:m="http://schemas.openxmlformats.org/officeDocument/2006/math">
                      <m:sSub>
                        <m:sSubPr>
                          <m:ctrlPr>
                            <a:rPr lang="en-US" sz="2000" b="0" i="1" dirty="0" smtClean="0">
                              <a:latin typeface="Cambria Math" panose="02040503050406030204" pitchFamily="18" charset="0"/>
                            </a:rPr>
                          </m:ctrlPr>
                        </m:sSubPr>
                        <m:e>
                          <m:r>
                            <a:rPr lang="en-US" sz="2000" b="0" i="1" dirty="0" smtClean="0">
                              <a:latin typeface="Cambria Math" panose="02040503050406030204" pitchFamily="18" charset="0"/>
                            </a:rPr>
                            <m:t>𝑡</m:t>
                          </m:r>
                        </m:e>
                        <m:sub>
                          <m:r>
                            <a:rPr lang="en-US" sz="2000" b="0" i="1" dirty="0" smtClean="0">
                              <a:latin typeface="Cambria Math" panose="02040503050406030204" pitchFamily="18" charset="0"/>
                            </a:rPr>
                            <m:t>𝑖</m:t>
                          </m:r>
                        </m:sub>
                      </m:sSub>
                      <m:sSup>
                        <m:sSupPr>
                          <m:ctrlPr>
                            <a:rPr lang="en-US" sz="2000" b="0" i="1" dirty="0" smtClean="0">
                              <a:latin typeface="Cambria Math" panose="02040503050406030204" pitchFamily="18" charset="0"/>
                            </a:rPr>
                          </m:ctrlPr>
                        </m:sSupPr>
                        <m:e>
                          <m:r>
                            <a:rPr lang="en-US" sz="2000" b="0" i="1" dirty="0" smtClean="0">
                              <a:latin typeface="Cambria Math" panose="02040503050406030204" pitchFamily="18" charset="0"/>
                            </a:rPr>
                            <m:t>←</m:t>
                          </m:r>
                        </m:e>
                        <m:sup>
                          <m:r>
                            <a:rPr lang="en-US" sz="2000" b="0" i="1" dirty="0" smtClean="0">
                              <a:latin typeface="Cambria Math" panose="02040503050406030204" pitchFamily="18" charset="0"/>
                            </a:rPr>
                            <m:t>𝑅</m:t>
                          </m:r>
                        </m:sup>
                      </m:sSup>
                      <m:r>
                        <a:rPr lang="en-US" sz="2000" b="0" i="1" dirty="0" smtClean="0">
                          <a:latin typeface="Cambria Math" panose="02040503050406030204" pitchFamily="18" charset="0"/>
                        </a:rPr>
                        <m:t>𝑆</m:t>
                      </m:r>
                      <m:r>
                        <a:rPr lang="en-US" sz="2000" b="0" i="1" dirty="0" smtClean="0">
                          <a:latin typeface="Cambria Math" panose="02040503050406030204" pitchFamily="18" charset="0"/>
                        </a:rPr>
                        <m:t>(</m:t>
                      </m:r>
                      <m:r>
                        <a:rPr lang="en-US" sz="2000" b="0" i="1" dirty="0" smtClean="0">
                          <a:latin typeface="Cambria Math" panose="02040503050406030204" pitchFamily="18" charset="0"/>
                        </a:rPr>
                        <m:t>𝑘</m:t>
                      </m:r>
                      <m:r>
                        <a:rPr lang="en-US" sz="2000" b="0" i="1" dirty="0" smtClean="0">
                          <a:latin typeface="Cambria Math" panose="02040503050406030204" pitchFamily="18" charset="0"/>
                        </a:rPr>
                        <m:t>,</m:t>
                      </m:r>
                      <m:sSub>
                        <m:sSubPr>
                          <m:ctrlPr>
                            <a:rPr lang="en-US" sz="2000" b="0" i="1" dirty="0" smtClean="0">
                              <a:latin typeface="Cambria Math" panose="02040503050406030204" pitchFamily="18" charset="0"/>
                            </a:rPr>
                          </m:ctrlPr>
                        </m:sSubPr>
                        <m:e>
                          <m:r>
                            <a:rPr lang="en-US" sz="2000" b="0" i="1" dirty="0" smtClean="0">
                              <a:latin typeface="Cambria Math" panose="02040503050406030204" pitchFamily="18" charset="0"/>
                            </a:rPr>
                            <m:t>𝑚</m:t>
                          </m:r>
                        </m:e>
                        <m:sub>
                          <m:r>
                            <a:rPr lang="en-US" sz="2000" b="0" i="1" dirty="0" smtClean="0">
                              <a:latin typeface="Cambria Math" panose="02040503050406030204" pitchFamily="18" charset="0"/>
                            </a:rPr>
                            <m:t>𝑖</m:t>
                          </m:r>
                        </m:sub>
                      </m:sSub>
                      <m:r>
                        <a:rPr lang="en-US" sz="2000" b="0" i="1" dirty="0" smtClean="0">
                          <a:latin typeface="Cambria Math" panose="02040503050406030204" pitchFamily="18" charset="0"/>
                        </a:rPr>
                        <m:t>)</m:t>
                      </m:r>
                    </m:oMath>
                  </a14:m>
                  <a:r>
                    <a:rPr lang="ru-RU" sz="2000" dirty="0" smtClean="0"/>
                    <a:t> </a:t>
                  </a:r>
                  <a:r>
                    <a:rPr lang="en-US" sz="2000" dirty="0" smtClean="0"/>
                    <a:t>[</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𝑟</m:t>
                          </m:r>
                        </m:e>
                        <m:sub>
                          <m:r>
                            <a:rPr lang="en-US" sz="2000" b="0" i="1" smtClean="0">
                              <a:latin typeface="Cambria Math" panose="02040503050406030204" pitchFamily="18" charset="0"/>
                            </a:rPr>
                            <m:t>𝑗</m:t>
                          </m:r>
                        </m:sub>
                      </m:sSub>
                    </m:oMath>
                  </a14:m>
                  <a:r>
                    <a:rPr lang="en-US" sz="2000" dirty="0" smtClean="0"/>
                    <a:t>]</a:t>
                  </a:r>
                  <a:endParaRPr lang="en-US" sz="2000" dirty="0"/>
                </a:p>
              </p:txBody>
            </p:sp>
          </mc:Choice>
          <mc:Fallback xmlns="">
            <p:sp>
              <p:nvSpPr>
                <p:cNvPr id="12" name="Text Box 14"/>
                <p:cNvSpPr txBox="1">
                  <a:spLocks noRot="1" noChangeAspect="1" noMove="1" noResize="1" noEditPoints="1" noAdjustHandles="1" noChangeArrowheads="1" noChangeShapeType="1" noTextEdit="1"/>
                </p:cNvSpPr>
                <p:nvPr/>
              </p:nvSpPr>
              <p:spPr bwMode="auto">
                <a:xfrm>
                  <a:off x="2326" y="2069"/>
                  <a:ext cx="1353" cy="357"/>
                </a:xfrm>
                <a:prstGeom prst="rect">
                  <a:avLst/>
                </a:prstGeom>
                <a:blipFill rotWithShape="0">
                  <a:blip r:embed="rId5"/>
                  <a:stretch>
                    <a:fillRect t="-7246" r="-1989" b="-21739"/>
                  </a:stretch>
                </a:blipFill>
                <a:ln w="9525">
                  <a:noFill/>
                  <a:miter lim="800000"/>
                  <a:headEnd/>
                  <a:tailEnd/>
                </a:ln>
                <a:effectLst/>
              </p:spPr>
              <p:txBody>
                <a:bodyPr/>
                <a:lstStyle/>
                <a:p>
                  <a:r>
                    <a:rPr lang="ru-RU">
                      <a:noFill/>
                    </a:rPr>
                    <a:t> </a:t>
                  </a:r>
                </a:p>
              </p:txBody>
            </p:sp>
          </mc:Fallback>
        </mc:AlternateContent>
      </p:grpSp>
      <p:sp>
        <p:nvSpPr>
          <p:cNvPr id="13" name="Rectangle 18"/>
          <p:cNvSpPr>
            <a:spLocks noChangeArrowheads="1"/>
          </p:cNvSpPr>
          <p:nvPr/>
        </p:nvSpPr>
        <p:spPr bwMode="auto">
          <a:xfrm>
            <a:off x="2009718" y="4607626"/>
            <a:ext cx="7924800" cy="1920172"/>
          </a:xfrm>
          <a:prstGeom prst="rect">
            <a:avLst/>
          </a:prstGeom>
          <a:noFill/>
          <a:ln w="38100">
            <a:solidFill>
              <a:schemeClr val="folHlink"/>
            </a:solidFill>
            <a:miter lim="800000"/>
            <a:headEnd/>
            <a:tailEnd/>
          </a:ln>
          <a:effectLst/>
        </p:spPr>
        <p:txBody>
          <a:bodyPr wrap="none" anchor="ctr"/>
          <a:lstStyle/>
          <a:p>
            <a:endParaRPr lang="en-US"/>
          </a:p>
        </p:txBody>
      </p:sp>
      <p:sp>
        <p:nvSpPr>
          <p:cNvPr id="14" name="TextBox 13"/>
          <p:cNvSpPr txBox="1"/>
          <p:nvPr/>
        </p:nvSpPr>
        <p:spPr>
          <a:xfrm>
            <a:off x="5608419" y="5829788"/>
            <a:ext cx="415498" cy="492443"/>
          </a:xfrm>
          <a:prstGeom prst="rect">
            <a:avLst/>
          </a:prstGeom>
          <a:noFill/>
        </p:spPr>
        <p:txBody>
          <a:bodyPr wrap="none" rtlCol="0">
            <a:spAutoFit/>
          </a:bodyPr>
          <a:lstStyle/>
          <a:p>
            <a:r>
              <a:rPr lang="en-US" sz="2600" dirty="0" smtClean="0"/>
              <a:t>…</a:t>
            </a:r>
            <a:endParaRPr lang="ru-RU" sz="2600" dirty="0"/>
          </a:p>
        </p:txBody>
      </p:sp>
      <p:sp>
        <p:nvSpPr>
          <p:cNvPr id="15" name="Line 5"/>
          <p:cNvSpPr>
            <a:spLocks noChangeShapeType="1"/>
          </p:cNvSpPr>
          <p:nvPr/>
        </p:nvSpPr>
        <p:spPr bwMode="auto">
          <a:xfrm>
            <a:off x="9934518" y="5639550"/>
            <a:ext cx="386096" cy="0"/>
          </a:xfrm>
          <a:prstGeom prst="line">
            <a:avLst/>
          </a:prstGeom>
          <a:noFill/>
          <a:ln w="9525">
            <a:solidFill>
              <a:schemeClr val="tx1"/>
            </a:solidFill>
            <a:round/>
            <a:headEnd/>
            <a:tailEnd type="triangle" w="med" len="med"/>
          </a:ln>
          <a:effectLst/>
        </p:spPr>
        <p:txBody>
          <a:bodyPr/>
          <a:lstStyle/>
          <a:p>
            <a:endParaRPr lang="en-US"/>
          </a:p>
        </p:txBody>
      </p:sp>
      <mc:AlternateContent xmlns:mc="http://schemas.openxmlformats.org/markup-compatibility/2006" xmlns:a14="http://schemas.microsoft.com/office/drawing/2010/main">
        <mc:Choice Requires="a14">
          <p:sp>
            <p:nvSpPr>
              <p:cNvPr id="16" name="Text Box 6"/>
              <p:cNvSpPr txBox="1">
                <a:spLocks noChangeArrowheads="1"/>
              </p:cNvSpPr>
              <p:nvPr/>
            </p:nvSpPr>
            <p:spPr bwMode="auto">
              <a:xfrm>
                <a:off x="10149875" y="5209218"/>
                <a:ext cx="471365" cy="461665"/>
              </a:xfrm>
              <a:prstGeom prst="rect">
                <a:avLst/>
              </a:prstGeom>
              <a:noFill/>
              <a:ln w="9525">
                <a:noFill/>
                <a:miter lim="800000"/>
                <a:headEnd/>
                <a:tailEnd/>
              </a:ln>
              <a:effectLst/>
            </p:spPr>
            <p:txBody>
              <a:bodyPr wrap="square">
                <a:spAutoFit/>
              </a:bodyPr>
              <a:lstStyle/>
              <a:p>
                <a:pPr/>
                <a14:m>
                  <m:oMathPara xmlns:m="http://schemas.openxmlformats.org/officeDocument/2006/math">
                    <m:oMathParaPr>
                      <m:jc m:val="centerGroup"/>
                    </m:oMathParaPr>
                    <m:oMath xmlns:m="http://schemas.openxmlformats.org/officeDocument/2006/math">
                      <m:d>
                        <m:dPr>
                          <m:ctrlPr>
                            <a:rPr lang="ru-RU" sz="2400" i="1">
                              <a:latin typeface="Cambria Math" panose="02040503050406030204" pitchFamily="18" charset="0"/>
                            </a:rPr>
                          </m:ctrlPr>
                        </m:dPr>
                        <m:e>
                          <m:r>
                            <a:rPr lang="en-US" sz="2400" i="1">
                              <a:latin typeface="Cambria Math" panose="02040503050406030204" pitchFamily="18" charset="0"/>
                            </a:rPr>
                            <m:t>𝑚</m:t>
                          </m:r>
                          <m:r>
                            <a:rPr lang="en-US" sz="2400" i="1">
                              <a:latin typeface="Cambria Math" panose="02040503050406030204" pitchFamily="18" charset="0"/>
                            </a:rPr>
                            <m:t>,</m:t>
                          </m:r>
                          <m:r>
                            <a:rPr lang="en-US" sz="2400" i="1">
                              <a:latin typeface="Cambria Math" panose="02040503050406030204" pitchFamily="18" charset="0"/>
                            </a:rPr>
                            <m:t>𝑡</m:t>
                          </m:r>
                        </m:e>
                      </m:d>
                    </m:oMath>
                  </m:oMathPara>
                </a14:m>
                <a:endParaRPr lang="en-US" sz="2400" i="1" dirty="0"/>
              </a:p>
            </p:txBody>
          </p:sp>
        </mc:Choice>
        <mc:Fallback xmlns="">
          <p:sp>
            <p:nvSpPr>
              <p:cNvPr id="16" name="Text Box 6"/>
              <p:cNvSpPr txBox="1">
                <a:spLocks noRot="1" noChangeAspect="1" noMove="1" noResize="1" noEditPoints="1" noAdjustHandles="1" noChangeArrowheads="1" noChangeShapeType="1" noTextEdit="1"/>
              </p:cNvSpPr>
              <p:nvPr/>
            </p:nvSpPr>
            <p:spPr bwMode="auto">
              <a:xfrm>
                <a:off x="10149875" y="5209218"/>
                <a:ext cx="471365" cy="461665"/>
              </a:xfrm>
              <a:prstGeom prst="rect">
                <a:avLst/>
              </a:prstGeom>
              <a:blipFill rotWithShape="0">
                <a:blip r:embed="rId6"/>
                <a:stretch>
                  <a:fillRect r="-75325"/>
                </a:stretch>
              </a:blipFill>
              <a:ln w="9525">
                <a:noFill/>
                <a:miter lim="800000"/>
                <a:headEnd/>
                <a:tailEnd/>
              </a:ln>
              <a:effectLst/>
            </p:spPr>
            <p:txBody>
              <a:bodyPr/>
              <a:lstStyle/>
              <a:p>
                <a:r>
                  <a:rPr lang="ru-RU">
                    <a:noFill/>
                  </a:rPr>
                  <a:t> </a:t>
                </a:r>
              </a:p>
            </p:txBody>
          </p:sp>
        </mc:Fallback>
      </mc:AlternateContent>
      <p:sp>
        <p:nvSpPr>
          <p:cNvPr id="17" name="TextBox 16"/>
          <p:cNvSpPr txBox="1"/>
          <p:nvPr/>
        </p:nvSpPr>
        <p:spPr>
          <a:xfrm>
            <a:off x="5608419" y="4725210"/>
            <a:ext cx="415498" cy="492443"/>
          </a:xfrm>
          <a:prstGeom prst="rect">
            <a:avLst/>
          </a:prstGeom>
          <a:noFill/>
        </p:spPr>
        <p:txBody>
          <a:bodyPr wrap="none" rtlCol="0">
            <a:spAutoFit/>
          </a:bodyPr>
          <a:lstStyle/>
          <a:p>
            <a:r>
              <a:rPr lang="en-US" sz="2600" dirty="0" smtClean="0"/>
              <a:t>…</a:t>
            </a:r>
            <a:endParaRPr lang="ru-RU" sz="2600" dirty="0"/>
          </a:p>
        </p:txBody>
      </p:sp>
      <mc:AlternateContent xmlns:mc="http://schemas.openxmlformats.org/markup-compatibility/2006" xmlns:a14="http://schemas.microsoft.com/office/drawing/2010/main">
        <mc:Choice Requires="a14">
          <p:sp>
            <p:nvSpPr>
              <p:cNvPr id="18" name="Text Box 13"/>
              <p:cNvSpPr txBox="1">
                <a:spLocks noChangeArrowheads="1"/>
              </p:cNvSpPr>
              <p:nvPr/>
            </p:nvSpPr>
            <p:spPr bwMode="auto">
              <a:xfrm>
                <a:off x="2315517" y="5339029"/>
                <a:ext cx="1600310" cy="689163"/>
              </a:xfrm>
              <a:prstGeom prst="rect">
                <a:avLst/>
              </a:prstGeom>
              <a:noFill/>
              <a:ln w="9525">
                <a:noFill/>
                <a:miter lim="800000"/>
                <a:headEnd/>
                <a:tailEnd/>
              </a:ln>
              <a:effectLst/>
            </p:spPr>
            <p:txBody>
              <a:bodyPr wrap="none">
                <a:spAutoFit/>
              </a:bodyPr>
              <a:lstStyle/>
              <a:p>
                <a:r>
                  <a:rPr lang="en-US" sz="1600" i="1" dirty="0" smtClean="0"/>
                  <a:t>k</a:t>
                </a:r>
                <a14:m>
                  <m:oMath xmlns:m="http://schemas.openxmlformats.org/officeDocument/2006/math">
                    <m:groupChr>
                      <m:groupChrPr>
                        <m:chr m:val="←"/>
                        <m:vertJc m:val="bot"/>
                        <m:ctrlPr>
                          <a:rPr lang="en-US" sz="1600" i="1">
                            <a:latin typeface="Cambria Math" panose="02040503050406030204" pitchFamily="18" charset="0"/>
                          </a:rPr>
                        </m:ctrlPr>
                      </m:groupChrPr>
                      <m:e>
                        <m:r>
                          <m:rPr>
                            <m:brk m:alnAt="2"/>
                          </m:rPr>
                          <a:rPr lang="en-US" sz="1600" i="1">
                            <a:latin typeface="Cambria Math" panose="02040503050406030204" pitchFamily="18" charset="0"/>
                          </a:rPr>
                          <m:t>𝑅</m:t>
                        </m:r>
                      </m:e>
                    </m:groupChr>
                    <m:r>
                      <a:rPr lang="en-US" sz="1600" b="0" i="1" smtClean="0">
                        <a:latin typeface="Cambria Math" panose="02040503050406030204" pitchFamily="18" charset="0"/>
                      </a:rPr>
                      <m:t>𝐾</m:t>
                    </m:r>
                  </m:oMath>
                </a14:m>
                <a:endParaRPr lang="en-US" sz="1600" b="0" i="1" dirty="0" smtClean="0"/>
              </a:p>
              <a:p>
                <a:pPr/>
                <a14:m>
                  <m:oMathPara xmlns:m="http://schemas.openxmlformats.org/officeDocument/2006/math">
                    <m:oMathParaPr>
                      <m:jc m:val="left"/>
                    </m:oMathParaPr>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𝑟</m:t>
                          </m:r>
                        </m:e>
                        <m:sub>
                          <m:r>
                            <a:rPr lang="en-US" sz="1600" b="0" i="1" smtClean="0">
                              <a:latin typeface="Cambria Math" panose="02040503050406030204" pitchFamily="18" charset="0"/>
                            </a:rPr>
                            <m:t>𝑗</m:t>
                          </m:r>
                        </m:sub>
                      </m:sSub>
                      <m:r>
                        <a:rPr lang="en-US" sz="1600" i="1">
                          <a:latin typeface="Cambria Math" panose="02040503050406030204" pitchFamily="18" charset="0"/>
                        </a:rPr>
                        <m:t>←</m:t>
                      </m:r>
                      <m:r>
                        <a:rPr lang="en-US" sz="1600" i="1">
                          <a:latin typeface="Cambria Math" panose="02040503050406030204" pitchFamily="18" charset="0"/>
                        </a:rPr>
                        <m:t>𝑉</m:t>
                      </m:r>
                      <m:r>
                        <a:rPr lang="en-US" sz="1600" i="1">
                          <a:latin typeface="Cambria Math" panose="02040503050406030204" pitchFamily="18" charset="0"/>
                        </a:rPr>
                        <m:t>(</m:t>
                      </m:r>
                      <m:r>
                        <a:rPr lang="en-US" sz="1600" i="1">
                          <a:latin typeface="Cambria Math" panose="02040503050406030204" pitchFamily="18" charset="0"/>
                        </a:rPr>
                        <m:t>𝑘</m:t>
                      </m:r>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𝑚</m:t>
                          </m:r>
                        </m:e>
                        <m:sub>
                          <m:r>
                            <a:rPr lang="en-US" sz="1600" b="0" i="1" smtClean="0">
                              <a:latin typeface="Cambria Math" panose="02040503050406030204" pitchFamily="18" charset="0"/>
                            </a:rPr>
                            <m:t>𝑗</m:t>
                          </m:r>
                        </m:sub>
                      </m:sSub>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𝑡</m:t>
                          </m:r>
                        </m:e>
                        <m:sub>
                          <m:r>
                            <a:rPr lang="en-US" sz="1600" b="0" i="1" smtClean="0">
                              <a:latin typeface="Cambria Math" panose="02040503050406030204" pitchFamily="18" charset="0"/>
                            </a:rPr>
                            <m:t>𝑗</m:t>
                          </m:r>
                        </m:sub>
                      </m:sSub>
                      <m:r>
                        <a:rPr lang="en-US" sz="1600" i="1">
                          <a:latin typeface="Cambria Math" panose="02040503050406030204" pitchFamily="18" charset="0"/>
                        </a:rPr>
                        <m:t>)</m:t>
                      </m:r>
                    </m:oMath>
                  </m:oMathPara>
                </a14:m>
                <a:endParaRPr lang="en-US" sz="1600" b="1" baseline="-25000" dirty="0">
                  <a:cs typeface="Arial" charset="0"/>
                  <a:sym typeface="Symbol" pitchFamily="18" charset="2"/>
                </a:endParaRPr>
              </a:p>
            </p:txBody>
          </p:sp>
        </mc:Choice>
        <mc:Fallback xmlns="">
          <p:sp>
            <p:nvSpPr>
              <p:cNvPr id="18" name="Text Box 13"/>
              <p:cNvSpPr txBox="1">
                <a:spLocks noRot="1" noChangeAspect="1" noMove="1" noResize="1" noEditPoints="1" noAdjustHandles="1" noChangeArrowheads="1" noChangeShapeType="1" noTextEdit="1"/>
              </p:cNvSpPr>
              <p:nvPr/>
            </p:nvSpPr>
            <p:spPr bwMode="auto">
              <a:xfrm>
                <a:off x="2315517" y="5339029"/>
                <a:ext cx="1600310" cy="689163"/>
              </a:xfrm>
              <a:prstGeom prst="rect">
                <a:avLst/>
              </a:prstGeom>
              <a:blipFill>
                <a:blip r:embed="rId7"/>
                <a:stretch>
                  <a:fillRect l="-2290" b="-2655"/>
                </a:stretch>
              </a:blipFill>
              <a:ln w="9525">
                <a:noFill/>
                <a:miter lim="800000"/>
                <a:headEnd/>
                <a:tailEnd/>
              </a:ln>
              <a:effectLst/>
            </p:spPr>
            <p:txBody>
              <a:bodyPr/>
              <a:lstStyle/>
              <a:p>
                <a:r>
                  <a:rPr lang="ru-RU">
                    <a:noFill/>
                  </a:rPr>
                  <a:t> </a:t>
                </a:r>
              </a:p>
            </p:txBody>
          </p:sp>
        </mc:Fallback>
      </mc:AlternateContent>
    </p:spTree>
    <p:extLst>
      <p:ext uri="{BB962C8B-B14F-4D97-AF65-F5344CB8AC3E}">
        <p14:creationId xmlns:p14="http://schemas.microsoft.com/office/powerpoint/2010/main" val="212866012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Игра 1</a:t>
            </a:r>
            <a:endParaRPr lang="ru-RU" dirty="0"/>
          </a:p>
        </p:txBody>
      </p:sp>
      <mc:AlternateContent xmlns:mc="http://schemas.openxmlformats.org/markup-compatibility/2006" xmlns:a14="http://schemas.microsoft.com/office/drawing/2010/main">
        <mc:Choice Requires="a14">
          <p:sp>
            <p:nvSpPr>
              <p:cNvPr id="3" name="Объект 2"/>
              <p:cNvSpPr>
                <a:spLocks noGrp="1"/>
              </p:cNvSpPr>
              <p:nvPr>
                <p:ph idx="1"/>
              </p:nvPr>
            </p:nvSpPr>
            <p:spPr/>
            <p:txBody>
              <a:bodyPr>
                <a:normAutofit/>
              </a:bodyPr>
              <a:lstStyle/>
              <a:p>
                <a:pPr marL="0" indent="0">
                  <a:buNone/>
                </a:pPr>
                <a:r>
                  <a:rPr lang="ru-RU" dirty="0" smtClean="0"/>
                  <a:t>Аналогично игре 0, но претендент «вредный» и всегда отвечает 0 на любые запросы на проверку. Обозначим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1</m:t>
                        </m:r>
                      </m:sub>
                    </m:sSub>
                  </m:oMath>
                </a14:m>
                <a:r>
                  <a:rPr lang="en-US" dirty="0" smtClean="0"/>
                  <a:t> </a:t>
                </a:r>
                <a:r>
                  <a:rPr lang="ru-RU" dirty="0" smtClean="0"/>
                  <a:t>событие того, что в игре 1 величина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𝑗</m:t>
                        </m:r>
                      </m:sub>
                    </m:sSub>
                    <m:r>
                      <a:rPr lang="en-US" b="0" i="1" smtClean="0">
                        <a:latin typeface="Cambria Math" panose="02040503050406030204" pitchFamily="18" charset="0"/>
                      </a:rPr>
                      <m:t>←</m:t>
                    </m:r>
                    <m:r>
                      <a:rPr lang="en-US" b="0" i="1" smtClean="0">
                        <a:latin typeface="Cambria Math" panose="02040503050406030204" pitchFamily="18" charset="0"/>
                      </a:rPr>
                      <m:t>𝑉</m:t>
                    </m:r>
                    <m:d>
                      <m:dPr>
                        <m:ctrlPr>
                          <a:rPr lang="en-US" b="0" i="1" smtClean="0">
                            <a:latin typeface="Cambria Math" panose="02040503050406030204" pitchFamily="18" charset="0"/>
                          </a:rPr>
                        </m:ctrlPr>
                      </m:dPr>
                      <m:e>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𝑚</m:t>
                        </m:r>
                        <m:r>
                          <a:rPr lang="en-US" b="0" i="1" smtClean="0">
                            <a:latin typeface="Cambria Math" panose="02040503050406030204" pitchFamily="18" charset="0"/>
                          </a:rPr>
                          <m:t>,</m:t>
                        </m:r>
                        <m:r>
                          <a:rPr lang="en-US" b="0" i="1" smtClean="0">
                            <a:latin typeface="Cambria Math" panose="02040503050406030204" pitchFamily="18" charset="0"/>
                          </a:rPr>
                          <m:t>𝑡</m:t>
                        </m:r>
                      </m:e>
                    </m:d>
                    <m:r>
                      <a:rPr lang="en-US" b="0" i="1" smtClean="0">
                        <a:latin typeface="Cambria Math" panose="02040503050406030204" pitchFamily="18" charset="0"/>
                      </a:rPr>
                      <m:t>=</m:t>
                    </m:r>
                  </m:oMath>
                </a14:m>
                <a:r>
                  <a:rPr lang="en-US" dirty="0" smtClean="0"/>
                  <a:t>1 </a:t>
                </a:r>
                <a:r>
                  <a:rPr lang="ru-RU" dirty="0" smtClean="0"/>
                  <a:t>для некоторого </a:t>
                </a:r>
                <a14:m>
                  <m:oMath xmlns:m="http://schemas.openxmlformats.org/officeDocument/2006/math">
                    <m:r>
                      <a:rPr lang="en-US" b="0" i="1" smtClean="0">
                        <a:latin typeface="Cambria Math" panose="02040503050406030204" pitchFamily="18" charset="0"/>
                      </a:rPr>
                      <m:t>𝑗</m:t>
                    </m:r>
                  </m:oMath>
                </a14:m>
                <a:r>
                  <a:rPr lang="ru-RU" dirty="0" smtClean="0"/>
                  <a:t> (т.е.</a:t>
                </a:r>
                <a:r>
                  <a:rPr lang="en-US" dirty="0" smtClean="0"/>
                  <a:t> </a:t>
                </a:r>
                <a:r>
                  <a:rPr lang="ru-RU" dirty="0" smtClean="0"/>
                  <a:t>хоть одна пара, полученная от противника была верной). Очевидно, что до события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1</m:t>
                        </m:r>
                      </m:sub>
                    </m:sSub>
                  </m:oMath>
                </a14:m>
                <a:r>
                  <a:rPr lang="ru-RU" dirty="0" smtClean="0"/>
                  <a:t>,</a:t>
                </a:r>
                <a:r>
                  <a:rPr lang="en-US" dirty="0" smtClean="0"/>
                  <a:t> </a:t>
                </a:r>
                <a:r>
                  <a:rPr lang="ru-RU" dirty="0" smtClean="0"/>
                  <a:t>игры 0 и 1 идентичны (разница только когда, когда претендент возвращает 0, а должен был вернуть 1). Т.е. </a:t>
                </a:r>
                <a14:m>
                  <m:oMath xmlns:m="http://schemas.openxmlformats.org/officeDocument/2006/math">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Pr</m:t>
                        </m:r>
                      </m:fName>
                      <m:e>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0</m:t>
                                </m:r>
                              </m:sub>
                            </m:sSub>
                          </m:e>
                        </m:d>
                      </m:e>
                    </m:func>
                    <m:r>
                      <a:rPr lang="en-US" b="0" i="1" smtClean="0">
                        <a:latin typeface="Cambria Math" panose="02040503050406030204" pitchFamily="18" charset="0"/>
                      </a:rPr>
                      <m:t>=</m:t>
                    </m:r>
                    <m:r>
                      <m:rPr>
                        <m:sty m:val="p"/>
                      </m:rPr>
                      <a:rPr lang="en-US" b="0" i="0" smtClean="0">
                        <a:latin typeface="Cambria Math" panose="02040503050406030204" pitchFamily="18" charset="0"/>
                      </a:rPr>
                      <m:t>Pr</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1</m:t>
                        </m:r>
                      </m:sub>
                    </m:sSub>
                    <m:r>
                      <a:rPr lang="en-US" b="0" i="1" smtClean="0">
                        <a:latin typeface="Cambria Math" panose="02040503050406030204" pitchFamily="18" charset="0"/>
                      </a:rPr>
                      <m:t>]</m:t>
                    </m:r>
                  </m:oMath>
                </a14:m>
                <a:r>
                  <a:rPr lang="en-US" dirty="0" smtClean="0"/>
                  <a:t> </a:t>
                </a:r>
                <a:r>
                  <a:rPr lang="ru-RU" dirty="0" smtClean="0"/>
                  <a:t>до события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1</m:t>
                        </m:r>
                      </m:sub>
                    </m:sSub>
                  </m:oMath>
                </a14:m>
                <a:r>
                  <a:rPr lang="ru-RU" dirty="0" smtClean="0"/>
                  <a:t> включительно. </a:t>
                </a:r>
                <a:endParaRPr lang="ru-RU" dirty="0"/>
              </a:p>
            </p:txBody>
          </p:sp>
        </mc:Choice>
        <mc:Fallback xmlns="">
          <p:sp>
            <p:nvSpPr>
              <p:cNvPr id="3" name="Объект 2"/>
              <p:cNvSpPr>
                <a:spLocks noGrp="1" noRot="1" noChangeAspect="1" noMove="1" noResize="1" noEditPoints="1" noAdjustHandles="1" noChangeArrowheads="1" noChangeShapeType="1" noTextEdit="1"/>
              </p:cNvSpPr>
              <p:nvPr>
                <p:ph idx="1"/>
              </p:nvPr>
            </p:nvSpPr>
            <p:spPr>
              <a:blipFill>
                <a:blip r:embed="rId2"/>
                <a:stretch>
                  <a:fillRect l="-1043" t="-2101" r="-1333"/>
                </a:stretch>
              </a:blipFill>
            </p:spPr>
            <p:txBody>
              <a:bodyPr/>
              <a:lstStyle/>
              <a:p>
                <a:r>
                  <a:rPr lang="ru-RU">
                    <a:noFill/>
                  </a:rPr>
                  <a:t> </a:t>
                </a:r>
              </a:p>
            </p:txBody>
          </p:sp>
        </mc:Fallback>
      </mc:AlternateContent>
      <p:sp>
        <p:nvSpPr>
          <p:cNvPr id="4" name="Номер слайда 3"/>
          <p:cNvSpPr>
            <a:spLocks noGrp="1"/>
          </p:cNvSpPr>
          <p:nvPr>
            <p:ph type="sldNum" sz="quarter" idx="12"/>
          </p:nvPr>
        </p:nvSpPr>
        <p:spPr/>
        <p:txBody>
          <a:bodyPr/>
          <a:lstStyle/>
          <a:p>
            <a:fld id="{8253DDDB-F8F7-4D64-A7FD-3F3D61C1949F}" type="slidenum">
              <a:rPr lang="ru-RU" smtClean="0"/>
              <a:t>19</a:t>
            </a:fld>
            <a:endParaRPr lang="ru-RU"/>
          </a:p>
        </p:txBody>
      </p:sp>
      <p:sp>
        <p:nvSpPr>
          <p:cNvPr id="19" name="Rectangle 4"/>
          <p:cNvSpPr>
            <a:spLocks noChangeArrowheads="1"/>
          </p:cNvSpPr>
          <p:nvPr/>
        </p:nvSpPr>
        <p:spPr bwMode="auto">
          <a:xfrm>
            <a:off x="2194867" y="4901502"/>
            <a:ext cx="1750011" cy="1454847"/>
          </a:xfrm>
          <a:prstGeom prst="rect">
            <a:avLst/>
          </a:prstGeom>
          <a:solidFill>
            <a:schemeClr val="accent1"/>
          </a:solidFill>
          <a:ln w="9525">
            <a:solidFill>
              <a:schemeClr val="tx1"/>
            </a:solidFill>
            <a:miter lim="800000"/>
            <a:headEnd/>
            <a:tailEnd/>
          </a:ln>
          <a:effectLst/>
        </p:spPr>
        <p:txBody>
          <a:bodyPr wrap="none"/>
          <a:lstStyle/>
          <a:p>
            <a:pPr algn="ctr"/>
            <a:r>
              <a:rPr lang="en-US"/>
              <a:t>Chal.</a:t>
            </a:r>
          </a:p>
        </p:txBody>
      </p:sp>
      <mc:AlternateContent xmlns:mc="http://schemas.openxmlformats.org/markup-compatibility/2006" xmlns:a14="http://schemas.microsoft.com/office/drawing/2010/main">
        <mc:Choice Requires="a14">
          <p:sp>
            <p:nvSpPr>
              <p:cNvPr id="20" name="Rectangle 7"/>
              <p:cNvSpPr>
                <a:spLocks noChangeArrowheads="1"/>
              </p:cNvSpPr>
              <p:nvPr/>
            </p:nvSpPr>
            <p:spPr bwMode="auto">
              <a:xfrm>
                <a:off x="7831078" y="4901502"/>
                <a:ext cx="1295400" cy="1454847"/>
              </a:xfrm>
              <a:prstGeom prst="rect">
                <a:avLst/>
              </a:prstGeom>
              <a:solidFill>
                <a:schemeClr val="accent1"/>
              </a:solidFill>
              <a:ln w="9525">
                <a:solidFill>
                  <a:schemeClr val="tx1"/>
                </a:solidFill>
                <a:miter lim="800000"/>
                <a:headEnd/>
                <a:tailEnd/>
              </a:ln>
              <a:effectLst/>
            </p:spPr>
            <p:txBody>
              <a:bodyPr wrap="none"/>
              <a:lstStyle/>
              <a:p>
                <a:pPr algn="ctr"/>
                <a:r>
                  <a:rPr lang="en-US" dirty="0"/>
                  <a:t>Adv. </a:t>
                </a:r>
                <a14:m>
                  <m:oMath xmlns:m="http://schemas.openxmlformats.org/officeDocument/2006/math">
                    <m:r>
                      <a:rPr lang="en-US" i="1" dirty="0" smtClean="0">
                        <a:latin typeface="Cambria Math" panose="02040503050406030204" pitchFamily="18" charset="0"/>
                      </a:rPr>
                      <m:t>𝐴</m:t>
                    </m:r>
                  </m:oMath>
                </a14:m>
                <a:endParaRPr lang="en-US" dirty="0"/>
              </a:p>
            </p:txBody>
          </p:sp>
        </mc:Choice>
        <mc:Fallback xmlns="">
          <p:sp>
            <p:nvSpPr>
              <p:cNvPr id="20" name="Rectangle 7"/>
              <p:cNvSpPr>
                <a:spLocks noRot="1" noChangeAspect="1" noMove="1" noResize="1" noEditPoints="1" noAdjustHandles="1" noChangeArrowheads="1" noChangeShapeType="1" noTextEdit="1"/>
              </p:cNvSpPr>
              <p:nvPr/>
            </p:nvSpPr>
            <p:spPr bwMode="auto">
              <a:xfrm>
                <a:off x="7831078" y="4901502"/>
                <a:ext cx="1295400" cy="1454847"/>
              </a:xfrm>
              <a:prstGeom prst="rect">
                <a:avLst/>
              </a:prstGeom>
              <a:blipFill rotWithShape="0">
                <a:blip r:embed="rId3"/>
                <a:stretch>
                  <a:fillRect t="-1660"/>
                </a:stretch>
              </a:blipFill>
              <a:ln w="9525">
                <a:solidFill>
                  <a:schemeClr val="tx1"/>
                </a:solidFill>
                <a:miter lim="800000"/>
                <a:headEnd/>
                <a:tailEnd/>
              </a:ln>
              <a:effectLst/>
            </p:spPr>
            <p:txBody>
              <a:bodyPr/>
              <a:lstStyle/>
              <a:p>
                <a:r>
                  <a:rPr lang="ru-RU">
                    <a:noFill/>
                  </a:rPr>
                  <a:t> </a:t>
                </a:r>
              </a:p>
            </p:txBody>
          </p:sp>
        </mc:Fallback>
      </mc:AlternateContent>
      <p:grpSp>
        <p:nvGrpSpPr>
          <p:cNvPr id="21" name="Group 21"/>
          <p:cNvGrpSpPr>
            <a:grpSpLocks/>
          </p:cNvGrpSpPr>
          <p:nvPr/>
        </p:nvGrpSpPr>
        <p:grpSpPr bwMode="auto">
          <a:xfrm>
            <a:off x="4002028" y="5114092"/>
            <a:ext cx="3771900" cy="425053"/>
            <a:chOff x="1776" y="1791"/>
            <a:chExt cx="2400" cy="357"/>
          </a:xfrm>
        </p:grpSpPr>
        <p:sp>
          <p:nvSpPr>
            <p:cNvPr id="22" name="Line 10"/>
            <p:cNvSpPr>
              <a:spLocks noChangeShapeType="1"/>
            </p:cNvSpPr>
            <p:nvPr/>
          </p:nvSpPr>
          <p:spPr bwMode="auto">
            <a:xfrm flipH="1">
              <a:off x="1776" y="2122"/>
              <a:ext cx="2400" cy="0"/>
            </a:xfrm>
            <a:prstGeom prst="line">
              <a:avLst/>
            </a:prstGeom>
            <a:noFill/>
            <a:ln w="38100" cmpd="sng">
              <a:solidFill>
                <a:schemeClr val="tx1"/>
              </a:solidFill>
              <a:round/>
              <a:headEnd/>
              <a:tailEnd type="triangle" w="med" len="med"/>
            </a:ln>
            <a:effectLst/>
          </p:spPr>
          <p:txBody>
            <a:bodyPr/>
            <a:lstStyle/>
            <a:p>
              <a:endParaRPr lang="en-US"/>
            </a:p>
          </p:txBody>
        </p:sp>
        <mc:AlternateContent xmlns:mc="http://schemas.openxmlformats.org/markup-compatibility/2006" xmlns:a14="http://schemas.microsoft.com/office/drawing/2010/main">
          <mc:Choice Requires="a14">
            <p:sp>
              <p:nvSpPr>
                <p:cNvPr id="23" name="Text Box 11"/>
                <p:cNvSpPr txBox="1">
                  <a:spLocks noChangeArrowheads="1"/>
                </p:cNvSpPr>
                <p:nvPr/>
              </p:nvSpPr>
              <p:spPr bwMode="auto">
                <a:xfrm>
                  <a:off x="2515" y="1791"/>
                  <a:ext cx="808" cy="357"/>
                </a:xfrm>
                <a:prstGeom prst="rect">
                  <a:avLst/>
                </a:prstGeom>
                <a:noFill/>
                <a:ln w="9525">
                  <a:noFill/>
                  <a:miter lim="800000"/>
                  <a:headEnd/>
                  <a:tailEnd/>
                </a:ln>
                <a:effectLst/>
              </p:spPr>
              <p:txBody>
                <a:bodyPr wrap="none">
                  <a:spAutoFit/>
                </a:bodyPr>
                <a:lstStyle/>
                <a:p>
                  <a14:m>
                    <m:oMath xmlns:m="http://schemas.openxmlformats.org/officeDocument/2006/math">
                      <m:sSub>
                        <m:sSubPr>
                          <m:ctrlPr>
                            <a:rPr lang="en-US" sz="2000" b="0" i="1" smtClean="0">
                              <a:latin typeface="Cambria Math" panose="02040503050406030204" pitchFamily="18" charset="0"/>
                              <a:sym typeface="Symbol" pitchFamily="18" charset="2"/>
                            </a:rPr>
                          </m:ctrlPr>
                        </m:sSubPr>
                        <m:e>
                          <m:r>
                            <a:rPr lang="en-US" sz="2000" b="0" i="1" smtClean="0">
                              <a:latin typeface="Cambria Math" panose="02040503050406030204" pitchFamily="18" charset="0"/>
                              <a:sym typeface="Symbol" pitchFamily="18" charset="2"/>
                            </a:rPr>
                            <m:t>𝑚</m:t>
                          </m:r>
                        </m:e>
                        <m:sub>
                          <m:r>
                            <a:rPr lang="en-US" sz="2000" b="0" i="1" smtClean="0">
                              <a:latin typeface="Cambria Math" panose="02040503050406030204" pitchFamily="18" charset="0"/>
                              <a:sym typeface="Symbol" pitchFamily="18" charset="2"/>
                            </a:rPr>
                            <m:t>𝑖</m:t>
                          </m:r>
                        </m:sub>
                      </m:sSub>
                    </m:oMath>
                  </a14:m>
                  <a:r>
                    <a:rPr lang="en-US" sz="2000" dirty="0" smtClean="0">
                      <a:sym typeface="Symbol" pitchFamily="18" charset="2"/>
                    </a:rPr>
                    <a:t> [</a:t>
                  </a:r>
                  <a14:m>
                    <m:oMath xmlns:m="http://schemas.openxmlformats.org/officeDocument/2006/math">
                      <m:sSub>
                        <m:sSubPr>
                          <m:ctrlPr>
                            <a:rPr lang="en-US" sz="2000" b="0" i="1" dirty="0" smtClean="0">
                              <a:latin typeface="Cambria Math" panose="02040503050406030204" pitchFamily="18" charset="0"/>
                              <a:sym typeface="Symbol" pitchFamily="18" charset="2"/>
                            </a:rPr>
                          </m:ctrlPr>
                        </m:sSubPr>
                        <m:e>
                          <m:r>
                            <a:rPr lang="en-US" sz="2000" b="0" i="1" dirty="0" smtClean="0">
                              <a:latin typeface="Cambria Math" panose="02040503050406030204" pitchFamily="18" charset="0"/>
                              <a:sym typeface="Symbol" pitchFamily="18" charset="2"/>
                            </a:rPr>
                            <m:t>𝑚</m:t>
                          </m:r>
                        </m:e>
                        <m:sub>
                          <m:r>
                            <a:rPr lang="en-US" sz="2000" b="0" i="1" dirty="0" smtClean="0">
                              <a:latin typeface="Cambria Math" panose="02040503050406030204" pitchFamily="18" charset="0"/>
                              <a:sym typeface="Symbol" pitchFamily="18" charset="2"/>
                            </a:rPr>
                            <m:t>𝑗</m:t>
                          </m:r>
                        </m:sub>
                      </m:sSub>
                      <m:r>
                        <a:rPr lang="en-US" sz="2000" b="0" i="1" dirty="0" smtClean="0">
                          <a:latin typeface="Cambria Math" panose="02040503050406030204" pitchFamily="18" charset="0"/>
                          <a:sym typeface="Symbol" pitchFamily="18" charset="2"/>
                        </a:rPr>
                        <m:t>,</m:t>
                      </m:r>
                      <m:sSub>
                        <m:sSubPr>
                          <m:ctrlPr>
                            <a:rPr lang="en-US" sz="2000" b="0" i="1" dirty="0" smtClean="0">
                              <a:latin typeface="Cambria Math" panose="02040503050406030204" pitchFamily="18" charset="0"/>
                              <a:sym typeface="Symbol" pitchFamily="18" charset="2"/>
                            </a:rPr>
                          </m:ctrlPr>
                        </m:sSubPr>
                        <m:e>
                          <m:r>
                            <a:rPr lang="en-US" sz="2000" b="0" i="1" dirty="0" smtClean="0">
                              <a:latin typeface="Cambria Math" panose="02040503050406030204" pitchFamily="18" charset="0"/>
                              <a:sym typeface="Symbol" pitchFamily="18" charset="2"/>
                            </a:rPr>
                            <m:t>𝑡</m:t>
                          </m:r>
                        </m:e>
                        <m:sub>
                          <m:r>
                            <a:rPr lang="en-US" sz="2000" b="0" i="1" dirty="0" smtClean="0">
                              <a:latin typeface="Cambria Math" panose="02040503050406030204" pitchFamily="18" charset="0"/>
                              <a:sym typeface="Symbol" pitchFamily="18" charset="2"/>
                            </a:rPr>
                            <m:t>𝑗</m:t>
                          </m:r>
                        </m:sub>
                      </m:sSub>
                    </m:oMath>
                  </a14:m>
                  <a:r>
                    <a:rPr lang="en-US" sz="2000" dirty="0" smtClean="0">
                      <a:sym typeface="Symbol" pitchFamily="18" charset="2"/>
                    </a:rPr>
                    <a:t>]</a:t>
                  </a:r>
                  <a:endParaRPr lang="en-US" sz="2000" dirty="0">
                    <a:sym typeface="Symbol" pitchFamily="18" charset="2"/>
                  </a:endParaRPr>
                </a:p>
              </p:txBody>
            </p:sp>
          </mc:Choice>
          <mc:Fallback xmlns="">
            <p:sp>
              <p:nvSpPr>
                <p:cNvPr id="23" name="Text Box 11"/>
                <p:cNvSpPr txBox="1">
                  <a:spLocks noRot="1" noChangeAspect="1" noMove="1" noResize="1" noEditPoints="1" noAdjustHandles="1" noChangeArrowheads="1" noChangeShapeType="1" noTextEdit="1"/>
                </p:cNvSpPr>
                <p:nvPr/>
              </p:nvSpPr>
              <p:spPr bwMode="auto">
                <a:xfrm>
                  <a:off x="2515" y="1791"/>
                  <a:ext cx="808" cy="357"/>
                </a:xfrm>
                <a:prstGeom prst="rect">
                  <a:avLst/>
                </a:prstGeom>
                <a:blipFill>
                  <a:blip r:embed="rId4"/>
                  <a:stretch>
                    <a:fillRect t="-7143" r="-4327" b="-20000"/>
                  </a:stretch>
                </a:blipFill>
                <a:ln w="9525">
                  <a:noFill/>
                  <a:miter lim="800000"/>
                  <a:headEnd/>
                  <a:tailEnd/>
                </a:ln>
                <a:effectLst/>
              </p:spPr>
              <p:txBody>
                <a:bodyPr/>
                <a:lstStyle/>
                <a:p>
                  <a:r>
                    <a:rPr lang="ru-RU">
                      <a:noFill/>
                    </a:rPr>
                    <a:t> </a:t>
                  </a:r>
                </a:p>
              </p:txBody>
            </p:sp>
          </mc:Fallback>
        </mc:AlternateContent>
      </p:grpSp>
      <p:grpSp>
        <p:nvGrpSpPr>
          <p:cNvPr id="24" name="Group 20"/>
          <p:cNvGrpSpPr>
            <a:grpSpLocks/>
          </p:cNvGrpSpPr>
          <p:nvPr/>
        </p:nvGrpSpPr>
        <p:grpSpPr bwMode="auto">
          <a:xfrm>
            <a:off x="4040128" y="5593771"/>
            <a:ext cx="3733803" cy="406004"/>
            <a:chOff x="1776" y="2069"/>
            <a:chExt cx="2352" cy="341"/>
          </a:xfrm>
        </p:grpSpPr>
        <p:sp>
          <p:nvSpPr>
            <p:cNvPr id="25" name="Line 13"/>
            <p:cNvSpPr>
              <a:spLocks noChangeShapeType="1"/>
            </p:cNvSpPr>
            <p:nvPr/>
          </p:nvSpPr>
          <p:spPr bwMode="auto">
            <a:xfrm>
              <a:off x="1776" y="2410"/>
              <a:ext cx="2352" cy="0"/>
            </a:xfrm>
            <a:prstGeom prst="line">
              <a:avLst/>
            </a:prstGeom>
            <a:noFill/>
            <a:ln w="38100" cmpd="sng">
              <a:solidFill>
                <a:schemeClr val="tx1"/>
              </a:solidFill>
              <a:round/>
              <a:headEnd/>
              <a:tailEnd type="triangle" w="med" len="med"/>
            </a:ln>
            <a:effectLst/>
          </p:spPr>
          <p:txBody>
            <a:bodyPr/>
            <a:lstStyle/>
            <a:p>
              <a:endParaRPr lang="en-US"/>
            </a:p>
          </p:txBody>
        </p:sp>
        <mc:AlternateContent xmlns:mc="http://schemas.openxmlformats.org/markup-compatibility/2006" xmlns:a14="http://schemas.microsoft.com/office/drawing/2010/main">
          <mc:Choice Requires="a14">
            <p:sp>
              <p:nvSpPr>
                <p:cNvPr id="26" name="Text Box 14"/>
                <p:cNvSpPr txBox="1">
                  <a:spLocks noChangeArrowheads="1"/>
                </p:cNvSpPr>
                <p:nvPr/>
              </p:nvSpPr>
              <p:spPr bwMode="auto">
                <a:xfrm>
                  <a:off x="2326" y="2069"/>
                  <a:ext cx="1323" cy="336"/>
                </a:xfrm>
                <a:prstGeom prst="rect">
                  <a:avLst/>
                </a:prstGeom>
                <a:noFill/>
                <a:ln w="9525">
                  <a:noFill/>
                  <a:miter lim="800000"/>
                  <a:headEnd/>
                  <a:tailEnd/>
                </a:ln>
                <a:effectLst/>
              </p:spPr>
              <p:txBody>
                <a:bodyPr wrap="none">
                  <a:spAutoFit/>
                </a:bodyPr>
                <a:lstStyle/>
                <a:p>
                  <a14:m>
                    <m:oMath xmlns:m="http://schemas.openxmlformats.org/officeDocument/2006/math">
                      <m:sSub>
                        <m:sSubPr>
                          <m:ctrlPr>
                            <a:rPr lang="en-US" sz="2000" b="0" i="1" dirty="0" smtClean="0">
                              <a:latin typeface="Cambria Math" panose="02040503050406030204" pitchFamily="18" charset="0"/>
                            </a:rPr>
                          </m:ctrlPr>
                        </m:sSubPr>
                        <m:e>
                          <m:r>
                            <a:rPr lang="en-US" sz="2000" b="0" i="1" dirty="0" smtClean="0">
                              <a:latin typeface="Cambria Math" panose="02040503050406030204" pitchFamily="18" charset="0"/>
                            </a:rPr>
                            <m:t>𝑡</m:t>
                          </m:r>
                        </m:e>
                        <m:sub>
                          <m:r>
                            <a:rPr lang="en-US" sz="2000" b="0" i="1" dirty="0" smtClean="0">
                              <a:latin typeface="Cambria Math" panose="02040503050406030204" pitchFamily="18" charset="0"/>
                            </a:rPr>
                            <m:t>𝑖</m:t>
                          </m:r>
                        </m:sub>
                      </m:sSub>
                      <m:sSup>
                        <m:sSupPr>
                          <m:ctrlPr>
                            <a:rPr lang="en-US" sz="2000" b="0" i="1" dirty="0" smtClean="0">
                              <a:latin typeface="Cambria Math" panose="02040503050406030204" pitchFamily="18" charset="0"/>
                            </a:rPr>
                          </m:ctrlPr>
                        </m:sSupPr>
                        <m:e>
                          <m:r>
                            <a:rPr lang="en-US" sz="2000" b="0" i="1" dirty="0" smtClean="0">
                              <a:latin typeface="Cambria Math" panose="02040503050406030204" pitchFamily="18" charset="0"/>
                            </a:rPr>
                            <m:t>←</m:t>
                          </m:r>
                        </m:e>
                        <m:sup>
                          <m:r>
                            <a:rPr lang="en-US" sz="2000" b="0" i="1" dirty="0" smtClean="0">
                              <a:latin typeface="Cambria Math" panose="02040503050406030204" pitchFamily="18" charset="0"/>
                            </a:rPr>
                            <m:t>𝑅</m:t>
                          </m:r>
                        </m:sup>
                      </m:sSup>
                      <m:r>
                        <a:rPr lang="en-US" sz="2000" b="0" i="1" dirty="0" smtClean="0">
                          <a:latin typeface="Cambria Math" panose="02040503050406030204" pitchFamily="18" charset="0"/>
                        </a:rPr>
                        <m:t>𝑆</m:t>
                      </m:r>
                      <m:r>
                        <a:rPr lang="en-US" sz="2000" b="0" i="1" dirty="0" smtClean="0">
                          <a:latin typeface="Cambria Math" panose="02040503050406030204" pitchFamily="18" charset="0"/>
                        </a:rPr>
                        <m:t>(</m:t>
                      </m:r>
                      <m:r>
                        <a:rPr lang="en-US" sz="2000" b="0" i="1" dirty="0" smtClean="0">
                          <a:latin typeface="Cambria Math" panose="02040503050406030204" pitchFamily="18" charset="0"/>
                        </a:rPr>
                        <m:t>𝑘</m:t>
                      </m:r>
                      <m:r>
                        <a:rPr lang="en-US" sz="2000" b="0" i="1" dirty="0" smtClean="0">
                          <a:latin typeface="Cambria Math" panose="02040503050406030204" pitchFamily="18" charset="0"/>
                        </a:rPr>
                        <m:t>,</m:t>
                      </m:r>
                      <m:sSub>
                        <m:sSubPr>
                          <m:ctrlPr>
                            <a:rPr lang="en-US" sz="2000" b="0" i="1" dirty="0" smtClean="0">
                              <a:latin typeface="Cambria Math" panose="02040503050406030204" pitchFamily="18" charset="0"/>
                            </a:rPr>
                          </m:ctrlPr>
                        </m:sSubPr>
                        <m:e>
                          <m:r>
                            <a:rPr lang="en-US" sz="2000" b="0" i="1" dirty="0" smtClean="0">
                              <a:latin typeface="Cambria Math" panose="02040503050406030204" pitchFamily="18" charset="0"/>
                            </a:rPr>
                            <m:t>𝑚</m:t>
                          </m:r>
                        </m:e>
                        <m:sub>
                          <m:r>
                            <a:rPr lang="en-US" sz="2000" b="0" i="1" dirty="0" smtClean="0">
                              <a:latin typeface="Cambria Math" panose="02040503050406030204" pitchFamily="18" charset="0"/>
                            </a:rPr>
                            <m:t>𝑖</m:t>
                          </m:r>
                        </m:sub>
                      </m:sSub>
                      <m:r>
                        <a:rPr lang="en-US" sz="2000" b="0" i="1" dirty="0" smtClean="0">
                          <a:latin typeface="Cambria Math" panose="02040503050406030204" pitchFamily="18" charset="0"/>
                        </a:rPr>
                        <m:t>)</m:t>
                      </m:r>
                    </m:oMath>
                  </a14:m>
                  <a:r>
                    <a:rPr lang="ru-RU" sz="2000" dirty="0" smtClean="0"/>
                    <a:t> </a:t>
                  </a:r>
                  <a:r>
                    <a:rPr lang="en-US" sz="2000" dirty="0" smtClean="0"/>
                    <a:t>[0]</a:t>
                  </a:r>
                  <a:endParaRPr lang="en-US" sz="2000" dirty="0"/>
                </a:p>
              </p:txBody>
            </p:sp>
          </mc:Choice>
          <mc:Fallback xmlns="">
            <p:sp>
              <p:nvSpPr>
                <p:cNvPr id="26" name="Text Box 14"/>
                <p:cNvSpPr txBox="1">
                  <a:spLocks noRot="1" noChangeAspect="1" noMove="1" noResize="1" noEditPoints="1" noAdjustHandles="1" noChangeArrowheads="1" noChangeShapeType="1" noTextEdit="1"/>
                </p:cNvSpPr>
                <p:nvPr/>
              </p:nvSpPr>
              <p:spPr bwMode="auto">
                <a:xfrm>
                  <a:off x="2326" y="2069"/>
                  <a:ext cx="1323" cy="336"/>
                </a:xfrm>
                <a:prstGeom prst="rect">
                  <a:avLst/>
                </a:prstGeom>
                <a:blipFill rotWithShape="0">
                  <a:blip r:embed="rId5"/>
                  <a:stretch>
                    <a:fillRect t="-9231" r="-1739" b="-27692"/>
                  </a:stretch>
                </a:blipFill>
                <a:ln w="9525">
                  <a:noFill/>
                  <a:miter lim="800000"/>
                  <a:headEnd/>
                  <a:tailEnd/>
                </a:ln>
                <a:effectLst/>
              </p:spPr>
              <p:txBody>
                <a:bodyPr/>
                <a:lstStyle/>
                <a:p>
                  <a:r>
                    <a:rPr lang="ru-RU">
                      <a:noFill/>
                    </a:rPr>
                    <a:t> </a:t>
                  </a:r>
                </a:p>
              </p:txBody>
            </p:sp>
          </mc:Fallback>
        </mc:AlternateContent>
      </p:grpSp>
      <p:sp>
        <p:nvSpPr>
          <p:cNvPr id="27" name="Rectangle 18"/>
          <p:cNvSpPr>
            <a:spLocks noChangeArrowheads="1"/>
          </p:cNvSpPr>
          <p:nvPr/>
        </p:nvSpPr>
        <p:spPr bwMode="auto">
          <a:xfrm>
            <a:off x="2009718" y="4607626"/>
            <a:ext cx="7924800" cy="1920172"/>
          </a:xfrm>
          <a:prstGeom prst="rect">
            <a:avLst/>
          </a:prstGeom>
          <a:noFill/>
          <a:ln w="38100">
            <a:solidFill>
              <a:schemeClr val="folHlink"/>
            </a:solidFill>
            <a:miter lim="800000"/>
            <a:headEnd/>
            <a:tailEnd/>
          </a:ln>
          <a:effectLst/>
        </p:spPr>
        <p:txBody>
          <a:bodyPr wrap="none" anchor="ctr"/>
          <a:lstStyle/>
          <a:p>
            <a:endParaRPr lang="en-US"/>
          </a:p>
        </p:txBody>
      </p:sp>
      <p:sp>
        <p:nvSpPr>
          <p:cNvPr id="28" name="TextBox 27"/>
          <p:cNvSpPr txBox="1"/>
          <p:nvPr/>
        </p:nvSpPr>
        <p:spPr>
          <a:xfrm>
            <a:off x="5608419" y="5829788"/>
            <a:ext cx="415498" cy="492443"/>
          </a:xfrm>
          <a:prstGeom prst="rect">
            <a:avLst/>
          </a:prstGeom>
          <a:noFill/>
        </p:spPr>
        <p:txBody>
          <a:bodyPr wrap="none" rtlCol="0">
            <a:spAutoFit/>
          </a:bodyPr>
          <a:lstStyle/>
          <a:p>
            <a:r>
              <a:rPr lang="en-US" sz="2600" dirty="0" smtClean="0"/>
              <a:t>…</a:t>
            </a:r>
            <a:endParaRPr lang="ru-RU" sz="2600" dirty="0"/>
          </a:p>
        </p:txBody>
      </p:sp>
      <p:sp>
        <p:nvSpPr>
          <p:cNvPr id="29" name="Line 5"/>
          <p:cNvSpPr>
            <a:spLocks noChangeShapeType="1"/>
          </p:cNvSpPr>
          <p:nvPr/>
        </p:nvSpPr>
        <p:spPr bwMode="auto">
          <a:xfrm>
            <a:off x="9934518" y="5639550"/>
            <a:ext cx="386096" cy="0"/>
          </a:xfrm>
          <a:prstGeom prst="line">
            <a:avLst/>
          </a:prstGeom>
          <a:noFill/>
          <a:ln w="9525">
            <a:solidFill>
              <a:schemeClr val="tx1"/>
            </a:solidFill>
            <a:round/>
            <a:headEnd/>
            <a:tailEnd type="triangle" w="med" len="med"/>
          </a:ln>
          <a:effectLst/>
        </p:spPr>
        <p:txBody>
          <a:bodyPr/>
          <a:lstStyle/>
          <a:p>
            <a:endParaRPr lang="en-US"/>
          </a:p>
        </p:txBody>
      </p:sp>
      <mc:AlternateContent xmlns:mc="http://schemas.openxmlformats.org/markup-compatibility/2006" xmlns:a14="http://schemas.microsoft.com/office/drawing/2010/main">
        <mc:Choice Requires="a14">
          <p:sp>
            <p:nvSpPr>
              <p:cNvPr id="30" name="Text Box 6"/>
              <p:cNvSpPr txBox="1">
                <a:spLocks noChangeArrowheads="1"/>
              </p:cNvSpPr>
              <p:nvPr/>
            </p:nvSpPr>
            <p:spPr bwMode="auto">
              <a:xfrm>
                <a:off x="10149875" y="5209218"/>
                <a:ext cx="471365" cy="461665"/>
              </a:xfrm>
              <a:prstGeom prst="rect">
                <a:avLst/>
              </a:prstGeom>
              <a:noFill/>
              <a:ln w="9525">
                <a:noFill/>
                <a:miter lim="800000"/>
                <a:headEnd/>
                <a:tailEnd/>
              </a:ln>
              <a:effectLst/>
            </p:spPr>
            <p:txBody>
              <a:bodyPr wrap="square">
                <a:spAutoFit/>
              </a:bodyPr>
              <a:lstStyle/>
              <a:p>
                <a:pPr/>
                <a14:m>
                  <m:oMathPara xmlns:m="http://schemas.openxmlformats.org/officeDocument/2006/math">
                    <m:oMathParaPr>
                      <m:jc m:val="centerGroup"/>
                    </m:oMathParaPr>
                    <m:oMath xmlns:m="http://schemas.openxmlformats.org/officeDocument/2006/math">
                      <m:d>
                        <m:dPr>
                          <m:ctrlPr>
                            <a:rPr lang="ru-RU" sz="2400" i="1">
                              <a:latin typeface="Cambria Math" panose="02040503050406030204" pitchFamily="18" charset="0"/>
                            </a:rPr>
                          </m:ctrlPr>
                        </m:dPr>
                        <m:e>
                          <m:r>
                            <a:rPr lang="en-US" sz="2400" i="1">
                              <a:latin typeface="Cambria Math" panose="02040503050406030204" pitchFamily="18" charset="0"/>
                            </a:rPr>
                            <m:t>𝑚</m:t>
                          </m:r>
                          <m:r>
                            <a:rPr lang="en-US" sz="2400" i="1">
                              <a:latin typeface="Cambria Math" panose="02040503050406030204" pitchFamily="18" charset="0"/>
                            </a:rPr>
                            <m:t>,</m:t>
                          </m:r>
                          <m:r>
                            <a:rPr lang="en-US" sz="2400" i="1">
                              <a:latin typeface="Cambria Math" panose="02040503050406030204" pitchFamily="18" charset="0"/>
                            </a:rPr>
                            <m:t>𝑡</m:t>
                          </m:r>
                        </m:e>
                      </m:d>
                    </m:oMath>
                  </m:oMathPara>
                </a14:m>
                <a:endParaRPr lang="en-US" sz="2400" i="1" dirty="0"/>
              </a:p>
            </p:txBody>
          </p:sp>
        </mc:Choice>
        <mc:Fallback xmlns="">
          <p:sp>
            <p:nvSpPr>
              <p:cNvPr id="30" name="Text Box 6"/>
              <p:cNvSpPr txBox="1">
                <a:spLocks noRot="1" noChangeAspect="1" noMove="1" noResize="1" noEditPoints="1" noAdjustHandles="1" noChangeArrowheads="1" noChangeShapeType="1" noTextEdit="1"/>
              </p:cNvSpPr>
              <p:nvPr/>
            </p:nvSpPr>
            <p:spPr bwMode="auto">
              <a:xfrm>
                <a:off x="10149875" y="5209218"/>
                <a:ext cx="471365" cy="461665"/>
              </a:xfrm>
              <a:prstGeom prst="rect">
                <a:avLst/>
              </a:prstGeom>
              <a:blipFill rotWithShape="0">
                <a:blip r:embed="rId6"/>
                <a:stretch>
                  <a:fillRect r="-75325"/>
                </a:stretch>
              </a:blipFill>
              <a:ln w="9525">
                <a:noFill/>
                <a:miter lim="800000"/>
                <a:headEnd/>
                <a:tailEnd/>
              </a:ln>
              <a:effectLst/>
            </p:spPr>
            <p:txBody>
              <a:bodyPr/>
              <a:lstStyle/>
              <a:p>
                <a:r>
                  <a:rPr lang="ru-RU">
                    <a:noFill/>
                  </a:rPr>
                  <a:t> </a:t>
                </a:r>
              </a:p>
            </p:txBody>
          </p:sp>
        </mc:Fallback>
      </mc:AlternateContent>
      <p:sp>
        <p:nvSpPr>
          <p:cNvPr id="31" name="TextBox 30"/>
          <p:cNvSpPr txBox="1"/>
          <p:nvPr/>
        </p:nvSpPr>
        <p:spPr>
          <a:xfrm>
            <a:off x="5608419" y="4725210"/>
            <a:ext cx="415498" cy="492443"/>
          </a:xfrm>
          <a:prstGeom prst="rect">
            <a:avLst/>
          </a:prstGeom>
          <a:noFill/>
        </p:spPr>
        <p:txBody>
          <a:bodyPr wrap="none" rtlCol="0">
            <a:spAutoFit/>
          </a:bodyPr>
          <a:lstStyle/>
          <a:p>
            <a:r>
              <a:rPr lang="en-US" sz="2600" dirty="0" smtClean="0"/>
              <a:t>…</a:t>
            </a:r>
            <a:endParaRPr lang="ru-RU" sz="2600" dirty="0"/>
          </a:p>
        </p:txBody>
      </p:sp>
      <mc:AlternateContent xmlns:mc="http://schemas.openxmlformats.org/markup-compatibility/2006" xmlns:a14="http://schemas.microsoft.com/office/drawing/2010/main">
        <mc:Choice Requires="a14">
          <p:sp>
            <p:nvSpPr>
              <p:cNvPr id="32" name="Text Box 13"/>
              <p:cNvSpPr txBox="1">
                <a:spLocks noChangeArrowheads="1"/>
              </p:cNvSpPr>
              <p:nvPr/>
            </p:nvSpPr>
            <p:spPr bwMode="auto">
              <a:xfrm>
                <a:off x="2315517" y="5339029"/>
                <a:ext cx="1600310" cy="689163"/>
              </a:xfrm>
              <a:prstGeom prst="rect">
                <a:avLst/>
              </a:prstGeom>
              <a:noFill/>
              <a:ln w="9525">
                <a:noFill/>
                <a:miter lim="800000"/>
                <a:headEnd/>
                <a:tailEnd/>
              </a:ln>
              <a:effectLst/>
            </p:spPr>
            <p:txBody>
              <a:bodyPr wrap="none">
                <a:spAutoFit/>
              </a:bodyPr>
              <a:lstStyle/>
              <a:p>
                <a:r>
                  <a:rPr lang="en-US" sz="1600" i="1" dirty="0" smtClean="0"/>
                  <a:t>k</a:t>
                </a:r>
                <a14:m>
                  <m:oMath xmlns:m="http://schemas.openxmlformats.org/officeDocument/2006/math">
                    <m:groupChr>
                      <m:groupChrPr>
                        <m:chr m:val="←"/>
                        <m:vertJc m:val="bot"/>
                        <m:ctrlPr>
                          <a:rPr lang="en-US" sz="1600" i="1">
                            <a:latin typeface="Cambria Math" panose="02040503050406030204" pitchFamily="18" charset="0"/>
                          </a:rPr>
                        </m:ctrlPr>
                      </m:groupChrPr>
                      <m:e>
                        <m:r>
                          <m:rPr>
                            <m:brk m:alnAt="2"/>
                          </m:rPr>
                          <a:rPr lang="en-US" sz="1600" i="1">
                            <a:latin typeface="Cambria Math" panose="02040503050406030204" pitchFamily="18" charset="0"/>
                          </a:rPr>
                          <m:t>𝑅</m:t>
                        </m:r>
                      </m:e>
                    </m:groupChr>
                    <m:r>
                      <a:rPr lang="en-US" sz="1600" b="0" i="1" smtClean="0">
                        <a:latin typeface="Cambria Math" panose="02040503050406030204" pitchFamily="18" charset="0"/>
                      </a:rPr>
                      <m:t>𝐾</m:t>
                    </m:r>
                  </m:oMath>
                </a14:m>
                <a:endParaRPr lang="en-US" sz="1600" b="0" i="1" dirty="0" smtClean="0"/>
              </a:p>
              <a:p>
                <a:pPr/>
                <a14:m>
                  <m:oMathPara xmlns:m="http://schemas.openxmlformats.org/officeDocument/2006/math">
                    <m:oMathParaPr>
                      <m:jc m:val="left"/>
                    </m:oMathParaPr>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𝑟</m:t>
                          </m:r>
                        </m:e>
                        <m:sub>
                          <m:r>
                            <a:rPr lang="en-US" sz="1600" b="0" i="1" smtClean="0">
                              <a:latin typeface="Cambria Math" panose="02040503050406030204" pitchFamily="18" charset="0"/>
                            </a:rPr>
                            <m:t>𝑗</m:t>
                          </m:r>
                        </m:sub>
                      </m:sSub>
                      <m:r>
                        <a:rPr lang="en-US" sz="1600" i="1">
                          <a:latin typeface="Cambria Math" panose="02040503050406030204" pitchFamily="18" charset="0"/>
                        </a:rPr>
                        <m:t>←</m:t>
                      </m:r>
                      <m:r>
                        <a:rPr lang="en-US" sz="1600" i="1">
                          <a:latin typeface="Cambria Math" panose="02040503050406030204" pitchFamily="18" charset="0"/>
                        </a:rPr>
                        <m:t>𝑉</m:t>
                      </m:r>
                      <m:r>
                        <a:rPr lang="en-US" sz="1600" i="1">
                          <a:latin typeface="Cambria Math" panose="02040503050406030204" pitchFamily="18" charset="0"/>
                        </a:rPr>
                        <m:t>(</m:t>
                      </m:r>
                      <m:r>
                        <a:rPr lang="en-US" sz="1600" i="1">
                          <a:latin typeface="Cambria Math" panose="02040503050406030204" pitchFamily="18" charset="0"/>
                        </a:rPr>
                        <m:t>𝑘</m:t>
                      </m:r>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𝑚</m:t>
                          </m:r>
                        </m:e>
                        <m:sub>
                          <m:r>
                            <a:rPr lang="en-US" sz="1600" b="0" i="1" smtClean="0">
                              <a:latin typeface="Cambria Math" panose="02040503050406030204" pitchFamily="18" charset="0"/>
                            </a:rPr>
                            <m:t>𝑗</m:t>
                          </m:r>
                        </m:sub>
                      </m:sSub>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𝑡</m:t>
                          </m:r>
                        </m:e>
                        <m:sub>
                          <m:r>
                            <a:rPr lang="en-US" sz="1600" b="0" i="1" smtClean="0">
                              <a:latin typeface="Cambria Math" panose="02040503050406030204" pitchFamily="18" charset="0"/>
                            </a:rPr>
                            <m:t>𝑗</m:t>
                          </m:r>
                        </m:sub>
                      </m:sSub>
                      <m:r>
                        <a:rPr lang="en-US" sz="1600" i="1">
                          <a:latin typeface="Cambria Math" panose="02040503050406030204" pitchFamily="18" charset="0"/>
                        </a:rPr>
                        <m:t>)</m:t>
                      </m:r>
                    </m:oMath>
                  </m:oMathPara>
                </a14:m>
                <a:endParaRPr lang="en-US" sz="1600" b="1" baseline="-25000" dirty="0">
                  <a:cs typeface="Arial" charset="0"/>
                  <a:sym typeface="Symbol" pitchFamily="18" charset="2"/>
                </a:endParaRPr>
              </a:p>
            </p:txBody>
          </p:sp>
        </mc:Choice>
        <mc:Fallback xmlns="">
          <p:sp>
            <p:nvSpPr>
              <p:cNvPr id="32" name="Text Box 13"/>
              <p:cNvSpPr txBox="1">
                <a:spLocks noRot="1" noChangeAspect="1" noMove="1" noResize="1" noEditPoints="1" noAdjustHandles="1" noChangeArrowheads="1" noChangeShapeType="1" noTextEdit="1"/>
              </p:cNvSpPr>
              <p:nvPr/>
            </p:nvSpPr>
            <p:spPr bwMode="auto">
              <a:xfrm>
                <a:off x="2315517" y="5339029"/>
                <a:ext cx="1600310" cy="689163"/>
              </a:xfrm>
              <a:prstGeom prst="rect">
                <a:avLst/>
              </a:prstGeom>
              <a:blipFill>
                <a:blip r:embed="rId7"/>
                <a:stretch>
                  <a:fillRect l="-2290" b="-2655"/>
                </a:stretch>
              </a:blipFill>
              <a:ln w="9525">
                <a:noFill/>
                <a:miter lim="800000"/>
                <a:headEnd/>
                <a:tailEnd/>
              </a:ln>
              <a:effectLst/>
            </p:spPr>
            <p:txBody>
              <a:bodyPr/>
              <a:lstStyle/>
              <a:p>
                <a:r>
                  <a:rPr lang="ru-RU">
                    <a:noFill/>
                  </a:rPr>
                  <a:t> </a:t>
                </a:r>
              </a:p>
            </p:txBody>
          </p:sp>
        </mc:Fallback>
      </mc:AlternateContent>
    </p:spTree>
    <p:extLst>
      <p:ext uri="{BB962C8B-B14F-4D97-AF65-F5344CB8AC3E}">
        <p14:creationId xmlns:p14="http://schemas.microsoft.com/office/powerpoint/2010/main" val="349681008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Защита от пассивного противника</a:t>
            </a:r>
            <a:endParaRPr lang="ru-RU" dirty="0"/>
          </a:p>
        </p:txBody>
      </p:sp>
      <p:sp>
        <p:nvSpPr>
          <p:cNvPr id="4" name="Номер слайда 3"/>
          <p:cNvSpPr>
            <a:spLocks noGrp="1"/>
          </p:cNvSpPr>
          <p:nvPr>
            <p:ph type="sldNum" sz="quarter" idx="12"/>
          </p:nvPr>
        </p:nvSpPr>
        <p:spPr/>
        <p:txBody>
          <a:bodyPr/>
          <a:lstStyle/>
          <a:p>
            <a:fld id="{8253DDDB-F8F7-4D64-A7FD-3F3D61C1949F}" type="slidenum">
              <a:rPr lang="ru-RU" smtClean="0"/>
              <a:t>2</a:t>
            </a:fld>
            <a:endParaRPr lang="ru-RU"/>
          </a:p>
        </p:txBody>
      </p:sp>
      <p:grpSp>
        <p:nvGrpSpPr>
          <p:cNvPr id="5" name="Group 17"/>
          <p:cNvGrpSpPr/>
          <p:nvPr/>
        </p:nvGrpSpPr>
        <p:grpSpPr>
          <a:xfrm>
            <a:off x="1397251" y="3482943"/>
            <a:ext cx="1635660" cy="1523622"/>
            <a:chOff x="4038600" y="1123950"/>
            <a:chExt cx="1076739" cy="990600"/>
          </a:xfrm>
        </p:grpSpPr>
        <p:pic>
          <p:nvPicPr>
            <p:cNvPr id="6" name="Picture 18"/>
            <p:cNvPicPr>
              <a:picLocks noChangeAspect="1"/>
            </p:cNvPicPr>
            <p:nvPr/>
          </p:nvPicPr>
          <p:blipFill>
            <a:blip r:embed="rId2"/>
            <a:stretch>
              <a:fillRect/>
            </a:stretch>
          </p:blipFill>
          <p:spPr>
            <a:xfrm flipH="1">
              <a:off x="4038600" y="1123950"/>
              <a:ext cx="1076739" cy="990600"/>
            </a:xfrm>
            <a:prstGeom prst="rect">
              <a:avLst/>
            </a:prstGeom>
          </p:spPr>
        </p:pic>
        <p:sp>
          <p:nvSpPr>
            <p:cNvPr id="7" name="TextBox 6"/>
            <p:cNvSpPr txBox="1"/>
            <p:nvPr/>
          </p:nvSpPr>
          <p:spPr>
            <a:xfrm>
              <a:off x="4343400" y="1200150"/>
              <a:ext cx="771939" cy="380198"/>
            </a:xfrm>
            <a:prstGeom prst="rect">
              <a:avLst/>
            </a:prstGeom>
            <a:noFill/>
          </p:spPr>
          <p:txBody>
            <a:bodyPr wrap="square" rtlCol="0">
              <a:spAutoFit/>
            </a:bodyPr>
            <a:lstStyle/>
            <a:p>
              <a:r>
                <a:rPr lang="en-US" sz="3200" dirty="0" smtClean="0"/>
                <a:t>Alice</a:t>
              </a:r>
              <a:endParaRPr lang="en-US" sz="3200" dirty="0"/>
            </a:p>
          </p:txBody>
        </p:sp>
      </p:grpSp>
      <p:grpSp>
        <p:nvGrpSpPr>
          <p:cNvPr id="8" name="Group 17"/>
          <p:cNvGrpSpPr/>
          <p:nvPr/>
        </p:nvGrpSpPr>
        <p:grpSpPr>
          <a:xfrm>
            <a:off x="8918418" y="3482943"/>
            <a:ext cx="1635660" cy="1523622"/>
            <a:chOff x="4038600" y="1123950"/>
            <a:chExt cx="1076739" cy="990600"/>
          </a:xfrm>
        </p:grpSpPr>
        <p:pic>
          <p:nvPicPr>
            <p:cNvPr id="9" name="Picture 18"/>
            <p:cNvPicPr>
              <a:picLocks noChangeAspect="1"/>
            </p:cNvPicPr>
            <p:nvPr/>
          </p:nvPicPr>
          <p:blipFill>
            <a:blip r:embed="rId2"/>
            <a:stretch>
              <a:fillRect/>
            </a:stretch>
          </p:blipFill>
          <p:spPr>
            <a:xfrm flipH="1">
              <a:off x="4038600" y="1123950"/>
              <a:ext cx="1076739" cy="990600"/>
            </a:xfrm>
            <a:prstGeom prst="rect">
              <a:avLst/>
            </a:prstGeom>
          </p:spPr>
        </p:pic>
        <p:sp>
          <p:nvSpPr>
            <p:cNvPr id="10" name="TextBox 9"/>
            <p:cNvSpPr txBox="1"/>
            <p:nvPr/>
          </p:nvSpPr>
          <p:spPr>
            <a:xfrm>
              <a:off x="4343400" y="1200150"/>
              <a:ext cx="771939" cy="380198"/>
            </a:xfrm>
            <a:prstGeom prst="rect">
              <a:avLst/>
            </a:prstGeom>
            <a:noFill/>
          </p:spPr>
          <p:txBody>
            <a:bodyPr wrap="square" rtlCol="0">
              <a:spAutoFit/>
            </a:bodyPr>
            <a:lstStyle/>
            <a:p>
              <a:r>
                <a:rPr lang="en-US" sz="3200" dirty="0" smtClean="0"/>
                <a:t>Bob</a:t>
              </a:r>
            </a:p>
          </p:txBody>
        </p:sp>
      </p:grpSp>
      <p:cxnSp>
        <p:nvCxnSpPr>
          <p:cNvPr id="11" name="Прямая со стрелкой 10"/>
          <p:cNvCxnSpPr/>
          <p:nvPr/>
        </p:nvCxnSpPr>
        <p:spPr>
          <a:xfrm>
            <a:off x="3277848" y="4184920"/>
            <a:ext cx="5568142"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 name="TextBox 11"/>
              <p:cNvSpPr txBox="1"/>
              <p:nvPr/>
            </p:nvSpPr>
            <p:spPr>
              <a:xfrm>
                <a:off x="5289528" y="3600145"/>
                <a:ext cx="1117998"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𝐸</m:t>
                      </m:r>
                      <m:r>
                        <a:rPr lang="en-US" sz="2800" b="0" i="1" smtClean="0">
                          <a:latin typeface="Cambria Math" panose="02040503050406030204" pitchFamily="18" charset="0"/>
                        </a:rPr>
                        <m:t>(</m:t>
                      </m:r>
                      <m:r>
                        <a:rPr lang="en-US" sz="2800" b="0" i="1" smtClean="0">
                          <a:latin typeface="Cambria Math" panose="02040503050406030204" pitchFamily="18" charset="0"/>
                        </a:rPr>
                        <m:t>𝑀</m:t>
                      </m:r>
                      <m:r>
                        <a:rPr lang="en-US" sz="2800" b="0" i="1" smtClean="0">
                          <a:latin typeface="Cambria Math" panose="02040503050406030204" pitchFamily="18" charset="0"/>
                        </a:rPr>
                        <m:t>)</m:t>
                      </m:r>
                    </m:oMath>
                  </m:oMathPara>
                </a14:m>
                <a:endParaRPr lang="ru-RU" sz="2800" dirty="0"/>
              </a:p>
            </p:txBody>
          </p:sp>
        </mc:Choice>
        <mc:Fallback xmlns="">
          <p:sp>
            <p:nvSpPr>
              <p:cNvPr id="12" name="TextBox 11"/>
              <p:cNvSpPr txBox="1">
                <a:spLocks noRot="1" noChangeAspect="1" noMove="1" noResize="1" noEditPoints="1" noAdjustHandles="1" noChangeArrowheads="1" noChangeShapeType="1" noTextEdit="1"/>
              </p:cNvSpPr>
              <p:nvPr/>
            </p:nvSpPr>
            <p:spPr>
              <a:xfrm>
                <a:off x="5289528" y="3600145"/>
                <a:ext cx="1117998" cy="523220"/>
              </a:xfrm>
              <a:prstGeom prst="rect">
                <a:avLst/>
              </a:prstGeom>
              <a:blipFill>
                <a:blip r:embed="rId3"/>
                <a:stretch>
                  <a:fillRect/>
                </a:stretch>
              </a:blipFill>
            </p:spPr>
            <p:txBody>
              <a:bodyPr/>
              <a:lstStyle/>
              <a:p>
                <a:r>
                  <a:rPr lang="ru-RU">
                    <a:noFill/>
                  </a:rPr>
                  <a:t> </a:t>
                </a:r>
              </a:p>
            </p:txBody>
          </p:sp>
        </mc:Fallback>
      </mc:AlternateContent>
      <p:sp>
        <p:nvSpPr>
          <p:cNvPr id="13" name="Объект 2"/>
          <p:cNvSpPr>
            <a:spLocks noGrp="1"/>
          </p:cNvSpPr>
          <p:nvPr>
            <p:ph idx="1"/>
          </p:nvPr>
        </p:nvSpPr>
        <p:spPr>
          <a:xfrm>
            <a:off x="828705" y="1815451"/>
            <a:ext cx="10741182" cy="2166953"/>
          </a:xfrm>
        </p:spPr>
        <p:txBody>
          <a:bodyPr>
            <a:normAutofit/>
          </a:bodyPr>
          <a:lstStyle/>
          <a:p>
            <a:r>
              <a:rPr lang="ru-RU" sz="2600" dirty="0" smtClean="0"/>
              <a:t>До этого мы рассматривали защиту информации от пассивного противника – противника, который не изменяет сообщения в канале информации</a:t>
            </a:r>
            <a:endParaRPr lang="en-US" sz="2600" dirty="0" smtClean="0"/>
          </a:p>
        </p:txBody>
      </p:sp>
      <p:cxnSp>
        <p:nvCxnSpPr>
          <p:cNvPr id="17" name="Прямая со стрелкой 16"/>
          <p:cNvCxnSpPr/>
          <p:nvPr/>
        </p:nvCxnSpPr>
        <p:spPr>
          <a:xfrm>
            <a:off x="5866646" y="4300396"/>
            <a:ext cx="0" cy="1222218"/>
          </a:xfrm>
          <a:prstGeom prst="straightConnector1">
            <a:avLst/>
          </a:prstGeom>
          <a:ln w="76200">
            <a:tailEnd type="triangle"/>
          </a:ln>
        </p:spPr>
        <p:style>
          <a:lnRef idx="1">
            <a:schemeClr val="accent2"/>
          </a:lnRef>
          <a:fillRef idx="0">
            <a:schemeClr val="accent2"/>
          </a:fillRef>
          <a:effectRef idx="0">
            <a:schemeClr val="accent2"/>
          </a:effectRef>
          <a:fontRef idx="minor">
            <a:schemeClr val="tx1"/>
          </a:fontRef>
        </p:style>
      </p:cxnSp>
      <p:pic>
        <p:nvPicPr>
          <p:cNvPr id="19" name="Рисунок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03534" y="5638089"/>
            <a:ext cx="1003992" cy="987799"/>
          </a:xfrm>
          <a:prstGeom prst="rect">
            <a:avLst/>
          </a:prstGeom>
        </p:spPr>
      </p:pic>
      <mc:AlternateContent xmlns:mc="http://schemas.openxmlformats.org/markup-compatibility/2006" xmlns:a14="http://schemas.microsoft.com/office/drawing/2010/main">
        <mc:Choice Requires="a14">
          <p:sp>
            <p:nvSpPr>
              <p:cNvPr id="20" name="Выноска-облако 19"/>
              <p:cNvSpPr/>
              <p:nvPr/>
            </p:nvSpPr>
            <p:spPr>
              <a:xfrm>
                <a:off x="6704714" y="4566761"/>
                <a:ext cx="1548143" cy="1002715"/>
              </a:xfrm>
              <a:prstGeom prst="cloudCallout">
                <a:avLst>
                  <a:gd name="adj1" fmla="val -68201"/>
                  <a:gd name="adj2" fmla="val 72432"/>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𝑀</m:t>
                      </m:r>
                      <m:r>
                        <a:rPr lang="en-US" sz="2800" b="0" i="1" smtClean="0">
                          <a:latin typeface="Cambria Math" panose="02040503050406030204" pitchFamily="18" charset="0"/>
                        </a:rPr>
                        <m:t>?</m:t>
                      </m:r>
                    </m:oMath>
                  </m:oMathPara>
                </a14:m>
                <a:endParaRPr lang="ru-RU" sz="2800" dirty="0"/>
              </a:p>
            </p:txBody>
          </p:sp>
        </mc:Choice>
        <mc:Fallback xmlns="">
          <p:sp>
            <p:nvSpPr>
              <p:cNvPr id="20" name="Выноска-облако 19"/>
              <p:cNvSpPr>
                <a:spLocks noRot="1" noChangeAspect="1" noMove="1" noResize="1" noEditPoints="1" noAdjustHandles="1" noChangeArrowheads="1" noChangeShapeType="1" noTextEdit="1"/>
              </p:cNvSpPr>
              <p:nvPr/>
            </p:nvSpPr>
            <p:spPr>
              <a:xfrm>
                <a:off x="6704714" y="4566761"/>
                <a:ext cx="1548143" cy="1002715"/>
              </a:xfrm>
              <a:prstGeom prst="cloudCallout">
                <a:avLst>
                  <a:gd name="adj1" fmla="val -68201"/>
                  <a:gd name="adj2" fmla="val 72432"/>
                </a:avLst>
              </a:prstGeom>
              <a:blipFill>
                <a:blip r:embed="rId5"/>
                <a:stretch>
                  <a:fillRect/>
                </a:stretch>
              </a:blipFill>
            </p:spPr>
            <p:txBody>
              <a:bodyPr/>
              <a:lstStyle/>
              <a:p>
                <a:r>
                  <a:rPr lang="ru-RU">
                    <a:noFill/>
                  </a:rPr>
                  <a:t> </a:t>
                </a:r>
              </a:p>
            </p:txBody>
          </p:sp>
        </mc:Fallback>
      </mc:AlternateContent>
    </p:spTree>
    <p:extLst>
      <p:ext uri="{BB962C8B-B14F-4D97-AF65-F5344CB8AC3E}">
        <p14:creationId xmlns:p14="http://schemas.microsoft.com/office/powerpoint/2010/main" val="362973683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Игра 2</a:t>
            </a:r>
            <a:endParaRPr lang="ru-RU" dirty="0"/>
          </a:p>
        </p:txBody>
      </p:sp>
      <mc:AlternateContent xmlns:mc="http://schemas.openxmlformats.org/markup-compatibility/2006" xmlns:a14="http://schemas.microsoft.com/office/drawing/2010/main">
        <mc:Choice Requires="a14">
          <p:sp>
            <p:nvSpPr>
              <p:cNvPr id="3" name="Объект 2"/>
              <p:cNvSpPr>
                <a:spLocks noGrp="1"/>
              </p:cNvSpPr>
              <p:nvPr>
                <p:ph idx="1"/>
              </p:nvPr>
            </p:nvSpPr>
            <p:spPr/>
            <p:txBody>
              <a:bodyPr/>
              <a:lstStyle/>
              <a:p>
                <a:pPr marL="0" indent="0">
                  <a:buNone/>
                </a:pPr>
                <a:r>
                  <a:rPr lang="ru-RU" dirty="0" smtClean="0"/>
                  <a:t>Модифицируем игру 1, но теперь в начале игры претендент выберет </a:t>
                </a:r>
                <a14:m>
                  <m:oMath xmlns:m="http://schemas.openxmlformats.org/officeDocument/2006/math">
                    <m:r>
                      <a:rPr lang="en-US" b="0" i="1" smtClean="0">
                        <a:latin typeface="Cambria Math" panose="02040503050406030204" pitchFamily="18" charset="0"/>
                      </a:rPr>
                      <m:t>𝑤</m:t>
                    </m:r>
                    <m:sSup>
                      <m:sSupPr>
                        <m:ctrlPr>
                          <a:rPr lang="en-US" b="0" i="1" smtClean="0">
                            <a:latin typeface="Cambria Math" panose="02040503050406030204" pitchFamily="18" charset="0"/>
                          </a:rPr>
                        </m:ctrlPr>
                      </m:sSupPr>
                      <m:e>
                        <m:r>
                          <a:rPr lang="en-US" b="0" i="1" smtClean="0">
                            <a:latin typeface="Cambria Math" panose="02040503050406030204" pitchFamily="18" charset="0"/>
                          </a:rPr>
                          <m:t>←</m:t>
                        </m:r>
                      </m:e>
                      <m:sup>
                        <m:r>
                          <a:rPr lang="en-US" b="0" i="1" smtClean="0">
                            <a:latin typeface="Cambria Math" panose="02040503050406030204" pitchFamily="18" charset="0"/>
                          </a:rPr>
                          <m:t>𝑅</m:t>
                        </m:r>
                      </m:sup>
                    </m:sSup>
                    <m:r>
                      <a:rPr lang="en-US" b="0" i="1" smtClean="0">
                        <a:latin typeface="Cambria Math" panose="02040503050406030204" pitchFamily="18" charset="0"/>
                      </a:rPr>
                      <m:t>{1,…,</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𝑄</m:t>
                        </m:r>
                      </m:e>
                      <m:sub>
                        <m:r>
                          <a:rPr lang="en-US" b="0" i="1" smtClean="0">
                            <a:latin typeface="Cambria Math" panose="02040503050406030204" pitchFamily="18" charset="0"/>
                          </a:rPr>
                          <m:t>𝑣</m:t>
                        </m:r>
                      </m:sub>
                    </m:sSub>
                    <m:r>
                      <a:rPr lang="en-US" b="0" i="1" smtClean="0">
                        <a:latin typeface="Cambria Math" panose="02040503050406030204" pitchFamily="18" charset="0"/>
                      </a:rPr>
                      <m:t>}</m:t>
                    </m:r>
                  </m:oMath>
                </a14:m>
                <a:r>
                  <a:rPr lang="ru-RU" dirty="0" smtClean="0"/>
                  <a:t>. Обозначим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2</m:t>
                        </m:r>
                      </m:sub>
                    </m:sSub>
                  </m:oMath>
                </a14:m>
                <a:r>
                  <a:rPr lang="en-US" dirty="0" smtClean="0"/>
                  <a:t> </a:t>
                </a:r>
                <a:r>
                  <a:rPr lang="ru-RU" dirty="0" smtClean="0"/>
                  <a:t>событие того, что в игре 2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𝑤</m:t>
                        </m:r>
                      </m:sub>
                    </m:sSub>
                    <m:r>
                      <a:rPr lang="en-US" b="0" i="1" smtClean="0">
                        <a:latin typeface="Cambria Math" panose="02040503050406030204" pitchFamily="18" charset="0"/>
                      </a:rPr>
                      <m:t>=1</m:t>
                    </m:r>
                  </m:oMath>
                </a14:m>
                <a:r>
                  <a:rPr lang="ru-RU" dirty="0" smtClean="0"/>
                  <a:t> (т.е. именно </a:t>
                </a:r>
                <a14:m>
                  <m:oMath xmlns:m="http://schemas.openxmlformats.org/officeDocument/2006/math">
                    <m:r>
                      <a:rPr lang="en-US" b="0" i="1" smtClean="0">
                        <a:latin typeface="Cambria Math" panose="02040503050406030204" pitchFamily="18" charset="0"/>
                      </a:rPr>
                      <m:t>𝑤</m:t>
                    </m:r>
                  </m:oMath>
                </a14:m>
                <a:r>
                  <a:rPr lang="ru-RU" dirty="0" smtClean="0"/>
                  <a:t>-</a:t>
                </a:r>
                <a:r>
                  <a:rPr lang="ru-RU" dirty="0" err="1" smtClean="0"/>
                  <a:t>ая</a:t>
                </a:r>
                <a:r>
                  <a:rPr lang="ru-RU" dirty="0" smtClean="0"/>
                  <a:t> пары верная)</a:t>
                </a:r>
                <a:r>
                  <a:rPr lang="en-US" dirty="0" smtClean="0"/>
                  <a:t>. </a:t>
                </a:r>
                <a:r>
                  <a:rPr lang="ru-RU" dirty="0" smtClean="0"/>
                  <a:t>Так как </a:t>
                </a:r>
                <a14:m>
                  <m:oMath xmlns:m="http://schemas.openxmlformats.org/officeDocument/2006/math">
                    <m:r>
                      <a:rPr lang="en-US" b="0" i="1" smtClean="0">
                        <a:latin typeface="Cambria Math" panose="02040503050406030204" pitchFamily="18" charset="0"/>
                      </a:rPr>
                      <m:t>𝑤</m:t>
                    </m:r>
                  </m:oMath>
                </a14:m>
                <a:r>
                  <a:rPr lang="en-US" dirty="0" smtClean="0"/>
                  <a:t> </a:t>
                </a:r>
                <a:r>
                  <a:rPr lang="ru-RU" dirty="0" smtClean="0"/>
                  <a:t>выбирается независимо случайно и равновероятно, то </a:t>
                </a:r>
                <a14:m>
                  <m:oMath xmlns:m="http://schemas.openxmlformats.org/officeDocument/2006/math">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Pr</m:t>
                        </m:r>
                      </m:fName>
                      <m:e>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2</m:t>
                                </m:r>
                              </m:sub>
                            </m:sSub>
                          </m:e>
                        </m:d>
                      </m:e>
                    </m:func>
                    <m:r>
                      <a:rPr lang="en-US" b="0" i="1" smtClean="0">
                        <a:latin typeface="Cambria Math" panose="02040503050406030204" pitchFamily="18" charset="0"/>
                      </a:rPr>
                      <m:t>≥</m:t>
                    </m:r>
                    <m:r>
                      <m:rPr>
                        <m:sty m:val="p"/>
                      </m:rPr>
                      <a:rPr lang="en-US" b="0" i="0" smtClean="0">
                        <a:latin typeface="Cambria Math" panose="02040503050406030204" pitchFamily="18" charset="0"/>
                      </a:rPr>
                      <m:t>Pr</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𝑄</m:t>
                        </m:r>
                      </m:e>
                      <m:sub>
                        <m:r>
                          <a:rPr lang="en-US" b="0" i="1" smtClean="0">
                            <a:latin typeface="Cambria Math" panose="02040503050406030204" pitchFamily="18" charset="0"/>
                          </a:rPr>
                          <m:t>𝑣</m:t>
                        </m:r>
                      </m:sub>
                    </m:sSub>
                  </m:oMath>
                </a14:m>
                <a:r>
                  <a:rPr lang="ru-RU" dirty="0" smtClean="0"/>
                  <a:t>. Заметим, что </a:t>
                </a:r>
                <a14:m>
                  <m:oMath xmlns:m="http://schemas.openxmlformats.org/officeDocument/2006/math">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Pr</m:t>
                        </m:r>
                      </m:fName>
                      <m:e>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2</m:t>
                                </m:r>
                              </m:sub>
                            </m:sSub>
                          </m:e>
                        </m:d>
                      </m:e>
                    </m:func>
                    <m:r>
                      <a:rPr lang="en-US" b="0" i="1" smtClean="0">
                        <a:latin typeface="Cambria Math" panose="02040503050406030204" pitchFamily="18" charset="0"/>
                      </a:rPr>
                      <m:t>=</m:t>
                    </m:r>
                    <m:r>
                      <a:rPr lang="en-US" b="0" i="1" smtClean="0">
                        <a:latin typeface="Cambria Math" panose="02040503050406030204" pitchFamily="18" charset="0"/>
                      </a:rPr>
                      <m:t>𝑀𝐴</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𝑎𝑑𝑣</m:t>
                        </m:r>
                      </m:sub>
                    </m:sSub>
                    <m:r>
                      <a:rPr lang="en-US" b="0" i="1" smtClean="0">
                        <a:latin typeface="Cambria Math" panose="02040503050406030204" pitchFamily="18" charset="0"/>
                      </a:rPr>
                      <m:t>[</m:t>
                    </m:r>
                    <m:r>
                      <a:rPr lang="en-US" b="0" i="1" smtClean="0">
                        <a:latin typeface="Cambria Math" panose="02040503050406030204" pitchFamily="18" charset="0"/>
                      </a:rPr>
                      <m:t>𝐵</m:t>
                    </m:r>
                    <m:r>
                      <a:rPr lang="en-US" b="0" i="1" smtClean="0">
                        <a:latin typeface="Cambria Math" panose="02040503050406030204" pitchFamily="18" charset="0"/>
                      </a:rPr>
                      <m:t>,</m:t>
                    </m:r>
                    <m:r>
                      <a:rPr lang="en-US" b="0" i="1" smtClean="0">
                        <a:latin typeface="Cambria Math" panose="02040503050406030204" pitchFamily="18" charset="0"/>
                      </a:rPr>
                      <m:t>𝐼</m:t>
                    </m:r>
                    <m:r>
                      <a:rPr lang="en-US" b="0" i="1" smtClean="0">
                        <a:latin typeface="Cambria Math" panose="02040503050406030204" pitchFamily="18" charset="0"/>
                      </a:rPr>
                      <m:t>]</m:t>
                    </m:r>
                  </m:oMath>
                </a14:m>
                <a:r>
                  <a:rPr lang="en-US" dirty="0" smtClean="0"/>
                  <a:t> (</a:t>
                </a:r>
                <a:r>
                  <a:rPr lang="ru-RU" dirty="0" smtClean="0"/>
                  <a:t>для построенного ранее </a:t>
                </a:r>
                <a14:m>
                  <m:oMath xmlns:m="http://schemas.openxmlformats.org/officeDocument/2006/math">
                    <m:r>
                      <a:rPr lang="en-US" b="0" i="1" smtClean="0">
                        <a:latin typeface="Cambria Math" panose="02040503050406030204" pitchFamily="18" charset="0"/>
                      </a:rPr>
                      <m:t>𝐵</m:t>
                    </m:r>
                  </m:oMath>
                </a14:m>
                <a:r>
                  <a:rPr lang="en-US" dirty="0" smtClean="0"/>
                  <a:t>)</a:t>
                </a:r>
                <a:r>
                  <a:rPr lang="ru-RU" dirty="0" smtClean="0"/>
                  <a:t>.</a:t>
                </a:r>
                <a:endParaRPr lang="en-US" dirty="0" smtClean="0"/>
              </a:p>
              <a:p>
                <a:pPr marL="0" indent="0">
                  <a:buNone/>
                </a:pPr>
                <a:r>
                  <a:rPr lang="ru-RU" dirty="0" smtClean="0"/>
                  <a:t>Сводя игру 0 к игре 2 имеем</a:t>
                </a:r>
                <a:r>
                  <a:rPr lang="en-US" dirty="0" smtClean="0"/>
                  <a:t>:</a:t>
                </a: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𝑀𝐴</m:t>
                      </m:r>
                      <m:sSubSup>
                        <m:sSubSupPr>
                          <m:ctrlPr>
                            <a:rPr lang="en-US" i="1">
                              <a:latin typeface="Cambria Math" panose="02040503050406030204" pitchFamily="18" charset="0"/>
                            </a:rPr>
                          </m:ctrlPr>
                        </m:sSubSupPr>
                        <m:e>
                          <m:r>
                            <a:rPr lang="en-US" i="1">
                              <a:latin typeface="Cambria Math" panose="02040503050406030204" pitchFamily="18" charset="0"/>
                            </a:rPr>
                            <m:t>𝐶</m:t>
                          </m:r>
                        </m:e>
                        <m:sub>
                          <m:r>
                            <a:rPr lang="en-US" i="1">
                              <a:latin typeface="Cambria Math" panose="02040503050406030204" pitchFamily="18" charset="0"/>
                            </a:rPr>
                            <m:t>𝑎𝑑𝑣</m:t>
                          </m:r>
                        </m:sub>
                        <m:sup>
                          <m:r>
                            <a:rPr lang="en-US" i="1">
                              <a:latin typeface="Cambria Math" panose="02040503050406030204" pitchFamily="18" charset="0"/>
                            </a:rPr>
                            <m:t>𝑣𝑞</m:t>
                          </m:r>
                        </m:sup>
                      </m:sSubSup>
                      <m:d>
                        <m:dPr>
                          <m:begChr m:val="["/>
                          <m:endChr m:val="]"/>
                          <m:ctrlPr>
                            <a:rPr lang="en-US" i="1">
                              <a:latin typeface="Cambria Math" panose="02040503050406030204" pitchFamily="18" charset="0"/>
                            </a:rPr>
                          </m:ctrlPr>
                        </m:dPr>
                        <m:e>
                          <m:r>
                            <a:rPr lang="en-US" i="1">
                              <a:latin typeface="Cambria Math" panose="02040503050406030204" pitchFamily="18" charset="0"/>
                            </a:rPr>
                            <m:t>𝐴</m:t>
                          </m:r>
                          <m:r>
                            <a:rPr lang="en-US" i="1">
                              <a:latin typeface="Cambria Math" panose="02040503050406030204" pitchFamily="18" charset="0"/>
                            </a:rPr>
                            <m:t>,</m:t>
                          </m:r>
                          <m:r>
                            <a:rPr lang="en-US" i="1">
                              <a:latin typeface="Cambria Math" panose="02040503050406030204" pitchFamily="18" charset="0"/>
                            </a:rPr>
                            <m:t>𝐼</m:t>
                          </m:r>
                        </m:e>
                      </m:d>
                      <m:r>
                        <a:rPr lang="en-US" i="1">
                          <a:latin typeface="Cambria Math" panose="02040503050406030204" pitchFamily="18" charset="0"/>
                        </a:rPr>
                        <m:t>≤</m:t>
                      </m:r>
                      <m:r>
                        <a:rPr lang="en-US" i="1">
                          <a:latin typeface="Cambria Math" panose="02040503050406030204" pitchFamily="18" charset="0"/>
                        </a:rPr>
                        <m:t>𝑀𝐴</m:t>
                      </m:r>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𝑎𝑑𝑣</m:t>
                          </m:r>
                        </m:sub>
                      </m:sSub>
                      <m:d>
                        <m:dPr>
                          <m:begChr m:val="["/>
                          <m:endChr m:val="]"/>
                          <m:ctrlPr>
                            <a:rPr lang="en-US" i="1">
                              <a:latin typeface="Cambria Math" panose="02040503050406030204" pitchFamily="18" charset="0"/>
                            </a:rPr>
                          </m:ctrlPr>
                        </m:dPr>
                        <m:e>
                          <m:r>
                            <a:rPr lang="en-US" i="1">
                              <a:latin typeface="Cambria Math" panose="02040503050406030204" pitchFamily="18" charset="0"/>
                            </a:rPr>
                            <m:t>𝐵</m:t>
                          </m:r>
                          <m:r>
                            <a:rPr lang="en-US" i="1">
                              <a:latin typeface="Cambria Math" panose="02040503050406030204" pitchFamily="18" charset="0"/>
                            </a:rPr>
                            <m:t>,</m:t>
                          </m:r>
                          <m:r>
                            <a:rPr lang="en-US" i="1">
                              <a:latin typeface="Cambria Math" panose="02040503050406030204" pitchFamily="18" charset="0"/>
                            </a:rPr>
                            <m:t>𝐼</m:t>
                          </m:r>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𝑄</m:t>
                          </m:r>
                        </m:e>
                        <m:sub>
                          <m:r>
                            <a:rPr lang="en-US" i="1">
                              <a:latin typeface="Cambria Math" panose="02040503050406030204" pitchFamily="18" charset="0"/>
                            </a:rPr>
                            <m:t>𝑣</m:t>
                          </m:r>
                        </m:sub>
                      </m:sSub>
                      <m:r>
                        <a:rPr lang="en-US" i="1" dirty="0">
                          <a:latin typeface="Cambria Math" panose="02040503050406030204" pitchFamily="18" charset="0"/>
                          <a:ea typeface="Cambria Math" panose="02040503050406030204" pitchFamily="18" charset="0"/>
                        </a:rPr>
                        <m:t>⊲</m:t>
                      </m:r>
                    </m:oMath>
                  </m:oMathPara>
                </a14:m>
                <a:endParaRPr lang="en-US" dirty="0"/>
              </a:p>
              <a:p>
                <a:pPr marL="0" indent="0">
                  <a:buNone/>
                </a:pPr>
                <a:endParaRPr lang="ru-RU" dirty="0" smtClean="0"/>
              </a:p>
              <a:p>
                <a:pPr marL="0" indent="0">
                  <a:buNone/>
                </a:pPr>
                <a:endParaRPr lang="ru-RU" dirty="0"/>
              </a:p>
            </p:txBody>
          </p:sp>
        </mc:Choice>
        <mc:Fallback xmlns="">
          <p:sp>
            <p:nvSpPr>
              <p:cNvPr id="3" name="Объект 2"/>
              <p:cNvSpPr>
                <a:spLocks noGrp="1" noRot="1" noChangeAspect="1" noMove="1" noResize="1" noEditPoints="1" noAdjustHandles="1" noChangeArrowheads="1" noChangeShapeType="1" noTextEdit="1"/>
              </p:cNvSpPr>
              <p:nvPr>
                <p:ph idx="1"/>
              </p:nvPr>
            </p:nvSpPr>
            <p:spPr>
              <a:blipFill>
                <a:blip r:embed="rId2"/>
                <a:stretch>
                  <a:fillRect l="-1043" t="-2101"/>
                </a:stretch>
              </a:blipFill>
            </p:spPr>
            <p:txBody>
              <a:bodyPr/>
              <a:lstStyle/>
              <a:p>
                <a:r>
                  <a:rPr lang="ru-RU">
                    <a:noFill/>
                  </a:rPr>
                  <a:t> </a:t>
                </a:r>
              </a:p>
            </p:txBody>
          </p:sp>
        </mc:Fallback>
      </mc:AlternateContent>
      <p:sp>
        <p:nvSpPr>
          <p:cNvPr id="4" name="Номер слайда 3"/>
          <p:cNvSpPr>
            <a:spLocks noGrp="1"/>
          </p:cNvSpPr>
          <p:nvPr>
            <p:ph type="sldNum" sz="quarter" idx="12"/>
          </p:nvPr>
        </p:nvSpPr>
        <p:spPr/>
        <p:txBody>
          <a:bodyPr/>
          <a:lstStyle/>
          <a:p>
            <a:fld id="{8253DDDB-F8F7-4D64-A7FD-3F3D61C1949F}" type="slidenum">
              <a:rPr lang="ru-RU" smtClean="0"/>
              <a:t>20</a:t>
            </a:fld>
            <a:endParaRPr lang="ru-RU"/>
          </a:p>
        </p:txBody>
      </p:sp>
      <p:sp>
        <p:nvSpPr>
          <p:cNvPr id="19" name="Rectangle 4"/>
          <p:cNvSpPr>
            <a:spLocks noChangeArrowheads="1"/>
          </p:cNvSpPr>
          <p:nvPr/>
        </p:nvSpPr>
        <p:spPr bwMode="auto">
          <a:xfrm>
            <a:off x="2194867" y="4901502"/>
            <a:ext cx="1750011" cy="1454847"/>
          </a:xfrm>
          <a:prstGeom prst="rect">
            <a:avLst/>
          </a:prstGeom>
          <a:solidFill>
            <a:schemeClr val="accent1"/>
          </a:solidFill>
          <a:ln w="9525">
            <a:solidFill>
              <a:schemeClr val="tx1"/>
            </a:solidFill>
            <a:miter lim="800000"/>
            <a:headEnd/>
            <a:tailEnd/>
          </a:ln>
          <a:effectLst/>
        </p:spPr>
        <p:txBody>
          <a:bodyPr wrap="none"/>
          <a:lstStyle/>
          <a:p>
            <a:pPr algn="ctr"/>
            <a:r>
              <a:rPr lang="en-US"/>
              <a:t>Chal.</a:t>
            </a:r>
          </a:p>
        </p:txBody>
      </p:sp>
      <mc:AlternateContent xmlns:mc="http://schemas.openxmlformats.org/markup-compatibility/2006" xmlns:a14="http://schemas.microsoft.com/office/drawing/2010/main">
        <mc:Choice Requires="a14">
          <p:sp>
            <p:nvSpPr>
              <p:cNvPr id="20" name="Rectangle 7"/>
              <p:cNvSpPr>
                <a:spLocks noChangeArrowheads="1"/>
              </p:cNvSpPr>
              <p:nvPr/>
            </p:nvSpPr>
            <p:spPr bwMode="auto">
              <a:xfrm>
                <a:off x="7831078" y="4901502"/>
                <a:ext cx="1295400" cy="1454847"/>
              </a:xfrm>
              <a:prstGeom prst="rect">
                <a:avLst/>
              </a:prstGeom>
              <a:solidFill>
                <a:schemeClr val="accent1"/>
              </a:solidFill>
              <a:ln w="9525">
                <a:solidFill>
                  <a:schemeClr val="tx1"/>
                </a:solidFill>
                <a:miter lim="800000"/>
                <a:headEnd/>
                <a:tailEnd/>
              </a:ln>
              <a:effectLst/>
            </p:spPr>
            <p:txBody>
              <a:bodyPr wrap="none"/>
              <a:lstStyle/>
              <a:p>
                <a:pPr algn="ctr"/>
                <a:r>
                  <a:rPr lang="en-US" dirty="0"/>
                  <a:t>Adv. </a:t>
                </a:r>
                <a14:m>
                  <m:oMath xmlns:m="http://schemas.openxmlformats.org/officeDocument/2006/math">
                    <m:r>
                      <a:rPr lang="en-US" i="1" dirty="0" smtClean="0">
                        <a:latin typeface="Cambria Math" panose="02040503050406030204" pitchFamily="18" charset="0"/>
                      </a:rPr>
                      <m:t>𝐴</m:t>
                    </m:r>
                  </m:oMath>
                </a14:m>
                <a:endParaRPr lang="en-US" dirty="0"/>
              </a:p>
            </p:txBody>
          </p:sp>
        </mc:Choice>
        <mc:Fallback xmlns="">
          <p:sp>
            <p:nvSpPr>
              <p:cNvPr id="20" name="Rectangle 7"/>
              <p:cNvSpPr>
                <a:spLocks noRot="1" noChangeAspect="1" noMove="1" noResize="1" noEditPoints="1" noAdjustHandles="1" noChangeArrowheads="1" noChangeShapeType="1" noTextEdit="1"/>
              </p:cNvSpPr>
              <p:nvPr/>
            </p:nvSpPr>
            <p:spPr bwMode="auto">
              <a:xfrm>
                <a:off x="7831078" y="4901502"/>
                <a:ext cx="1295400" cy="1454847"/>
              </a:xfrm>
              <a:prstGeom prst="rect">
                <a:avLst/>
              </a:prstGeom>
              <a:blipFill rotWithShape="0">
                <a:blip r:embed="rId3"/>
                <a:stretch>
                  <a:fillRect t="-1660"/>
                </a:stretch>
              </a:blipFill>
              <a:ln w="9525">
                <a:solidFill>
                  <a:schemeClr val="tx1"/>
                </a:solidFill>
                <a:miter lim="800000"/>
                <a:headEnd/>
                <a:tailEnd/>
              </a:ln>
              <a:effectLst/>
            </p:spPr>
            <p:txBody>
              <a:bodyPr/>
              <a:lstStyle/>
              <a:p>
                <a:r>
                  <a:rPr lang="ru-RU">
                    <a:noFill/>
                  </a:rPr>
                  <a:t> </a:t>
                </a:r>
              </a:p>
            </p:txBody>
          </p:sp>
        </mc:Fallback>
      </mc:AlternateContent>
      <p:grpSp>
        <p:nvGrpSpPr>
          <p:cNvPr id="21" name="Group 21"/>
          <p:cNvGrpSpPr>
            <a:grpSpLocks/>
          </p:cNvGrpSpPr>
          <p:nvPr/>
        </p:nvGrpSpPr>
        <p:grpSpPr bwMode="auto">
          <a:xfrm>
            <a:off x="4002028" y="5114092"/>
            <a:ext cx="3771900" cy="425053"/>
            <a:chOff x="1776" y="1791"/>
            <a:chExt cx="2400" cy="357"/>
          </a:xfrm>
        </p:grpSpPr>
        <p:sp>
          <p:nvSpPr>
            <p:cNvPr id="22" name="Line 10"/>
            <p:cNvSpPr>
              <a:spLocks noChangeShapeType="1"/>
            </p:cNvSpPr>
            <p:nvPr/>
          </p:nvSpPr>
          <p:spPr bwMode="auto">
            <a:xfrm flipH="1">
              <a:off x="1776" y="2122"/>
              <a:ext cx="2400" cy="0"/>
            </a:xfrm>
            <a:prstGeom prst="line">
              <a:avLst/>
            </a:prstGeom>
            <a:noFill/>
            <a:ln w="38100" cmpd="sng">
              <a:solidFill>
                <a:schemeClr val="tx1"/>
              </a:solidFill>
              <a:round/>
              <a:headEnd/>
              <a:tailEnd type="triangle" w="med" len="med"/>
            </a:ln>
            <a:effectLst/>
          </p:spPr>
          <p:txBody>
            <a:bodyPr/>
            <a:lstStyle/>
            <a:p>
              <a:endParaRPr lang="en-US"/>
            </a:p>
          </p:txBody>
        </p:sp>
        <mc:AlternateContent xmlns:mc="http://schemas.openxmlformats.org/markup-compatibility/2006" xmlns:a14="http://schemas.microsoft.com/office/drawing/2010/main">
          <mc:Choice Requires="a14">
            <p:sp>
              <p:nvSpPr>
                <p:cNvPr id="23" name="Text Box 11"/>
                <p:cNvSpPr txBox="1">
                  <a:spLocks noChangeArrowheads="1"/>
                </p:cNvSpPr>
                <p:nvPr/>
              </p:nvSpPr>
              <p:spPr bwMode="auto">
                <a:xfrm>
                  <a:off x="2515" y="1791"/>
                  <a:ext cx="808" cy="357"/>
                </a:xfrm>
                <a:prstGeom prst="rect">
                  <a:avLst/>
                </a:prstGeom>
                <a:noFill/>
                <a:ln w="9525">
                  <a:noFill/>
                  <a:miter lim="800000"/>
                  <a:headEnd/>
                  <a:tailEnd/>
                </a:ln>
                <a:effectLst/>
              </p:spPr>
              <p:txBody>
                <a:bodyPr wrap="none">
                  <a:spAutoFit/>
                </a:bodyPr>
                <a:lstStyle/>
                <a:p>
                  <a14:m>
                    <m:oMath xmlns:m="http://schemas.openxmlformats.org/officeDocument/2006/math">
                      <m:sSub>
                        <m:sSubPr>
                          <m:ctrlPr>
                            <a:rPr lang="en-US" sz="2000" b="0" i="1" smtClean="0">
                              <a:latin typeface="Cambria Math" panose="02040503050406030204" pitchFamily="18" charset="0"/>
                              <a:sym typeface="Symbol" pitchFamily="18" charset="2"/>
                            </a:rPr>
                          </m:ctrlPr>
                        </m:sSubPr>
                        <m:e>
                          <m:r>
                            <a:rPr lang="en-US" sz="2000" b="0" i="1" smtClean="0">
                              <a:latin typeface="Cambria Math" panose="02040503050406030204" pitchFamily="18" charset="0"/>
                              <a:sym typeface="Symbol" pitchFamily="18" charset="2"/>
                            </a:rPr>
                            <m:t>𝑚</m:t>
                          </m:r>
                        </m:e>
                        <m:sub>
                          <m:r>
                            <a:rPr lang="en-US" sz="2000" b="0" i="1" smtClean="0">
                              <a:latin typeface="Cambria Math" panose="02040503050406030204" pitchFamily="18" charset="0"/>
                              <a:sym typeface="Symbol" pitchFamily="18" charset="2"/>
                            </a:rPr>
                            <m:t>𝑖</m:t>
                          </m:r>
                        </m:sub>
                      </m:sSub>
                    </m:oMath>
                  </a14:m>
                  <a:r>
                    <a:rPr lang="en-US" sz="2000" dirty="0" smtClean="0">
                      <a:sym typeface="Symbol" pitchFamily="18" charset="2"/>
                    </a:rPr>
                    <a:t> [</a:t>
                  </a:r>
                  <a14:m>
                    <m:oMath xmlns:m="http://schemas.openxmlformats.org/officeDocument/2006/math">
                      <m:sSub>
                        <m:sSubPr>
                          <m:ctrlPr>
                            <a:rPr lang="en-US" sz="2000" b="0" i="1" dirty="0" smtClean="0">
                              <a:latin typeface="Cambria Math" panose="02040503050406030204" pitchFamily="18" charset="0"/>
                              <a:sym typeface="Symbol" pitchFamily="18" charset="2"/>
                            </a:rPr>
                          </m:ctrlPr>
                        </m:sSubPr>
                        <m:e>
                          <m:r>
                            <a:rPr lang="en-US" sz="2000" b="0" i="1" dirty="0" smtClean="0">
                              <a:latin typeface="Cambria Math" panose="02040503050406030204" pitchFamily="18" charset="0"/>
                              <a:sym typeface="Symbol" pitchFamily="18" charset="2"/>
                            </a:rPr>
                            <m:t>𝑚</m:t>
                          </m:r>
                        </m:e>
                        <m:sub>
                          <m:r>
                            <a:rPr lang="en-US" sz="2000" b="0" i="1" dirty="0" smtClean="0">
                              <a:latin typeface="Cambria Math" panose="02040503050406030204" pitchFamily="18" charset="0"/>
                              <a:sym typeface="Symbol" pitchFamily="18" charset="2"/>
                            </a:rPr>
                            <m:t>𝑗</m:t>
                          </m:r>
                        </m:sub>
                      </m:sSub>
                      <m:r>
                        <a:rPr lang="en-US" sz="2000" b="0" i="1" dirty="0" smtClean="0">
                          <a:latin typeface="Cambria Math" panose="02040503050406030204" pitchFamily="18" charset="0"/>
                          <a:sym typeface="Symbol" pitchFamily="18" charset="2"/>
                        </a:rPr>
                        <m:t>,</m:t>
                      </m:r>
                      <m:sSub>
                        <m:sSubPr>
                          <m:ctrlPr>
                            <a:rPr lang="en-US" sz="2000" b="0" i="1" dirty="0" smtClean="0">
                              <a:latin typeface="Cambria Math" panose="02040503050406030204" pitchFamily="18" charset="0"/>
                              <a:sym typeface="Symbol" pitchFamily="18" charset="2"/>
                            </a:rPr>
                          </m:ctrlPr>
                        </m:sSubPr>
                        <m:e>
                          <m:r>
                            <a:rPr lang="en-US" sz="2000" b="0" i="1" dirty="0" smtClean="0">
                              <a:latin typeface="Cambria Math" panose="02040503050406030204" pitchFamily="18" charset="0"/>
                              <a:sym typeface="Symbol" pitchFamily="18" charset="2"/>
                            </a:rPr>
                            <m:t>𝑡</m:t>
                          </m:r>
                        </m:e>
                        <m:sub>
                          <m:r>
                            <a:rPr lang="en-US" sz="2000" b="0" i="1" dirty="0" smtClean="0">
                              <a:latin typeface="Cambria Math" panose="02040503050406030204" pitchFamily="18" charset="0"/>
                              <a:sym typeface="Symbol" pitchFamily="18" charset="2"/>
                            </a:rPr>
                            <m:t>𝑗</m:t>
                          </m:r>
                        </m:sub>
                      </m:sSub>
                    </m:oMath>
                  </a14:m>
                  <a:r>
                    <a:rPr lang="en-US" sz="2000" dirty="0" smtClean="0">
                      <a:sym typeface="Symbol" pitchFamily="18" charset="2"/>
                    </a:rPr>
                    <a:t>]</a:t>
                  </a:r>
                  <a:endParaRPr lang="en-US" sz="2000" dirty="0">
                    <a:sym typeface="Symbol" pitchFamily="18" charset="2"/>
                  </a:endParaRPr>
                </a:p>
              </p:txBody>
            </p:sp>
          </mc:Choice>
          <mc:Fallback xmlns="">
            <p:sp>
              <p:nvSpPr>
                <p:cNvPr id="23" name="Text Box 11"/>
                <p:cNvSpPr txBox="1">
                  <a:spLocks noRot="1" noChangeAspect="1" noMove="1" noResize="1" noEditPoints="1" noAdjustHandles="1" noChangeArrowheads="1" noChangeShapeType="1" noTextEdit="1"/>
                </p:cNvSpPr>
                <p:nvPr/>
              </p:nvSpPr>
              <p:spPr bwMode="auto">
                <a:xfrm>
                  <a:off x="2515" y="1791"/>
                  <a:ext cx="808" cy="357"/>
                </a:xfrm>
                <a:prstGeom prst="rect">
                  <a:avLst/>
                </a:prstGeom>
                <a:blipFill>
                  <a:blip r:embed="rId2"/>
                  <a:stretch>
                    <a:fillRect t="-7143" r="-4327" b="-20000"/>
                  </a:stretch>
                </a:blipFill>
                <a:ln w="9525">
                  <a:noFill/>
                  <a:miter lim="800000"/>
                  <a:headEnd/>
                  <a:tailEnd/>
                </a:ln>
                <a:effectLst/>
              </p:spPr>
              <p:txBody>
                <a:bodyPr/>
                <a:lstStyle/>
                <a:p>
                  <a:r>
                    <a:rPr lang="ru-RU">
                      <a:noFill/>
                    </a:rPr>
                    <a:t> </a:t>
                  </a:r>
                </a:p>
              </p:txBody>
            </p:sp>
          </mc:Fallback>
        </mc:AlternateContent>
      </p:grpSp>
      <p:grpSp>
        <p:nvGrpSpPr>
          <p:cNvPr id="24" name="Group 20"/>
          <p:cNvGrpSpPr>
            <a:grpSpLocks/>
          </p:cNvGrpSpPr>
          <p:nvPr/>
        </p:nvGrpSpPr>
        <p:grpSpPr bwMode="auto">
          <a:xfrm>
            <a:off x="4040128" y="5593771"/>
            <a:ext cx="3733803" cy="406004"/>
            <a:chOff x="1776" y="2069"/>
            <a:chExt cx="2352" cy="341"/>
          </a:xfrm>
        </p:grpSpPr>
        <p:sp>
          <p:nvSpPr>
            <p:cNvPr id="25" name="Line 13"/>
            <p:cNvSpPr>
              <a:spLocks noChangeShapeType="1"/>
            </p:cNvSpPr>
            <p:nvPr/>
          </p:nvSpPr>
          <p:spPr bwMode="auto">
            <a:xfrm>
              <a:off x="1776" y="2410"/>
              <a:ext cx="2352" cy="0"/>
            </a:xfrm>
            <a:prstGeom prst="line">
              <a:avLst/>
            </a:prstGeom>
            <a:noFill/>
            <a:ln w="38100" cmpd="sng">
              <a:solidFill>
                <a:schemeClr val="tx1"/>
              </a:solidFill>
              <a:round/>
              <a:headEnd/>
              <a:tailEnd type="triangle" w="med" len="med"/>
            </a:ln>
            <a:effectLst/>
          </p:spPr>
          <p:txBody>
            <a:bodyPr/>
            <a:lstStyle/>
            <a:p>
              <a:endParaRPr lang="en-US"/>
            </a:p>
          </p:txBody>
        </p:sp>
        <mc:AlternateContent xmlns:mc="http://schemas.openxmlformats.org/markup-compatibility/2006" xmlns:a14="http://schemas.microsoft.com/office/drawing/2010/main">
          <mc:Choice Requires="a14">
            <p:sp>
              <p:nvSpPr>
                <p:cNvPr id="26" name="Text Box 14"/>
                <p:cNvSpPr txBox="1">
                  <a:spLocks noChangeArrowheads="1"/>
                </p:cNvSpPr>
                <p:nvPr/>
              </p:nvSpPr>
              <p:spPr bwMode="auto">
                <a:xfrm>
                  <a:off x="2326" y="2069"/>
                  <a:ext cx="1332" cy="336"/>
                </a:xfrm>
                <a:prstGeom prst="rect">
                  <a:avLst/>
                </a:prstGeom>
                <a:noFill/>
                <a:ln w="9525">
                  <a:noFill/>
                  <a:miter lim="800000"/>
                  <a:headEnd/>
                  <a:tailEnd/>
                </a:ln>
                <a:effectLst/>
              </p:spPr>
              <p:txBody>
                <a:bodyPr wrap="none">
                  <a:spAutoFit/>
                </a:bodyPr>
                <a:lstStyle/>
                <a:p>
                  <a14:m>
                    <m:oMath xmlns:m="http://schemas.openxmlformats.org/officeDocument/2006/math">
                      <m:sSub>
                        <m:sSubPr>
                          <m:ctrlPr>
                            <a:rPr lang="en-US" sz="2000" b="0" i="1" dirty="0" smtClean="0">
                              <a:latin typeface="Cambria Math" panose="02040503050406030204" pitchFamily="18" charset="0"/>
                            </a:rPr>
                          </m:ctrlPr>
                        </m:sSubPr>
                        <m:e>
                          <m:r>
                            <a:rPr lang="en-US" sz="2000" b="0" i="1" dirty="0" smtClean="0">
                              <a:latin typeface="Cambria Math" panose="02040503050406030204" pitchFamily="18" charset="0"/>
                            </a:rPr>
                            <m:t>𝑡</m:t>
                          </m:r>
                        </m:e>
                        <m:sub>
                          <m:r>
                            <a:rPr lang="en-US" sz="2000" b="0" i="1" dirty="0" smtClean="0">
                              <a:latin typeface="Cambria Math" panose="02040503050406030204" pitchFamily="18" charset="0"/>
                            </a:rPr>
                            <m:t>𝑖</m:t>
                          </m:r>
                        </m:sub>
                      </m:sSub>
                      <m:sSup>
                        <m:sSupPr>
                          <m:ctrlPr>
                            <a:rPr lang="en-US" sz="2000" b="0" i="1" dirty="0" smtClean="0">
                              <a:latin typeface="Cambria Math" panose="02040503050406030204" pitchFamily="18" charset="0"/>
                            </a:rPr>
                          </m:ctrlPr>
                        </m:sSupPr>
                        <m:e>
                          <m:r>
                            <a:rPr lang="en-US" sz="2000" b="0" i="1" dirty="0" smtClean="0">
                              <a:latin typeface="Cambria Math" panose="02040503050406030204" pitchFamily="18" charset="0"/>
                            </a:rPr>
                            <m:t>←</m:t>
                          </m:r>
                        </m:e>
                        <m:sup>
                          <m:r>
                            <a:rPr lang="en-US" sz="2000" b="0" i="1" dirty="0" smtClean="0">
                              <a:latin typeface="Cambria Math" panose="02040503050406030204" pitchFamily="18" charset="0"/>
                            </a:rPr>
                            <m:t>𝑅</m:t>
                          </m:r>
                        </m:sup>
                      </m:sSup>
                      <m:r>
                        <a:rPr lang="en-US" sz="2000" b="0" i="1" dirty="0" smtClean="0">
                          <a:latin typeface="Cambria Math" panose="02040503050406030204" pitchFamily="18" charset="0"/>
                        </a:rPr>
                        <m:t>𝑆</m:t>
                      </m:r>
                      <m:r>
                        <a:rPr lang="en-US" sz="2000" b="0" i="1" dirty="0" smtClean="0">
                          <a:latin typeface="Cambria Math" panose="02040503050406030204" pitchFamily="18" charset="0"/>
                        </a:rPr>
                        <m:t>(</m:t>
                      </m:r>
                      <m:r>
                        <a:rPr lang="en-US" sz="2000" b="0" i="1" dirty="0" smtClean="0">
                          <a:latin typeface="Cambria Math" panose="02040503050406030204" pitchFamily="18" charset="0"/>
                        </a:rPr>
                        <m:t>𝑘</m:t>
                      </m:r>
                      <m:r>
                        <a:rPr lang="en-US" sz="2000" b="0" i="1" dirty="0" smtClean="0">
                          <a:latin typeface="Cambria Math" panose="02040503050406030204" pitchFamily="18" charset="0"/>
                        </a:rPr>
                        <m:t>,</m:t>
                      </m:r>
                      <m:sSub>
                        <m:sSubPr>
                          <m:ctrlPr>
                            <a:rPr lang="en-US" sz="2000" b="0" i="1" dirty="0" smtClean="0">
                              <a:latin typeface="Cambria Math" panose="02040503050406030204" pitchFamily="18" charset="0"/>
                            </a:rPr>
                          </m:ctrlPr>
                        </m:sSubPr>
                        <m:e>
                          <m:r>
                            <a:rPr lang="en-US" sz="2000" b="0" i="1" dirty="0" smtClean="0">
                              <a:latin typeface="Cambria Math" panose="02040503050406030204" pitchFamily="18" charset="0"/>
                            </a:rPr>
                            <m:t>𝑚</m:t>
                          </m:r>
                        </m:e>
                        <m:sub>
                          <m:r>
                            <a:rPr lang="en-US" sz="2000" b="0" i="1" dirty="0" smtClean="0">
                              <a:latin typeface="Cambria Math" panose="02040503050406030204" pitchFamily="18" charset="0"/>
                            </a:rPr>
                            <m:t>𝑖</m:t>
                          </m:r>
                        </m:sub>
                      </m:sSub>
                      <m:r>
                        <a:rPr lang="en-US" sz="2000" b="0" i="1" dirty="0" smtClean="0">
                          <a:latin typeface="Cambria Math" panose="02040503050406030204" pitchFamily="18" charset="0"/>
                        </a:rPr>
                        <m:t>)</m:t>
                      </m:r>
                    </m:oMath>
                  </a14:m>
                  <a:r>
                    <a:rPr lang="ru-RU" sz="2000" dirty="0" smtClean="0"/>
                    <a:t> </a:t>
                  </a:r>
                  <a:r>
                    <a:rPr lang="en-US" sz="2000" dirty="0" smtClean="0"/>
                    <a:t>[</a:t>
                  </a:r>
                  <a14:m>
                    <m:oMath xmlns:m="http://schemas.openxmlformats.org/officeDocument/2006/math">
                      <m:r>
                        <a:rPr lang="en-US" sz="2000" b="0" i="1" dirty="0" smtClean="0">
                          <a:latin typeface="Cambria Math" panose="02040503050406030204" pitchFamily="18" charset="0"/>
                        </a:rPr>
                        <m:t>0</m:t>
                      </m:r>
                    </m:oMath>
                  </a14:m>
                  <a:r>
                    <a:rPr lang="en-US" sz="2000" dirty="0" smtClean="0"/>
                    <a:t>]</a:t>
                  </a:r>
                  <a:endParaRPr lang="en-US" sz="2000" dirty="0"/>
                </a:p>
              </p:txBody>
            </p:sp>
          </mc:Choice>
          <mc:Fallback xmlns="">
            <p:sp>
              <p:nvSpPr>
                <p:cNvPr id="26" name="Text Box 14"/>
                <p:cNvSpPr txBox="1">
                  <a:spLocks noRot="1" noChangeAspect="1" noMove="1" noResize="1" noEditPoints="1" noAdjustHandles="1" noChangeArrowheads="1" noChangeShapeType="1" noTextEdit="1"/>
                </p:cNvSpPr>
                <p:nvPr/>
              </p:nvSpPr>
              <p:spPr bwMode="auto">
                <a:xfrm>
                  <a:off x="2326" y="2069"/>
                  <a:ext cx="1332" cy="336"/>
                </a:xfrm>
                <a:prstGeom prst="rect">
                  <a:avLst/>
                </a:prstGeom>
                <a:blipFill>
                  <a:blip r:embed="rId5"/>
                  <a:stretch>
                    <a:fillRect t="-9231" r="-1729" b="-27692"/>
                  </a:stretch>
                </a:blipFill>
                <a:ln w="9525">
                  <a:noFill/>
                  <a:miter lim="800000"/>
                  <a:headEnd/>
                  <a:tailEnd/>
                </a:ln>
                <a:effectLst/>
              </p:spPr>
              <p:txBody>
                <a:bodyPr/>
                <a:lstStyle/>
                <a:p>
                  <a:r>
                    <a:rPr lang="ru-RU">
                      <a:noFill/>
                    </a:rPr>
                    <a:t> </a:t>
                  </a:r>
                </a:p>
              </p:txBody>
            </p:sp>
          </mc:Fallback>
        </mc:AlternateContent>
      </p:grpSp>
      <p:sp>
        <p:nvSpPr>
          <p:cNvPr id="27" name="Rectangle 18"/>
          <p:cNvSpPr>
            <a:spLocks noChangeArrowheads="1"/>
          </p:cNvSpPr>
          <p:nvPr/>
        </p:nvSpPr>
        <p:spPr bwMode="auto">
          <a:xfrm>
            <a:off x="2009718" y="4607626"/>
            <a:ext cx="7924800" cy="1920172"/>
          </a:xfrm>
          <a:prstGeom prst="rect">
            <a:avLst/>
          </a:prstGeom>
          <a:noFill/>
          <a:ln w="38100">
            <a:solidFill>
              <a:schemeClr val="folHlink"/>
            </a:solidFill>
            <a:miter lim="800000"/>
            <a:headEnd/>
            <a:tailEnd/>
          </a:ln>
          <a:effectLst/>
        </p:spPr>
        <p:txBody>
          <a:bodyPr wrap="none" anchor="ctr"/>
          <a:lstStyle/>
          <a:p>
            <a:endParaRPr lang="en-US"/>
          </a:p>
        </p:txBody>
      </p:sp>
      <p:sp>
        <p:nvSpPr>
          <p:cNvPr id="28" name="TextBox 27"/>
          <p:cNvSpPr txBox="1"/>
          <p:nvPr/>
        </p:nvSpPr>
        <p:spPr>
          <a:xfrm>
            <a:off x="5608419" y="5829788"/>
            <a:ext cx="415498" cy="492443"/>
          </a:xfrm>
          <a:prstGeom prst="rect">
            <a:avLst/>
          </a:prstGeom>
          <a:noFill/>
        </p:spPr>
        <p:txBody>
          <a:bodyPr wrap="none" rtlCol="0">
            <a:spAutoFit/>
          </a:bodyPr>
          <a:lstStyle/>
          <a:p>
            <a:r>
              <a:rPr lang="en-US" sz="2600" dirty="0" smtClean="0"/>
              <a:t>…</a:t>
            </a:r>
            <a:endParaRPr lang="ru-RU" sz="2600" dirty="0"/>
          </a:p>
        </p:txBody>
      </p:sp>
      <p:sp>
        <p:nvSpPr>
          <p:cNvPr id="29" name="Line 5"/>
          <p:cNvSpPr>
            <a:spLocks noChangeShapeType="1"/>
          </p:cNvSpPr>
          <p:nvPr/>
        </p:nvSpPr>
        <p:spPr bwMode="auto">
          <a:xfrm>
            <a:off x="9934518" y="5639550"/>
            <a:ext cx="386096" cy="0"/>
          </a:xfrm>
          <a:prstGeom prst="line">
            <a:avLst/>
          </a:prstGeom>
          <a:noFill/>
          <a:ln w="9525">
            <a:solidFill>
              <a:schemeClr val="tx1"/>
            </a:solidFill>
            <a:round/>
            <a:headEnd/>
            <a:tailEnd type="triangle" w="med" len="med"/>
          </a:ln>
          <a:effectLst/>
        </p:spPr>
        <p:txBody>
          <a:bodyPr/>
          <a:lstStyle/>
          <a:p>
            <a:endParaRPr lang="en-US"/>
          </a:p>
        </p:txBody>
      </p:sp>
      <mc:AlternateContent xmlns:mc="http://schemas.openxmlformats.org/markup-compatibility/2006" xmlns:a14="http://schemas.microsoft.com/office/drawing/2010/main">
        <mc:Choice Requires="a14">
          <p:sp>
            <p:nvSpPr>
              <p:cNvPr id="30" name="Text Box 6"/>
              <p:cNvSpPr txBox="1">
                <a:spLocks noChangeArrowheads="1"/>
              </p:cNvSpPr>
              <p:nvPr/>
            </p:nvSpPr>
            <p:spPr bwMode="auto">
              <a:xfrm>
                <a:off x="10149875" y="5209218"/>
                <a:ext cx="471365" cy="461665"/>
              </a:xfrm>
              <a:prstGeom prst="rect">
                <a:avLst/>
              </a:prstGeom>
              <a:noFill/>
              <a:ln w="9525">
                <a:noFill/>
                <a:miter lim="800000"/>
                <a:headEnd/>
                <a:tailEnd/>
              </a:ln>
              <a:effectLst/>
            </p:spPr>
            <p:txBody>
              <a:bodyPr wrap="square">
                <a:spAutoFit/>
              </a:bodyPr>
              <a:lstStyle/>
              <a:p>
                <a:pPr/>
                <a14:m>
                  <m:oMathPara xmlns:m="http://schemas.openxmlformats.org/officeDocument/2006/math">
                    <m:oMathParaPr>
                      <m:jc m:val="centerGroup"/>
                    </m:oMathParaPr>
                    <m:oMath xmlns:m="http://schemas.openxmlformats.org/officeDocument/2006/math">
                      <m:d>
                        <m:dPr>
                          <m:ctrlPr>
                            <a:rPr lang="ru-RU" sz="2400" i="1">
                              <a:latin typeface="Cambria Math" panose="02040503050406030204" pitchFamily="18" charset="0"/>
                            </a:rPr>
                          </m:ctrlPr>
                        </m:dPr>
                        <m:e>
                          <m:r>
                            <a:rPr lang="en-US" sz="2400" i="1">
                              <a:latin typeface="Cambria Math" panose="02040503050406030204" pitchFamily="18" charset="0"/>
                            </a:rPr>
                            <m:t>𝑚</m:t>
                          </m:r>
                          <m:r>
                            <a:rPr lang="en-US" sz="2400" i="1">
                              <a:latin typeface="Cambria Math" panose="02040503050406030204" pitchFamily="18" charset="0"/>
                            </a:rPr>
                            <m:t>,</m:t>
                          </m:r>
                          <m:r>
                            <a:rPr lang="en-US" sz="2400" i="1">
                              <a:latin typeface="Cambria Math" panose="02040503050406030204" pitchFamily="18" charset="0"/>
                            </a:rPr>
                            <m:t>𝑡</m:t>
                          </m:r>
                        </m:e>
                      </m:d>
                    </m:oMath>
                  </m:oMathPara>
                </a14:m>
                <a:endParaRPr lang="en-US" sz="2400" i="1" dirty="0"/>
              </a:p>
            </p:txBody>
          </p:sp>
        </mc:Choice>
        <mc:Fallback xmlns="">
          <p:sp>
            <p:nvSpPr>
              <p:cNvPr id="30" name="Text Box 6"/>
              <p:cNvSpPr txBox="1">
                <a:spLocks noRot="1" noChangeAspect="1" noMove="1" noResize="1" noEditPoints="1" noAdjustHandles="1" noChangeArrowheads="1" noChangeShapeType="1" noTextEdit="1"/>
              </p:cNvSpPr>
              <p:nvPr/>
            </p:nvSpPr>
            <p:spPr bwMode="auto">
              <a:xfrm>
                <a:off x="10149875" y="5209218"/>
                <a:ext cx="471365" cy="461665"/>
              </a:xfrm>
              <a:prstGeom prst="rect">
                <a:avLst/>
              </a:prstGeom>
              <a:blipFill rotWithShape="0">
                <a:blip r:embed="rId6"/>
                <a:stretch>
                  <a:fillRect r="-75325"/>
                </a:stretch>
              </a:blipFill>
              <a:ln w="9525">
                <a:noFill/>
                <a:miter lim="800000"/>
                <a:headEnd/>
                <a:tailEnd/>
              </a:ln>
              <a:effectLst/>
            </p:spPr>
            <p:txBody>
              <a:bodyPr/>
              <a:lstStyle/>
              <a:p>
                <a:r>
                  <a:rPr lang="ru-RU">
                    <a:noFill/>
                  </a:rPr>
                  <a:t> </a:t>
                </a:r>
              </a:p>
            </p:txBody>
          </p:sp>
        </mc:Fallback>
      </mc:AlternateContent>
      <p:sp>
        <p:nvSpPr>
          <p:cNvPr id="31" name="TextBox 30"/>
          <p:cNvSpPr txBox="1"/>
          <p:nvPr/>
        </p:nvSpPr>
        <p:spPr>
          <a:xfrm>
            <a:off x="5608419" y="4725210"/>
            <a:ext cx="415498" cy="492443"/>
          </a:xfrm>
          <a:prstGeom prst="rect">
            <a:avLst/>
          </a:prstGeom>
          <a:noFill/>
        </p:spPr>
        <p:txBody>
          <a:bodyPr wrap="none" rtlCol="0">
            <a:spAutoFit/>
          </a:bodyPr>
          <a:lstStyle/>
          <a:p>
            <a:r>
              <a:rPr lang="en-US" sz="2600" dirty="0" smtClean="0"/>
              <a:t>…</a:t>
            </a:r>
            <a:endParaRPr lang="ru-RU" sz="2600" dirty="0"/>
          </a:p>
        </p:txBody>
      </p:sp>
      <mc:AlternateContent xmlns:mc="http://schemas.openxmlformats.org/markup-compatibility/2006" xmlns:a14="http://schemas.microsoft.com/office/drawing/2010/main">
        <mc:Choice Requires="a14">
          <p:sp>
            <p:nvSpPr>
              <p:cNvPr id="32" name="Text Box 13"/>
              <p:cNvSpPr txBox="1">
                <a:spLocks noChangeArrowheads="1"/>
              </p:cNvSpPr>
              <p:nvPr/>
            </p:nvSpPr>
            <p:spPr bwMode="auto">
              <a:xfrm>
                <a:off x="2313994" y="5334282"/>
                <a:ext cx="1630831" cy="952761"/>
              </a:xfrm>
              <a:prstGeom prst="rect">
                <a:avLst/>
              </a:prstGeom>
              <a:noFill/>
              <a:ln w="9525">
                <a:noFill/>
                <a:miter lim="800000"/>
                <a:headEnd/>
                <a:tailEnd/>
              </a:ln>
              <a:effectLst/>
            </p:spPr>
            <p:txBody>
              <a:bodyPr wrap="none">
                <a:spAutoFit/>
              </a:bodyPr>
              <a:lstStyle/>
              <a:p>
                <a:r>
                  <a:rPr lang="en-US" sz="1600" i="1" dirty="0" smtClean="0"/>
                  <a:t>k</a:t>
                </a:r>
                <a14:m>
                  <m:oMath xmlns:m="http://schemas.openxmlformats.org/officeDocument/2006/math">
                    <m:groupChr>
                      <m:groupChrPr>
                        <m:chr m:val="←"/>
                        <m:vertJc m:val="bot"/>
                        <m:ctrlPr>
                          <a:rPr lang="en-US" sz="1600" i="1">
                            <a:latin typeface="Cambria Math" panose="02040503050406030204" pitchFamily="18" charset="0"/>
                          </a:rPr>
                        </m:ctrlPr>
                      </m:groupChrPr>
                      <m:e>
                        <m:r>
                          <m:rPr>
                            <m:brk m:alnAt="2"/>
                          </m:rPr>
                          <a:rPr lang="en-US" sz="1600" i="1">
                            <a:latin typeface="Cambria Math" panose="02040503050406030204" pitchFamily="18" charset="0"/>
                          </a:rPr>
                          <m:t>𝑅</m:t>
                        </m:r>
                      </m:e>
                    </m:groupChr>
                    <m:r>
                      <a:rPr lang="en-US" sz="1600" b="0" i="1" smtClean="0">
                        <a:latin typeface="Cambria Math" panose="02040503050406030204" pitchFamily="18" charset="0"/>
                      </a:rPr>
                      <m:t>𝐾</m:t>
                    </m:r>
                  </m:oMath>
                </a14:m>
                <a:endParaRPr lang="en-US" sz="1600" b="0" i="1" dirty="0" smtClean="0"/>
              </a:p>
              <a:p>
                <a:pPr/>
                <a14:m>
                  <m:oMathPara xmlns:m="http://schemas.openxmlformats.org/officeDocument/2006/math">
                    <m:oMathParaPr>
                      <m:jc m:val="left"/>
                    </m:oMathParaPr>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𝑟</m:t>
                          </m:r>
                        </m:e>
                        <m:sub>
                          <m:r>
                            <a:rPr lang="en-US" sz="1600" b="0" i="1" smtClean="0">
                              <a:latin typeface="Cambria Math" panose="02040503050406030204" pitchFamily="18" charset="0"/>
                            </a:rPr>
                            <m:t>𝑗</m:t>
                          </m:r>
                        </m:sub>
                      </m:sSub>
                      <m:r>
                        <a:rPr lang="en-US" sz="1600" i="1">
                          <a:latin typeface="Cambria Math" panose="02040503050406030204" pitchFamily="18" charset="0"/>
                        </a:rPr>
                        <m:t>←</m:t>
                      </m:r>
                      <m:r>
                        <a:rPr lang="en-US" sz="1600" i="1">
                          <a:latin typeface="Cambria Math" panose="02040503050406030204" pitchFamily="18" charset="0"/>
                        </a:rPr>
                        <m:t>𝑉</m:t>
                      </m:r>
                      <m:d>
                        <m:dPr>
                          <m:ctrlPr>
                            <a:rPr lang="en-US" sz="1600" i="1">
                              <a:latin typeface="Cambria Math" panose="02040503050406030204" pitchFamily="18" charset="0"/>
                            </a:rPr>
                          </m:ctrlPr>
                        </m:dPr>
                        <m:e>
                          <m:r>
                            <a:rPr lang="en-US" sz="1600" i="1">
                              <a:latin typeface="Cambria Math" panose="02040503050406030204" pitchFamily="18" charset="0"/>
                            </a:rPr>
                            <m:t>𝑘</m:t>
                          </m:r>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𝑚</m:t>
                              </m:r>
                            </m:e>
                            <m:sub>
                              <m:r>
                                <a:rPr lang="en-US" sz="1600" b="0" i="1" smtClean="0">
                                  <a:latin typeface="Cambria Math" panose="02040503050406030204" pitchFamily="18" charset="0"/>
                                </a:rPr>
                                <m:t>𝑗</m:t>
                              </m:r>
                            </m:sub>
                          </m:sSub>
                          <m:r>
                            <a:rPr lang="en-US" sz="1600" i="1">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𝑡</m:t>
                              </m:r>
                            </m:e>
                            <m:sub>
                              <m:r>
                                <a:rPr lang="en-US" sz="1600" b="0" i="1" smtClean="0">
                                  <a:latin typeface="Cambria Math" panose="02040503050406030204" pitchFamily="18" charset="0"/>
                                </a:rPr>
                                <m:t>𝑗</m:t>
                              </m:r>
                            </m:sub>
                          </m:sSub>
                        </m:e>
                      </m:d>
                    </m:oMath>
                  </m:oMathPara>
                </a14:m>
                <a:endParaRPr lang="en-US" sz="1600" dirty="0" smtClean="0"/>
              </a:p>
              <a:p>
                <a:pPr/>
                <a14:m>
                  <m:oMathPara xmlns:m="http://schemas.openxmlformats.org/officeDocument/2006/math">
                    <m:oMathParaPr>
                      <m:jc m:val="left"/>
                    </m:oMathParaPr>
                    <m:oMath xmlns:m="http://schemas.openxmlformats.org/officeDocument/2006/math">
                      <m:r>
                        <a:rPr lang="en-US" sz="1600" i="1">
                          <a:latin typeface="Cambria Math" panose="02040503050406030204" pitchFamily="18" charset="0"/>
                        </a:rPr>
                        <m:t>𝑤</m:t>
                      </m:r>
                      <m:sSup>
                        <m:sSupPr>
                          <m:ctrlPr>
                            <a:rPr lang="en-US" sz="1600" i="1">
                              <a:latin typeface="Cambria Math" panose="02040503050406030204" pitchFamily="18" charset="0"/>
                            </a:rPr>
                          </m:ctrlPr>
                        </m:sSupPr>
                        <m:e>
                          <m:r>
                            <a:rPr lang="en-US" sz="1600" i="1">
                              <a:latin typeface="Cambria Math" panose="02040503050406030204" pitchFamily="18" charset="0"/>
                            </a:rPr>
                            <m:t>←</m:t>
                          </m:r>
                        </m:e>
                        <m:sup>
                          <m:r>
                            <a:rPr lang="en-US" sz="1600" i="1">
                              <a:latin typeface="Cambria Math" panose="02040503050406030204" pitchFamily="18" charset="0"/>
                            </a:rPr>
                            <m:t>𝑅</m:t>
                          </m:r>
                        </m:sup>
                      </m:sSup>
                      <m:r>
                        <a:rPr lang="en-US" sz="1600" i="1">
                          <a:latin typeface="Cambria Math" panose="02040503050406030204" pitchFamily="18" charset="0"/>
                        </a:rPr>
                        <m:t>{1,…,</m:t>
                      </m:r>
                      <m:sSub>
                        <m:sSubPr>
                          <m:ctrlPr>
                            <a:rPr lang="en-US" sz="1600" i="1">
                              <a:latin typeface="Cambria Math" panose="02040503050406030204" pitchFamily="18" charset="0"/>
                            </a:rPr>
                          </m:ctrlPr>
                        </m:sSubPr>
                        <m:e>
                          <m:r>
                            <a:rPr lang="en-US" sz="1600" i="1">
                              <a:latin typeface="Cambria Math" panose="02040503050406030204" pitchFamily="18" charset="0"/>
                            </a:rPr>
                            <m:t>𝑄</m:t>
                          </m:r>
                        </m:e>
                        <m:sub>
                          <m:r>
                            <a:rPr lang="en-US" sz="1600" i="1">
                              <a:latin typeface="Cambria Math" panose="02040503050406030204" pitchFamily="18" charset="0"/>
                            </a:rPr>
                            <m:t>𝑣</m:t>
                          </m:r>
                        </m:sub>
                      </m:sSub>
                      <m:r>
                        <a:rPr lang="en-US" sz="1600" i="1">
                          <a:latin typeface="Cambria Math" panose="02040503050406030204" pitchFamily="18" charset="0"/>
                        </a:rPr>
                        <m:t>}</m:t>
                      </m:r>
                    </m:oMath>
                  </m:oMathPara>
                </a14:m>
                <a:endParaRPr lang="en-US" sz="1600" b="1" baseline="-25000" dirty="0" smtClean="0">
                  <a:cs typeface="Arial" charset="0"/>
                  <a:sym typeface="Symbol" pitchFamily="18" charset="2"/>
                </a:endParaRPr>
              </a:p>
            </p:txBody>
          </p:sp>
        </mc:Choice>
        <mc:Fallback xmlns="">
          <p:sp>
            <p:nvSpPr>
              <p:cNvPr id="32" name="Text Box 13"/>
              <p:cNvSpPr txBox="1">
                <a:spLocks noRot="1" noChangeAspect="1" noMove="1" noResize="1" noEditPoints="1" noAdjustHandles="1" noChangeArrowheads="1" noChangeShapeType="1" noTextEdit="1"/>
              </p:cNvSpPr>
              <p:nvPr/>
            </p:nvSpPr>
            <p:spPr bwMode="auto">
              <a:xfrm>
                <a:off x="2313994" y="5334282"/>
                <a:ext cx="1630831" cy="952761"/>
              </a:xfrm>
              <a:prstGeom prst="rect">
                <a:avLst/>
              </a:prstGeom>
              <a:blipFill>
                <a:blip r:embed="rId7"/>
                <a:stretch>
                  <a:fillRect l="-2247" b="-3846"/>
                </a:stretch>
              </a:blipFill>
              <a:ln w="9525">
                <a:noFill/>
                <a:miter lim="800000"/>
                <a:headEnd/>
                <a:tailEnd/>
              </a:ln>
              <a:effectLst/>
            </p:spPr>
            <p:txBody>
              <a:bodyPr/>
              <a:lstStyle/>
              <a:p>
                <a:r>
                  <a:rPr lang="ru-RU">
                    <a:noFill/>
                  </a:rPr>
                  <a:t> </a:t>
                </a:r>
              </a:p>
            </p:txBody>
          </p:sp>
        </mc:Fallback>
      </mc:AlternateContent>
    </p:spTree>
    <p:extLst>
      <p:ext uri="{BB962C8B-B14F-4D97-AF65-F5344CB8AC3E}">
        <p14:creationId xmlns:p14="http://schemas.microsoft.com/office/powerpoint/2010/main" val="335302621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Скругленный прямоугольник 4"/>
          <p:cNvSpPr/>
          <p:nvPr/>
        </p:nvSpPr>
        <p:spPr>
          <a:xfrm>
            <a:off x="743198" y="3697618"/>
            <a:ext cx="10515600" cy="2145042"/>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ru-RU" dirty="0"/>
          </a:p>
        </p:txBody>
      </p:sp>
      <p:sp>
        <p:nvSpPr>
          <p:cNvPr id="2" name="Заголовок 1"/>
          <p:cNvSpPr>
            <a:spLocks noGrp="1"/>
          </p:cNvSpPr>
          <p:nvPr>
            <p:ph type="title"/>
          </p:nvPr>
        </p:nvSpPr>
        <p:spPr/>
        <p:txBody>
          <a:bodyPr/>
          <a:lstStyle/>
          <a:p>
            <a:r>
              <a:rPr lang="ru-RU" dirty="0" smtClean="0"/>
              <a:t>Построение </a:t>
            </a:r>
            <a:r>
              <a:rPr lang="en-US" dirty="0" smtClean="0"/>
              <a:t>MAC</a:t>
            </a:r>
            <a:r>
              <a:rPr lang="ru-RU" dirty="0" smtClean="0"/>
              <a:t> на основе </a:t>
            </a:r>
            <a:r>
              <a:rPr lang="en-US" dirty="0" smtClean="0"/>
              <a:t>PRF</a:t>
            </a:r>
            <a:endParaRPr lang="ru-RU" dirty="0"/>
          </a:p>
        </p:txBody>
      </p:sp>
      <mc:AlternateContent xmlns:mc="http://schemas.openxmlformats.org/markup-compatibility/2006" xmlns:a14="http://schemas.microsoft.com/office/drawing/2010/main">
        <mc:Choice Requires="a14">
          <p:sp>
            <p:nvSpPr>
              <p:cNvPr id="3" name="Объект 2"/>
              <p:cNvSpPr>
                <a:spLocks noGrp="1"/>
              </p:cNvSpPr>
              <p:nvPr>
                <p:ph idx="1"/>
              </p:nvPr>
            </p:nvSpPr>
            <p:spPr/>
            <p:txBody>
              <a:bodyPr/>
              <a:lstStyle/>
              <a:p>
                <a:pPr marL="0" indent="0">
                  <a:buNone/>
                </a:pPr>
                <a:r>
                  <a:rPr lang="ru-RU" dirty="0" smtClean="0"/>
                  <a:t>Построим </a:t>
                </a:r>
                <a:r>
                  <a:rPr lang="en-US" dirty="0" smtClean="0"/>
                  <a:t>MAC </a:t>
                </a:r>
                <a:r>
                  <a:rPr lang="ru-RU" dirty="0" smtClean="0"/>
                  <a:t>следующим образом. Пусть </a:t>
                </a:r>
                <a14:m>
                  <m:oMath xmlns:m="http://schemas.openxmlformats.org/officeDocument/2006/math">
                    <m:r>
                      <a:rPr lang="en-US" b="0" i="1" smtClean="0">
                        <a:latin typeface="Cambria Math" panose="02040503050406030204" pitchFamily="18" charset="0"/>
                      </a:rPr>
                      <m:t>𝐹</m:t>
                    </m:r>
                  </m:oMath>
                </a14:m>
                <a:r>
                  <a:rPr lang="en-US" dirty="0" smtClean="0"/>
                  <a:t> – PRF</a:t>
                </a:r>
                <a:r>
                  <a:rPr lang="ru-RU" dirty="0" smtClean="0"/>
                  <a:t>.</a:t>
                </a:r>
              </a:p>
              <a:p>
                <a14:m>
                  <m:oMath xmlns:m="http://schemas.openxmlformats.org/officeDocument/2006/math">
                    <m:r>
                      <a:rPr lang="en-US" b="0" i="1" smtClean="0">
                        <a:latin typeface="Cambria Math" panose="02040503050406030204" pitchFamily="18" charset="0"/>
                      </a:rPr>
                      <m:t>𝑆</m:t>
                    </m:r>
                    <m:d>
                      <m:dPr>
                        <m:ctrlPr>
                          <a:rPr lang="en-US" b="0" i="1" smtClean="0">
                            <a:latin typeface="Cambria Math" panose="02040503050406030204" pitchFamily="18" charset="0"/>
                          </a:rPr>
                        </m:ctrlPr>
                      </m:dPr>
                      <m:e>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𝑚</m:t>
                        </m:r>
                      </m:e>
                    </m:d>
                    <m:r>
                      <a:rPr lang="en-US" b="0" i="1" smtClean="0">
                        <a:latin typeface="Cambria Math" panose="02040503050406030204" pitchFamily="18" charset="0"/>
                      </a:rPr>
                      <m:t>=</m:t>
                    </m:r>
                    <m:r>
                      <a:rPr lang="en-US" b="0" i="1" smtClean="0">
                        <a:latin typeface="Cambria Math" panose="02040503050406030204" pitchFamily="18" charset="0"/>
                      </a:rPr>
                      <m:t>𝐹</m:t>
                    </m:r>
                    <m:d>
                      <m:dPr>
                        <m:ctrlPr>
                          <a:rPr lang="en-US" b="0" i="1" smtClean="0">
                            <a:latin typeface="Cambria Math" panose="02040503050406030204" pitchFamily="18" charset="0"/>
                          </a:rPr>
                        </m:ctrlPr>
                      </m:dPr>
                      <m:e>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𝑚</m:t>
                        </m:r>
                      </m:e>
                    </m:d>
                  </m:oMath>
                </a14:m>
                <a:endParaRPr lang="en-US" b="0" dirty="0" smtClean="0"/>
              </a:p>
              <a:p>
                <a14:m>
                  <m:oMath xmlns:m="http://schemas.openxmlformats.org/officeDocument/2006/math">
                    <m:r>
                      <a:rPr lang="en-US" b="0" i="1" smtClean="0">
                        <a:latin typeface="Cambria Math" panose="02040503050406030204" pitchFamily="18" charset="0"/>
                      </a:rPr>
                      <m:t>𝑉</m:t>
                    </m:r>
                    <m:d>
                      <m:dPr>
                        <m:ctrlPr>
                          <a:rPr lang="en-US" b="0" i="1" smtClean="0">
                            <a:latin typeface="Cambria Math" panose="02040503050406030204" pitchFamily="18" charset="0"/>
                          </a:rPr>
                        </m:ctrlPr>
                      </m:dPr>
                      <m:e>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𝑚</m:t>
                        </m:r>
                        <m:r>
                          <a:rPr lang="en-US" b="0" i="1" smtClean="0">
                            <a:latin typeface="Cambria Math" panose="02040503050406030204" pitchFamily="18" charset="0"/>
                          </a:rPr>
                          <m:t>,</m:t>
                        </m:r>
                        <m:r>
                          <a:rPr lang="en-US" b="0" i="1" smtClean="0">
                            <a:latin typeface="Cambria Math" panose="02040503050406030204" pitchFamily="18" charset="0"/>
                          </a:rPr>
                          <m:t>𝑡</m:t>
                        </m:r>
                      </m:e>
                    </m:d>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eqArr>
                          <m:eqArrPr>
                            <m:ctrlPr>
                              <a:rPr lang="en-US" b="0" i="1" smtClean="0">
                                <a:latin typeface="Cambria Math" panose="02040503050406030204" pitchFamily="18" charset="0"/>
                              </a:rPr>
                            </m:ctrlPr>
                          </m:eqArrPr>
                          <m:e>
                            <m:r>
                              <a:rPr lang="en-US" b="0" i="1" smtClean="0">
                                <a:latin typeface="Cambria Math" panose="02040503050406030204" pitchFamily="18" charset="0"/>
                              </a:rPr>
                              <m:t>1, </m:t>
                            </m:r>
                            <m:r>
                              <a:rPr lang="en-US" b="0" i="1" smtClean="0">
                                <a:latin typeface="Cambria Math" panose="02040503050406030204" pitchFamily="18" charset="0"/>
                              </a:rPr>
                              <m:t>𝐹</m:t>
                            </m:r>
                            <m:d>
                              <m:dPr>
                                <m:ctrlPr>
                                  <a:rPr lang="en-US" b="0" i="1" smtClean="0">
                                    <a:latin typeface="Cambria Math" panose="02040503050406030204" pitchFamily="18" charset="0"/>
                                  </a:rPr>
                                </m:ctrlPr>
                              </m:dPr>
                              <m:e>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𝑚</m:t>
                                </m:r>
                              </m:e>
                            </m:d>
                            <m:r>
                              <a:rPr lang="en-US" b="0" i="1" smtClean="0">
                                <a:latin typeface="Cambria Math" panose="02040503050406030204" pitchFamily="18" charset="0"/>
                              </a:rPr>
                              <m:t>=</m:t>
                            </m:r>
                            <m:r>
                              <a:rPr lang="en-US" b="0" i="1" smtClean="0">
                                <a:latin typeface="Cambria Math" panose="02040503050406030204" pitchFamily="18" charset="0"/>
                              </a:rPr>
                              <m:t>𝑡</m:t>
                            </m:r>
                          </m:e>
                          <m:e>
                            <m:r>
                              <a:rPr lang="en-US" b="0" i="1" smtClean="0">
                                <a:latin typeface="Cambria Math" panose="02040503050406030204" pitchFamily="18" charset="0"/>
                              </a:rPr>
                              <m:t>0, </m:t>
                            </m:r>
                            <m:r>
                              <a:rPr lang="en-US" b="0" i="1" smtClean="0">
                                <a:latin typeface="Cambria Math" panose="02040503050406030204" pitchFamily="18" charset="0"/>
                              </a:rPr>
                              <m:t>𝐹</m:t>
                            </m:r>
                            <m:d>
                              <m:dPr>
                                <m:ctrlPr>
                                  <a:rPr lang="en-US" b="0" i="1" smtClean="0">
                                    <a:latin typeface="Cambria Math" panose="02040503050406030204" pitchFamily="18" charset="0"/>
                                  </a:rPr>
                                </m:ctrlPr>
                              </m:dPr>
                              <m:e>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𝑚</m:t>
                                </m:r>
                              </m:e>
                            </m:d>
                            <m:r>
                              <a:rPr lang="en-US" b="0" i="1" smtClean="0">
                                <a:latin typeface="Cambria Math" panose="02040503050406030204" pitchFamily="18" charset="0"/>
                              </a:rPr>
                              <m:t>≠</m:t>
                            </m:r>
                            <m:r>
                              <a:rPr lang="en-US" b="0" i="1" smtClean="0">
                                <a:latin typeface="Cambria Math" panose="02040503050406030204" pitchFamily="18" charset="0"/>
                              </a:rPr>
                              <m:t>𝑡</m:t>
                            </m:r>
                          </m:e>
                        </m:eqArr>
                      </m:e>
                    </m:d>
                  </m:oMath>
                </a14:m>
                <a:endParaRPr lang="en-US" dirty="0" smtClean="0"/>
              </a:p>
              <a:p>
                <a:pPr marL="0" indent="0">
                  <a:buNone/>
                </a:pPr>
                <a:r>
                  <a:rPr lang="ru-RU" b="1" dirty="0" smtClean="0"/>
                  <a:t>Теорем</a:t>
                </a:r>
                <a:r>
                  <a:rPr lang="ru-RU" b="1" dirty="0"/>
                  <a:t>а</a:t>
                </a:r>
                <a:r>
                  <a:rPr lang="ru-RU" b="1" dirty="0" smtClean="0"/>
                  <a:t> 9.2. </a:t>
                </a:r>
                <a:r>
                  <a:rPr lang="ru-RU" dirty="0" smtClean="0"/>
                  <a:t>Пусть </a:t>
                </a:r>
                <a14:m>
                  <m:oMath xmlns:m="http://schemas.openxmlformats.org/officeDocument/2006/math">
                    <m:r>
                      <a:rPr lang="en-US" b="0" i="1" smtClean="0">
                        <a:latin typeface="Cambria Math" panose="02040503050406030204" pitchFamily="18" charset="0"/>
                      </a:rPr>
                      <m:t>𝐹</m:t>
                    </m:r>
                  </m:oMath>
                </a14:m>
                <a:r>
                  <a:rPr lang="en-US" dirty="0" smtClean="0"/>
                  <a:t> – </a:t>
                </a:r>
                <a:r>
                  <a:rPr lang="ru-RU" dirty="0" smtClean="0"/>
                  <a:t>стойкая </a:t>
                </a:r>
                <a:r>
                  <a:rPr lang="en-US" dirty="0" smtClean="0"/>
                  <a:t>PRF </a:t>
                </a:r>
                <a:r>
                  <a:rPr lang="ru-RU" dirty="0" smtClean="0"/>
                  <a:t>на </a:t>
                </a:r>
                <a14:m>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𝐾</m:t>
                        </m:r>
                        <m:r>
                          <a:rPr lang="en-US" b="0" i="1" smtClean="0">
                            <a:latin typeface="Cambria Math" panose="02040503050406030204" pitchFamily="18" charset="0"/>
                          </a:rPr>
                          <m:t>,</m:t>
                        </m:r>
                        <m:r>
                          <a:rPr lang="en-US" b="0" i="1" smtClean="0">
                            <a:latin typeface="Cambria Math" panose="02040503050406030204" pitchFamily="18" charset="0"/>
                          </a:rPr>
                          <m:t>𝑋</m:t>
                        </m:r>
                        <m:r>
                          <a:rPr lang="en-US" b="0" i="1" smtClean="0">
                            <a:latin typeface="Cambria Math" panose="02040503050406030204" pitchFamily="18" charset="0"/>
                          </a:rPr>
                          <m:t>,</m:t>
                        </m:r>
                        <m:r>
                          <a:rPr lang="en-US" b="0" i="1" smtClean="0">
                            <a:latin typeface="Cambria Math" panose="02040503050406030204" pitchFamily="18" charset="0"/>
                          </a:rPr>
                          <m:t>𝑌</m:t>
                        </m:r>
                      </m:e>
                    </m:d>
                    <m:r>
                      <a:rPr lang="en-US" b="0" i="1" smtClean="0">
                        <a:latin typeface="Cambria Math" panose="02040503050406030204" pitchFamily="18" charset="0"/>
                      </a:rPr>
                      <m:t>, |</m:t>
                    </m:r>
                    <m:r>
                      <a:rPr lang="en-US" b="0" i="1" smtClean="0">
                        <a:latin typeface="Cambria Math" panose="02040503050406030204" pitchFamily="18" charset="0"/>
                      </a:rPr>
                      <m:t>𝑌</m:t>
                    </m:r>
                    <m:r>
                      <a:rPr lang="en-US" b="0" i="1" smtClean="0">
                        <a:latin typeface="Cambria Math" panose="02040503050406030204" pitchFamily="18" charset="0"/>
                      </a:rPr>
                      <m:t>|</m:t>
                    </m:r>
                  </m:oMath>
                </a14:m>
                <a:r>
                  <a:rPr lang="en-US" dirty="0" smtClean="0"/>
                  <a:t> - </a:t>
                </a:r>
                <a:r>
                  <a:rPr lang="ru-RU" dirty="0" smtClean="0"/>
                  <a:t>сверх полиномиальная. Тогда </a:t>
                </a:r>
                <a:r>
                  <a:rPr lang="en-US" dirty="0" smtClean="0"/>
                  <a:t>MAC </a:t>
                </a:r>
                <a14:m>
                  <m:oMath xmlns:m="http://schemas.openxmlformats.org/officeDocument/2006/math">
                    <m:r>
                      <a:rPr lang="en-US" b="0" i="1" smtClean="0">
                        <a:latin typeface="Cambria Math" panose="02040503050406030204" pitchFamily="18" charset="0"/>
                      </a:rPr>
                      <m:t>𝐼</m:t>
                    </m:r>
                    <m:r>
                      <a:rPr lang="en-US" b="0" i="1" smtClean="0">
                        <a:latin typeface="Cambria Math" panose="02040503050406030204" pitchFamily="18" charset="0"/>
                      </a:rPr>
                      <m:t>=(</m:t>
                    </m:r>
                    <m:r>
                      <a:rPr lang="en-US" b="0" i="1" smtClean="0">
                        <a:latin typeface="Cambria Math" panose="02040503050406030204" pitchFamily="18" charset="0"/>
                      </a:rPr>
                      <m:t>𝑆</m:t>
                    </m:r>
                    <m:r>
                      <a:rPr lang="en-US" b="0" i="1" smtClean="0">
                        <a:latin typeface="Cambria Math" panose="02040503050406030204" pitchFamily="18" charset="0"/>
                      </a:rPr>
                      <m:t>,</m:t>
                    </m:r>
                    <m:r>
                      <a:rPr lang="en-US" b="0" i="1" smtClean="0">
                        <a:latin typeface="Cambria Math" panose="02040503050406030204" pitchFamily="18" charset="0"/>
                      </a:rPr>
                      <m:t>𝑉</m:t>
                    </m:r>
                    <m:r>
                      <a:rPr lang="en-US" b="0" i="1" smtClean="0">
                        <a:latin typeface="Cambria Math" panose="02040503050406030204" pitchFamily="18" charset="0"/>
                      </a:rPr>
                      <m:t>)</m:t>
                    </m:r>
                  </m:oMath>
                </a14:m>
                <a:r>
                  <a:rPr lang="en-US" dirty="0" smtClean="0"/>
                  <a:t> </a:t>
                </a:r>
                <a:r>
                  <a:rPr lang="ru-RU" dirty="0" smtClean="0"/>
                  <a:t>полученный из </a:t>
                </a:r>
                <a14:m>
                  <m:oMath xmlns:m="http://schemas.openxmlformats.org/officeDocument/2006/math">
                    <m:r>
                      <a:rPr lang="en-US" b="0" i="1" smtClean="0">
                        <a:latin typeface="Cambria Math" panose="02040503050406030204" pitchFamily="18" charset="0"/>
                      </a:rPr>
                      <m:t>𝐹</m:t>
                    </m:r>
                  </m:oMath>
                </a14:m>
                <a:r>
                  <a:rPr lang="ru-RU" dirty="0" smtClean="0"/>
                  <a:t> – стойкий, причём </a:t>
                </a:r>
                <a14:m>
                  <m:oMath xmlns:m="http://schemas.openxmlformats.org/officeDocument/2006/math">
                    <m:r>
                      <a:rPr lang="ru-RU" b="0" i="1" smtClean="0">
                        <a:latin typeface="Cambria Math" panose="02040503050406030204" pitchFamily="18" charset="0"/>
                      </a:rPr>
                      <m:t>∀</m:t>
                    </m:r>
                    <m:r>
                      <a:rPr lang="en-US" b="0" i="1" smtClean="0">
                        <a:latin typeface="Cambria Math" panose="02040503050406030204" pitchFamily="18" charset="0"/>
                      </a:rPr>
                      <m:t>𝐴</m:t>
                    </m:r>
                  </m:oMath>
                </a14:m>
                <a:r>
                  <a:rPr lang="ru-RU" dirty="0" smtClean="0"/>
                  <a:t> противника в игре против </a:t>
                </a:r>
                <a14:m>
                  <m:oMath xmlns:m="http://schemas.openxmlformats.org/officeDocument/2006/math">
                    <m:r>
                      <a:rPr lang="en-US" b="0" i="1" smtClean="0">
                        <a:latin typeface="Cambria Math" panose="02040503050406030204" pitchFamily="18" charset="0"/>
                      </a:rPr>
                      <m:t>𝑀𝐴𝐶</m:t>
                    </m:r>
                  </m:oMath>
                </a14:m>
                <a:r>
                  <a:rPr lang="ru-RU" dirty="0" smtClean="0"/>
                  <a:t>, делающим не более </a:t>
                </a:r>
                <a14:m>
                  <m:oMath xmlns:m="http://schemas.openxmlformats.org/officeDocument/2006/math">
                    <m:r>
                      <a:rPr lang="en-US" b="0" i="1" smtClean="0">
                        <a:latin typeface="Cambria Math" panose="02040503050406030204" pitchFamily="18" charset="0"/>
                      </a:rPr>
                      <m:t>𝑄</m:t>
                    </m:r>
                  </m:oMath>
                </a14:m>
                <a:r>
                  <a:rPr lang="ru-RU" dirty="0" smtClean="0"/>
                  <a:t> запросов, существует противник </a:t>
                </a:r>
                <a14:m>
                  <m:oMath xmlns:m="http://schemas.openxmlformats.org/officeDocument/2006/math">
                    <m:r>
                      <a:rPr lang="en-US" b="0" i="1" smtClean="0">
                        <a:latin typeface="Cambria Math" panose="02040503050406030204" pitchFamily="18" charset="0"/>
                      </a:rPr>
                      <m:t>𝐵</m:t>
                    </m:r>
                  </m:oMath>
                </a14:m>
                <a:r>
                  <a:rPr lang="ru-RU" dirty="0" smtClean="0"/>
                  <a:t> в игре против </a:t>
                </a:r>
                <a:r>
                  <a:rPr lang="en-US" dirty="0" smtClean="0"/>
                  <a:t>PRF</a:t>
                </a:r>
                <a:r>
                  <a:rPr lang="ru-RU" dirty="0" smtClean="0"/>
                  <a:t>, причём</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𝑀𝐴</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𝑎𝑑𝑣</m:t>
                          </m:r>
                        </m:sub>
                      </m:sSub>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𝐼</m:t>
                          </m:r>
                        </m:e>
                      </m:d>
                      <m:r>
                        <a:rPr lang="en-US" b="0" i="1" smtClean="0">
                          <a:latin typeface="Cambria Math" panose="02040503050406030204" pitchFamily="18" charset="0"/>
                        </a:rPr>
                        <m:t>≤</m:t>
                      </m:r>
                      <m:r>
                        <a:rPr lang="en-US" b="0" i="1" smtClean="0">
                          <a:latin typeface="Cambria Math" panose="02040503050406030204" pitchFamily="18" charset="0"/>
                        </a:rPr>
                        <m:t>𝑃𝑅</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𝐹</m:t>
                          </m:r>
                        </m:e>
                        <m:sub>
                          <m:r>
                            <a:rPr lang="en-US" b="0" i="1" smtClean="0">
                              <a:latin typeface="Cambria Math" panose="02040503050406030204" pitchFamily="18" charset="0"/>
                            </a:rPr>
                            <m:t>𝑎𝑑𝑣</m:t>
                          </m:r>
                        </m:sub>
                      </m:sSub>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𝐵</m:t>
                          </m:r>
                          <m:r>
                            <a:rPr lang="en-US" b="0" i="1" smtClean="0">
                              <a:latin typeface="Cambria Math" panose="02040503050406030204" pitchFamily="18" charset="0"/>
                            </a:rPr>
                            <m:t>,</m:t>
                          </m:r>
                          <m:r>
                            <a:rPr lang="en-US" b="0" i="1" smtClean="0">
                              <a:latin typeface="Cambria Math" panose="02040503050406030204" pitchFamily="18" charset="0"/>
                            </a:rPr>
                            <m:t>𝐹</m:t>
                          </m:r>
                        </m:e>
                      </m:d>
                      <m:r>
                        <a:rPr lang="en-US" b="0" i="1" smtClean="0">
                          <a:latin typeface="Cambria Math" panose="02040503050406030204" pitchFamily="18" charset="0"/>
                        </a:rPr>
                        <m:t>+1/|</m:t>
                      </m:r>
                      <m:r>
                        <a:rPr lang="en-US" b="0" i="1" smtClean="0">
                          <a:latin typeface="Cambria Math" panose="02040503050406030204" pitchFamily="18" charset="0"/>
                        </a:rPr>
                        <m:t>𝑌</m:t>
                      </m:r>
                      <m:r>
                        <a:rPr lang="en-US" b="0" i="1" smtClean="0">
                          <a:latin typeface="Cambria Math" panose="02040503050406030204" pitchFamily="18" charset="0"/>
                        </a:rPr>
                        <m:t>|</m:t>
                      </m:r>
                    </m:oMath>
                  </m:oMathPara>
                </a14:m>
                <a:endParaRPr lang="ru-RU" dirty="0"/>
              </a:p>
            </p:txBody>
          </p:sp>
        </mc:Choice>
        <mc:Fallback xmlns="">
          <p:sp>
            <p:nvSpPr>
              <p:cNvPr id="3" name="Объект 2"/>
              <p:cNvSpPr>
                <a:spLocks noGrp="1" noRot="1" noChangeAspect="1" noMove="1" noResize="1" noEditPoints="1" noAdjustHandles="1" noChangeArrowheads="1" noChangeShapeType="1" noTextEdit="1"/>
              </p:cNvSpPr>
              <p:nvPr>
                <p:ph idx="1"/>
              </p:nvPr>
            </p:nvSpPr>
            <p:spPr>
              <a:blipFill>
                <a:blip r:embed="rId2"/>
                <a:stretch>
                  <a:fillRect l="-1043" t="-2101"/>
                </a:stretch>
              </a:blipFill>
            </p:spPr>
            <p:txBody>
              <a:bodyPr/>
              <a:lstStyle/>
              <a:p>
                <a:r>
                  <a:rPr lang="ru-RU">
                    <a:noFill/>
                  </a:rPr>
                  <a:t> </a:t>
                </a:r>
              </a:p>
            </p:txBody>
          </p:sp>
        </mc:Fallback>
      </mc:AlternateContent>
      <p:sp>
        <p:nvSpPr>
          <p:cNvPr id="4" name="Номер слайда 3"/>
          <p:cNvSpPr>
            <a:spLocks noGrp="1"/>
          </p:cNvSpPr>
          <p:nvPr>
            <p:ph type="sldNum" sz="quarter" idx="12"/>
          </p:nvPr>
        </p:nvSpPr>
        <p:spPr/>
        <p:txBody>
          <a:bodyPr/>
          <a:lstStyle/>
          <a:p>
            <a:fld id="{8253DDDB-F8F7-4D64-A7FD-3F3D61C1949F}" type="slidenum">
              <a:rPr lang="ru-RU" smtClean="0"/>
              <a:t>21</a:t>
            </a:fld>
            <a:endParaRPr lang="ru-RU"/>
          </a:p>
        </p:txBody>
      </p:sp>
    </p:spTree>
    <p:extLst>
      <p:ext uri="{BB962C8B-B14F-4D97-AF65-F5344CB8AC3E}">
        <p14:creationId xmlns:p14="http://schemas.microsoft.com/office/powerpoint/2010/main" val="223570784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Игра 0</a:t>
            </a:r>
            <a:endParaRPr lang="ru-RU" dirty="0"/>
          </a:p>
        </p:txBody>
      </p:sp>
      <mc:AlternateContent xmlns:mc="http://schemas.openxmlformats.org/markup-compatibility/2006" xmlns:a14="http://schemas.microsoft.com/office/drawing/2010/main">
        <mc:Choice Requires="a14">
          <p:sp>
            <p:nvSpPr>
              <p:cNvPr id="3" name="Объект 2"/>
              <p:cNvSpPr>
                <a:spLocks noGrp="1"/>
              </p:cNvSpPr>
              <p:nvPr>
                <p:ph idx="1"/>
              </p:nvPr>
            </p:nvSpPr>
            <p:spPr/>
            <p:txBody>
              <a:bodyPr/>
              <a:lstStyle/>
              <a:p>
                <a:pPr marL="0" indent="0">
                  <a:buNone/>
                </a:pPr>
                <a14:m>
                  <m:oMath xmlns:m="http://schemas.openxmlformats.org/officeDocument/2006/math">
                    <m:r>
                      <a:rPr lang="en-US" i="1">
                        <a:latin typeface="Cambria Math" panose="02040503050406030204" pitchFamily="18" charset="0"/>
                        <a:ea typeface="Cambria Math" panose="02040503050406030204" pitchFamily="18" charset="0"/>
                      </a:rPr>
                      <m:t>⊳ </m:t>
                    </m:r>
                  </m:oMath>
                </a14:m>
                <a:r>
                  <a:rPr lang="ru-RU" dirty="0" smtClean="0"/>
                  <a:t>Введём игру на стойкость </a:t>
                </a:r>
                <a:r>
                  <a:rPr lang="en-US" dirty="0" smtClean="0"/>
                  <a:t>MAC </a:t>
                </a:r>
                <a:r>
                  <a:rPr lang="ru-RU" dirty="0" smtClean="0"/>
                  <a:t>для описанной конструкции.</a:t>
                </a:r>
              </a:p>
              <a:p>
                <a:pPr marL="0" indent="0">
                  <a:buNone/>
                </a:pPr>
                <a:r>
                  <a:rPr lang="ru-RU" dirty="0" smtClean="0"/>
                  <a:t>Обозначим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0</m:t>
                        </m:r>
                      </m:sub>
                    </m:sSub>
                  </m:oMath>
                </a14:m>
                <a:r>
                  <a:rPr lang="en-US" dirty="0" smtClean="0"/>
                  <a:t> - </a:t>
                </a:r>
                <a:r>
                  <a:rPr lang="ru-RU" dirty="0" smtClean="0"/>
                  <a:t>событие того</a:t>
                </a:r>
                <a:r>
                  <a:rPr lang="en-US" dirty="0" smtClean="0"/>
                  <a:t> </a:t>
                </a:r>
                <a:r>
                  <a:rPr lang="ru-RU" dirty="0" smtClean="0"/>
                  <a:t>в игре 0, что </a:t>
                </a:r>
                <a14:m>
                  <m:oMath xmlns:m="http://schemas.openxmlformats.org/officeDocument/2006/math">
                    <m:r>
                      <a:rPr lang="en-US" b="0" i="1" smtClean="0">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𝑚</m:t>
                    </m:r>
                    <m:r>
                      <a:rPr lang="en-US" b="0" i="1" smtClean="0">
                        <a:latin typeface="Cambria Math" panose="02040503050406030204" pitchFamily="18" charset="0"/>
                      </a:rPr>
                      <m:t>)</m:t>
                    </m:r>
                  </m:oMath>
                </a14:m>
                <a:r>
                  <a:rPr lang="en-US" dirty="0" smtClean="0"/>
                  <a:t>, </a:t>
                </a:r>
                <a14:m>
                  <m:oMath xmlns:m="http://schemas.openxmlformats.org/officeDocument/2006/math">
                    <m:r>
                      <a:rPr lang="en-US" b="0" i="1" dirty="0" smtClean="0">
                        <a:latin typeface="Cambria Math" panose="02040503050406030204" pitchFamily="18" charset="0"/>
                      </a:rPr>
                      <m:t>𝑚</m:t>
                    </m:r>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𝑚</m:t>
                        </m:r>
                      </m:e>
                      <m:sub>
                        <m:r>
                          <a:rPr lang="en-US" b="0" i="1" dirty="0" smtClean="0">
                            <a:latin typeface="Cambria Math" panose="02040503050406030204" pitchFamily="18" charset="0"/>
                          </a:rPr>
                          <m:t>1</m:t>
                        </m:r>
                      </m:sub>
                    </m:sSub>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𝑚</m:t>
                        </m:r>
                      </m:e>
                      <m:sub>
                        <m:r>
                          <a:rPr lang="en-US" b="0" i="1" dirty="0" smtClean="0">
                            <a:latin typeface="Cambria Math" panose="02040503050406030204" pitchFamily="18" charset="0"/>
                          </a:rPr>
                          <m:t>2</m:t>
                        </m:r>
                      </m:sub>
                    </m:sSub>
                    <m:r>
                      <a:rPr lang="en-US" b="0" i="1" dirty="0" smtClean="0">
                        <a:latin typeface="Cambria Math" panose="02040503050406030204" pitchFamily="18" charset="0"/>
                      </a:rPr>
                      <m:t>,…}</m:t>
                    </m:r>
                  </m:oMath>
                </a14:m>
                <a:r>
                  <a:rPr lang="ru-RU" dirty="0" smtClean="0"/>
                  <a:t>. Очевидно, что </a:t>
                </a:r>
                <a14:m>
                  <m:oMath xmlns:m="http://schemas.openxmlformats.org/officeDocument/2006/math">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Pr</m:t>
                        </m:r>
                      </m:fName>
                      <m:e>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0</m:t>
                                </m:r>
                              </m:sub>
                            </m:sSub>
                          </m:e>
                        </m:d>
                      </m:e>
                    </m:func>
                    <m:r>
                      <a:rPr lang="en-US" b="0" i="1" smtClean="0">
                        <a:latin typeface="Cambria Math" panose="02040503050406030204" pitchFamily="18" charset="0"/>
                      </a:rPr>
                      <m:t>=</m:t>
                    </m:r>
                    <m:r>
                      <a:rPr lang="en-US" b="0" i="1" smtClean="0">
                        <a:latin typeface="Cambria Math" panose="02040503050406030204" pitchFamily="18" charset="0"/>
                      </a:rPr>
                      <m:t>𝑀𝐴</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𝑎𝑑𝑣</m:t>
                        </m:r>
                      </m:sub>
                    </m:sSub>
                    <m:r>
                      <a:rPr lang="en-US" b="0" i="1" smtClean="0">
                        <a:latin typeface="Cambria Math" panose="02040503050406030204" pitchFamily="18" charset="0"/>
                      </a:rPr>
                      <m:t>[</m:t>
                    </m:r>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𝐼</m:t>
                    </m:r>
                    <m:r>
                      <a:rPr lang="en-US" b="0" i="1" smtClean="0">
                        <a:latin typeface="Cambria Math" panose="02040503050406030204" pitchFamily="18" charset="0"/>
                      </a:rPr>
                      <m:t>]</m:t>
                    </m:r>
                  </m:oMath>
                </a14:m>
                <a:endParaRPr lang="ru-RU" dirty="0"/>
              </a:p>
            </p:txBody>
          </p:sp>
        </mc:Choice>
        <mc:Fallback xmlns="">
          <p:sp>
            <p:nvSpPr>
              <p:cNvPr id="3" name="Объект 2"/>
              <p:cNvSpPr>
                <a:spLocks noGrp="1" noRot="1" noChangeAspect="1" noMove="1" noResize="1" noEditPoints="1" noAdjustHandles="1" noChangeArrowheads="1" noChangeShapeType="1" noTextEdit="1"/>
              </p:cNvSpPr>
              <p:nvPr>
                <p:ph idx="1"/>
              </p:nvPr>
            </p:nvSpPr>
            <p:spPr>
              <a:blipFill rotWithShape="0">
                <a:blip r:embed="rId2"/>
                <a:stretch>
                  <a:fillRect l="-1043" t="-2101"/>
                </a:stretch>
              </a:blipFill>
            </p:spPr>
            <p:txBody>
              <a:bodyPr/>
              <a:lstStyle/>
              <a:p>
                <a:r>
                  <a:rPr lang="ru-RU">
                    <a:noFill/>
                  </a:rPr>
                  <a:t> </a:t>
                </a:r>
              </a:p>
            </p:txBody>
          </p:sp>
        </mc:Fallback>
      </mc:AlternateContent>
      <p:sp>
        <p:nvSpPr>
          <p:cNvPr id="4" name="Номер слайда 3"/>
          <p:cNvSpPr>
            <a:spLocks noGrp="1"/>
          </p:cNvSpPr>
          <p:nvPr>
            <p:ph type="sldNum" sz="quarter" idx="12"/>
          </p:nvPr>
        </p:nvSpPr>
        <p:spPr/>
        <p:txBody>
          <a:bodyPr/>
          <a:lstStyle/>
          <a:p>
            <a:fld id="{8253DDDB-F8F7-4D64-A7FD-3F3D61C1949F}" type="slidenum">
              <a:rPr lang="ru-RU" smtClean="0"/>
              <a:t>22</a:t>
            </a:fld>
            <a:endParaRPr lang="ru-RU"/>
          </a:p>
        </p:txBody>
      </p:sp>
      <p:sp>
        <p:nvSpPr>
          <p:cNvPr id="5" name="Rectangle 4"/>
          <p:cNvSpPr>
            <a:spLocks noChangeArrowheads="1"/>
          </p:cNvSpPr>
          <p:nvPr/>
        </p:nvSpPr>
        <p:spPr bwMode="auto">
          <a:xfrm>
            <a:off x="2194867" y="4901502"/>
            <a:ext cx="1750011" cy="1454847"/>
          </a:xfrm>
          <a:prstGeom prst="rect">
            <a:avLst/>
          </a:prstGeom>
          <a:solidFill>
            <a:schemeClr val="accent1"/>
          </a:solidFill>
          <a:ln w="9525">
            <a:solidFill>
              <a:schemeClr val="tx1"/>
            </a:solidFill>
            <a:miter lim="800000"/>
            <a:headEnd/>
            <a:tailEnd/>
          </a:ln>
          <a:effectLst/>
        </p:spPr>
        <p:txBody>
          <a:bodyPr wrap="none"/>
          <a:lstStyle/>
          <a:p>
            <a:pPr algn="ctr"/>
            <a:r>
              <a:rPr lang="en-US"/>
              <a:t>Chal.</a:t>
            </a:r>
          </a:p>
        </p:txBody>
      </p:sp>
      <mc:AlternateContent xmlns:mc="http://schemas.openxmlformats.org/markup-compatibility/2006" xmlns:a14="http://schemas.microsoft.com/office/drawing/2010/main">
        <mc:Choice Requires="a14">
          <p:sp>
            <p:nvSpPr>
              <p:cNvPr id="6" name="Rectangle 7"/>
              <p:cNvSpPr>
                <a:spLocks noChangeArrowheads="1"/>
              </p:cNvSpPr>
              <p:nvPr/>
            </p:nvSpPr>
            <p:spPr bwMode="auto">
              <a:xfrm>
                <a:off x="7831078" y="4901502"/>
                <a:ext cx="1295400" cy="1454847"/>
              </a:xfrm>
              <a:prstGeom prst="rect">
                <a:avLst/>
              </a:prstGeom>
              <a:solidFill>
                <a:schemeClr val="accent1"/>
              </a:solidFill>
              <a:ln w="9525">
                <a:solidFill>
                  <a:schemeClr val="tx1"/>
                </a:solidFill>
                <a:miter lim="800000"/>
                <a:headEnd/>
                <a:tailEnd/>
              </a:ln>
              <a:effectLst/>
            </p:spPr>
            <p:txBody>
              <a:bodyPr wrap="none"/>
              <a:lstStyle/>
              <a:p>
                <a:pPr algn="ctr"/>
                <a:r>
                  <a:rPr lang="en-US" dirty="0"/>
                  <a:t>Adv. </a:t>
                </a:r>
                <a14:m>
                  <m:oMath xmlns:m="http://schemas.openxmlformats.org/officeDocument/2006/math">
                    <m:r>
                      <a:rPr lang="en-US" i="1" dirty="0" smtClean="0">
                        <a:latin typeface="Cambria Math" panose="02040503050406030204" pitchFamily="18" charset="0"/>
                      </a:rPr>
                      <m:t>𝐴</m:t>
                    </m:r>
                  </m:oMath>
                </a14:m>
                <a:endParaRPr lang="en-US" dirty="0"/>
              </a:p>
            </p:txBody>
          </p:sp>
        </mc:Choice>
        <mc:Fallback xmlns="">
          <p:sp>
            <p:nvSpPr>
              <p:cNvPr id="6" name="Rectangle 7"/>
              <p:cNvSpPr>
                <a:spLocks noRot="1" noChangeAspect="1" noMove="1" noResize="1" noEditPoints="1" noAdjustHandles="1" noChangeArrowheads="1" noChangeShapeType="1" noTextEdit="1"/>
              </p:cNvSpPr>
              <p:nvPr/>
            </p:nvSpPr>
            <p:spPr bwMode="auto">
              <a:xfrm>
                <a:off x="7831078" y="4901502"/>
                <a:ext cx="1295400" cy="1454847"/>
              </a:xfrm>
              <a:prstGeom prst="rect">
                <a:avLst/>
              </a:prstGeom>
              <a:blipFill rotWithShape="0">
                <a:blip r:embed="rId3"/>
                <a:stretch>
                  <a:fillRect t="-1660"/>
                </a:stretch>
              </a:blipFill>
              <a:ln w="9525">
                <a:solidFill>
                  <a:schemeClr val="tx1"/>
                </a:solidFill>
                <a:miter lim="800000"/>
                <a:headEnd/>
                <a:tailEnd/>
              </a:ln>
              <a:effectLst/>
            </p:spPr>
            <p:txBody>
              <a:bodyPr/>
              <a:lstStyle/>
              <a:p>
                <a:r>
                  <a:rPr lang="ru-RU">
                    <a:noFill/>
                  </a:rPr>
                  <a:t> </a:t>
                </a:r>
              </a:p>
            </p:txBody>
          </p:sp>
        </mc:Fallback>
      </mc:AlternateContent>
      <p:grpSp>
        <p:nvGrpSpPr>
          <p:cNvPr id="7" name="Group 21"/>
          <p:cNvGrpSpPr>
            <a:grpSpLocks/>
          </p:cNvGrpSpPr>
          <p:nvPr/>
        </p:nvGrpSpPr>
        <p:grpSpPr bwMode="auto">
          <a:xfrm>
            <a:off x="4002028" y="5116474"/>
            <a:ext cx="3771900" cy="400050"/>
            <a:chOff x="1776" y="1793"/>
            <a:chExt cx="2400" cy="336"/>
          </a:xfrm>
        </p:grpSpPr>
        <p:sp>
          <p:nvSpPr>
            <p:cNvPr id="8" name="Line 10"/>
            <p:cNvSpPr>
              <a:spLocks noChangeShapeType="1"/>
            </p:cNvSpPr>
            <p:nvPr/>
          </p:nvSpPr>
          <p:spPr bwMode="auto">
            <a:xfrm flipH="1">
              <a:off x="1776" y="2122"/>
              <a:ext cx="2400" cy="0"/>
            </a:xfrm>
            <a:prstGeom prst="line">
              <a:avLst/>
            </a:prstGeom>
            <a:noFill/>
            <a:ln w="38100" cmpd="sng">
              <a:solidFill>
                <a:schemeClr val="tx1"/>
              </a:solidFill>
              <a:round/>
              <a:headEnd/>
              <a:tailEnd type="triangle" w="med" len="med"/>
            </a:ln>
            <a:effectLst/>
          </p:spPr>
          <p:txBody>
            <a:bodyPr/>
            <a:lstStyle/>
            <a:p>
              <a:endParaRPr lang="en-US"/>
            </a:p>
          </p:txBody>
        </p:sp>
        <mc:AlternateContent xmlns:mc="http://schemas.openxmlformats.org/markup-compatibility/2006" xmlns:a14="http://schemas.microsoft.com/office/drawing/2010/main">
          <mc:Choice Requires="a14">
            <p:sp>
              <p:nvSpPr>
                <p:cNvPr id="9" name="Text Box 11"/>
                <p:cNvSpPr txBox="1">
                  <a:spLocks noChangeArrowheads="1"/>
                </p:cNvSpPr>
                <p:nvPr/>
              </p:nvSpPr>
              <p:spPr bwMode="auto">
                <a:xfrm>
                  <a:off x="2786" y="1793"/>
                  <a:ext cx="344" cy="336"/>
                </a:xfrm>
                <a:prstGeom prst="rect">
                  <a:avLst/>
                </a:prstGeom>
                <a:noFill/>
                <a:ln w="9525">
                  <a:noFill/>
                  <a:miter lim="800000"/>
                  <a:headEnd/>
                  <a:tailEnd/>
                </a:ln>
                <a:effectLst/>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sym typeface="Symbol" pitchFamily="18" charset="2"/>
                              </a:rPr>
                            </m:ctrlPr>
                          </m:sSubPr>
                          <m:e>
                            <m:r>
                              <a:rPr lang="en-US" sz="2000" b="0" i="1" smtClean="0">
                                <a:latin typeface="Cambria Math" panose="02040503050406030204" pitchFamily="18" charset="0"/>
                                <a:sym typeface="Symbol" pitchFamily="18" charset="2"/>
                              </a:rPr>
                              <m:t>𝑚</m:t>
                            </m:r>
                          </m:e>
                          <m:sub>
                            <m:r>
                              <a:rPr lang="en-US" sz="2000" b="0" i="1" smtClean="0">
                                <a:latin typeface="Cambria Math" panose="02040503050406030204" pitchFamily="18" charset="0"/>
                                <a:sym typeface="Symbol" pitchFamily="18" charset="2"/>
                              </a:rPr>
                              <m:t>𝑖</m:t>
                            </m:r>
                          </m:sub>
                        </m:sSub>
                      </m:oMath>
                    </m:oMathPara>
                  </a14:m>
                  <a:endParaRPr lang="en-US" sz="2000" dirty="0">
                    <a:sym typeface="Symbol" pitchFamily="18" charset="2"/>
                  </a:endParaRPr>
                </a:p>
              </p:txBody>
            </p:sp>
          </mc:Choice>
          <mc:Fallback xmlns="">
            <p:sp>
              <p:nvSpPr>
                <p:cNvPr id="9" name="Text Box 11"/>
                <p:cNvSpPr txBox="1">
                  <a:spLocks noRot="1" noChangeAspect="1" noMove="1" noResize="1" noEditPoints="1" noAdjustHandles="1" noChangeArrowheads="1" noChangeShapeType="1" noTextEdit="1"/>
                </p:cNvSpPr>
                <p:nvPr/>
              </p:nvSpPr>
              <p:spPr bwMode="auto">
                <a:xfrm>
                  <a:off x="2786" y="1793"/>
                  <a:ext cx="344" cy="336"/>
                </a:xfrm>
                <a:prstGeom prst="rect">
                  <a:avLst/>
                </a:prstGeom>
                <a:blipFill rotWithShape="0">
                  <a:blip r:embed="rId4"/>
                  <a:stretch>
                    <a:fillRect b="-1515"/>
                  </a:stretch>
                </a:blipFill>
                <a:ln w="9525">
                  <a:noFill/>
                  <a:miter lim="800000"/>
                  <a:headEnd/>
                  <a:tailEnd/>
                </a:ln>
                <a:effectLst/>
              </p:spPr>
              <p:txBody>
                <a:bodyPr/>
                <a:lstStyle/>
                <a:p>
                  <a:r>
                    <a:rPr lang="ru-RU">
                      <a:noFill/>
                    </a:rPr>
                    <a:t> </a:t>
                  </a:r>
                </a:p>
              </p:txBody>
            </p:sp>
          </mc:Fallback>
        </mc:AlternateContent>
      </p:grpSp>
      <p:grpSp>
        <p:nvGrpSpPr>
          <p:cNvPr id="10" name="Group 20"/>
          <p:cNvGrpSpPr>
            <a:grpSpLocks/>
          </p:cNvGrpSpPr>
          <p:nvPr/>
        </p:nvGrpSpPr>
        <p:grpSpPr bwMode="auto">
          <a:xfrm>
            <a:off x="4040128" y="5639016"/>
            <a:ext cx="3733800" cy="400051"/>
            <a:chOff x="1776" y="2107"/>
            <a:chExt cx="2352" cy="336"/>
          </a:xfrm>
        </p:grpSpPr>
        <p:sp>
          <p:nvSpPr>
            <p:cNvPr id="11" name="Line 13"/>
            <p:cNvSpPr>
              <a:spLocks noChangeShapeType="1"/>
            </p:cNvSpPr>
            <p:nvPr/>
          </p:nvSpPr>
          <p:spPr bwMode="auto">
            <a:xfrm>
              <a:off x="1776" y="2410"/>
              <a:ext cx="2352" cy="0"/>
            </a:xfrm>
            <a:prstGeom prst="line">
              <a:avLst/>
            </a:prstGeom>
            <a:noFill/>
            <a:ln w="38100" cmpd="sng">
              <a:solidFill>
                <a:schemeClr val="tx1"/>
              </a:solidFill>
              <a:round/>
              <a:headEnd/>
              <a:tailEnd type="triangle" w="med" len="med"/>
            </a:ln>
            <a:effectLst/>
          </p:spPr>
          <p:txBody>
            <a:bodyPr/>
            <a:lstStyle/>
            <a:p>
              <a:endParaRPr lang="en-US"/>
            </a:p>
          </p:txBody>
        </p:sp>
        <mc:AlternateContent xmlns:mc="http://schemas.openxmlformats.org/markup-compatibility/2006" xmlns:a14="http://schemas.microsoft.com/office/drawing/2010/main">
          <mc:Choice Requires="a14">
            <p:sp>
              <p:nvSpPr>
                <p:cNvPr id="12" name="Text Box 14"/>
                <p:cNvSpPr txBox="1">
                  <a:spLocks noChangeArrowheads="1"/>
                </p:cNvSpPr>
                <p:nvPr/>
              </p:nvSpPr>
              <p:spPr bwMode="auto">
                <a:xfrm>
                  <a:off x="2422" y="2107"/>
                  <a:ext cx="905" cy="336"/>
                </a:xfrm>
                <a:prstGeom prst="rect">
                  <a:avLst/>
                </a:prstGeom>
                <a:noFill/>
                <a:ln w="9525">
                  <a:noFill/>
                  <a:miter lim="800000"/>
                  <a:headEnd/>
                  <a:tailEnd/>
                </a:ln>
                <a:effectLst/>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000" b="0" i="1" dirty="0" smtClean="0">
                                <a:latin typeface="Cambria Math" panose="02040503050406030204" pitchFamily="18" charset="0"/>
                              </a:rPr>
                            </m:ctrlPr>
                          </m:sSubPr>
                          <m:e>
                            <m:r>
                              <a:rPr lang="en-US" sz="2000" b="0" i="1" dirty="0" smtClean="0">
                                <a:latin typeface="Cambria Math" panose="02040503050406030204" pitchFamily="18" charset="0"/>
                              </a:rPr>
                              <m:t>𝑡</m:t>
                            </m:r>
                          </m:e>
                          <m:sub>
                            <m:r>
                              <a:rPr lang="en-US" sz="2000" b="0" i="1" dirty="0" smtClean="0">
                                <a:latin typeface="Cambria Math" panose="02040503050406030204" pitchFamily="18" charset="0"/>
                              </a:rPr>
                              <m:t>𝑖</m:t>
                            </m:r>
                          </m:sub>
                        </m:sSub>
                        <m:r>
                          <a:rPr lang="en-US" sz="2000" b="0" i="1" dirty="0" smtClean="0">
                            <a:latin typeface="Cambria Math" panose="02040503050406030204" pitchFamily="18" charset="0"/>
                          </a:rPr>
                          <m:t>←</m:t>
                        </m:r>
                        <m:r>
                          <a:rPr lang="en-US" sz="2000" b="0" i="1" dirty="0" smtClean="0">
                            <a:latin typeface="Cambria Math" panose="02040503050406030204" pitchFamily="18" charset="0"/>
                          </a:rPr>
                          <m:t>𝑓</m:t>
                        </m:r>
                        <m:r>
                          <a:rPr lang="en-US" sz="2000" b="0" i="1" dirty="0" smtClean="0">
                            <a:latin typeface="Cambria Math" panose="02040503050406030204" pitchFamily="18" charset="0"/>
                          </a:rPr>
                          <m:t>(</m:t>
                        </m:r>
                        <m:sSub>
                          <m:sSubPr>
                            <m:ctrlPr>
                              <a:rPr lang="en-US" sz="2000" b="0" i="1" dirty="0" smtClean="0">
                                <a:latin typeface="Cambria Math" panose="02040503050406030204" pitchFamily="18" charset="0"/>
                              </a:rPr>
                            </m:ctrlPr>
                          </m:sSubPr>
                          <m:e>
                            <m:r>
                              <a:rPr lang="en-US" sz="2000" b="0" i="1" dirty="0" smtClean="0">
                                <a:latin typeface="Cambria Math" panose="02040503050406030204" pitchFamily="18" charset="0"/>
                              </a:rPr>
                              <m:t>𝑚</m:t>
                            </m:r>
                          </m:e>
                          <m:sub>
                            <m:r>
                              <a:rPr lang="en-US" sz="2000" b="0" i="1" dirty="0" smtClean="0">
                                <a:latin typeface="Cambria Math" panose="02040503050406030204" pitchFamily="18" charset="0"/>
                              </a:rPr>
                              <m:t>𝑖</m:t>
                            </m:r>
                          </m:sub>
                        </m:sSub>
                        <m:r>
                          <a:rPr lang="en-US" sz="2000" b="0" i="1" dirty="0" smtClean="0">
                            <a:latin typeface="Cambria Math" panose="02040503050406030204" pitchFamily="18" charset="0"/>
                          </a:rPr>
                          <m:t>)</m:t>
                        </m:r>
                      </m:oMath>
                    </m:oMathPara>
                  </a14:m>
                  <a:endParaRPr lang="en-US" sz="2000" dirty="0"/>
                </a:p>
              </p:txBody>
            </p:sp>
          </mc:Choice>
          <mc:Fallback xmlns="">
            <p:sp>
              <p:nvSpPr>
                <p:cNvPr id="12" name="Text Box 14"/>
                <p:cNvSpPr txBox="1">
                  <a:spLocks noRot="1" noChangeAspect="1" noMove="1" noResize="1" noEditPoints="1" noAdjustHandles="1" noChangeArrowheads="1" noChangeShapeType="1" noTextEdit="1"/>
                </p:cNvSpPr>
                <p:nvPr/>
              </p:nvSpPr>
              <p:spPr bwMode="auto">
                <a:xfrm>
                  <a:off x="2422" y="2107"/>
                  <a:ext cx="905" cy="336"/>
                </a:xfrm>
                <a:prstGeom prst="rect">
                  <a:avLst/>
                </a:prstGeom>
                <a:blipFill rotWithShape="0">
                  <a:blip r:embed="rId5"/>
                  <a:stretch>
                    <a:fillRect b="-15152"/>
                  </a:stretch>
                </a:blipFill>
                <a:ln w="9525">
                  <a:noFill/>
                  <a:miter lim="800000"/>
                  <a:headEnd/>
                  <a:tailEnd/>
                </a:ln>
                <a:effectLst/>
              </p:spPr>
              <p:txBody>
                <a:bodyPr/>
                <a:lstStyle/>
                <a:p>
                  <a:r>
                    <a:rPr lang="ru-RU">
                      <a:noFill/>
                    </a:rPr>
                    <a:t> </a:t>
                  </a:r>
                </a:p>
              </p:txBody>
            </p:sp>
          </mc:Fallback>
        </mc:AlternateContent>
      </p:grpSp>
      <p:sp>
        <p:nvSpPr>
          <p:cNvPr id="13" name="Rectangle 18"/>
          <p:cNvSpPr>
            <a:spLocks noChangeArrowheads="1"/>
          </p:cNvSpPr>
          <p:nvPr/>
        </p:nvSpPr>
        <p:spPr bwMode="auto">
          <a:xfrm>
            <a:off x="2009718" y="4607626"/>
            <a:ext cx="7924800" cy="1920172"/>
          </a:xfrm>
          <a:prstGeom prst="rect">
            <a:avLst/>
          </a:prstGeom>
          <a:noFill/>
          <a:ln w="38100">
            <a:solidFill>
              <a:schemeClr val="folHlink"/>
            </a:solidFill>
            <a:miter lim="800000"/>
            <a:headEnd/>
            <a:tailEnd/>
          </a:ln>
          <a:effectLst/>
        </p:spPr>
        <p:txBody>
          <a:bodyPr wrap="none" anchor="ctr"/>
          <a:lstStyle/>
          <a:p>
            <a:endParaRPr lang="en-US"/>
          </a:p>
        </p:txBody>
      </p:sp>
      <p:sp>
        <p:nvSpPr>
          <p:cNvPr id="14" name="TextBox 13"/>
          <p:cNvSpPr txBox="1"/>
          <p:nvPr/>
        </p:nvSpPr>
        <p:spPr>
          <a:xfrm>
            <a:off x="5608419" y="5829788"/>
            <a:ext cx="415498" cy="492443"/>
          </a:xfrm>
          <a:prstGeom prst="rect">
            <a:avLst/>
          </a:prstGeom>
          <a:noFill/>
        </p:spPr>
        <p:txBody>
          <a:bodyPr wrap="none" rtlCol="0">
            <a:spAutoFit/>
          </a:bodyPr>
          <a:lstStyle/>
          <a:p>
            <a:r>
              <a:rPr lang="en-US" sz="2600" dirty="0" smtClean="0"/>
              <a:t>…</a:t>
            </a:r>
            <a:endParaRPr lang="ru-RU" sz="2600" dirty="0"/>
          </a:p>
        </p:txBody>
      </p:sp>
      <p:sp>
        <p:nvSpPr>
          <p:cNvPr id="15" name="Line 5"/>
          <p:cNvSpPr>
            <a:spLocks noChangeShapeType="1"/>
          </p:cNvSpPr>
          <p:nvPr/>
        </p:nvSpPr>
        <p:spPr bwMode="auto">
          <a:xfrm>
            <a:off x="9934518" y="5639550"/>
            <a:ext cx="386096" cy="0"/>
          </a:xfrm>
          <a:prstGeom prst="line">
            <a:avLst/>
          </a:prstGeom>
          <a:noFill/>
          <a:ln w="9525">
            <a:solidFill>
              <a:schemeClr val="tx1"/>
            </a:solidFill>
            <a:round/>
            <a:headEnd/>
            <a:tailEnd type="triangle" w="med" len="med"/>
          </a:ln>
          <a:effectLst/>
        </p:spPr>
        <p:txBody>
          <a:bodyPr/>
          <a:lstStyle/>
          <a:p>
            <a:endParaRPr lang="en-US"/>
          </a:p>
        </p:txBody>
      </p:sp>
      <mc:AlternateContent xmlns:mc="http://schemas.openxmlformats.org/markup-compatibility/2006" xmlns:a14="http://schemas.microsoft.com/office/drawing/2010/main">
        <mc:Choice Requires="a14">
          <p:sp>
            <p:nvSpPr>
              <p:cNvPr id="16" name="Text Box 6"/>
              <p:cNvSpPr txBox="1">
                <a:spLocks noChangeArrowheads="1"/>
              </p:cNvSpPr>
              <p:nvPr/>
            </p:nvSpPr>
            <p:spPr bwMode="auto">
              <a:xfrm>
                <a:off x="10149875" y="5209218"/>
                <a:ext cx="471365" cy="461665"/>
              </a:xfrm>
              <a:prstGeom prst="rect">
                <a:avLst/>
              </a:prstGeom>
              <a:noFill/>
              <a:ln w="9525">
                <a:noFill/>
                <a:miter lim="800000"/>
                <a:headEnd/>
                <a:tailEnd/>
              </a:ln>
              <a:effectLst/>
            </p:spPr>
            <p:txBody>
              <a:bodyPr wrap="square">
                <a:spAutoFit/>
              </a:bodyPr>
              <a:lstStyle/>
              <a:p>
                <a:pPr/>
                <a14:m>
                  <m:oMathPara xmlns:m="http://schemas.openxmlformats.org/officeDocument/2006/math">
                    <m:oMathParaPr>
                      <m:jc m:val="centerGroup"/>
                    </m:oMathParaPr>
                    <m:oMath xmlns:m="http://schemas.openxmlformats.org/officeDocument/2006/math">
                      <m:d>
                        <m:dPr>
                          <m:ctrlPr>
                            <a:rPr lang="ru-RU" sz="2400" i="1">
                              <a:latin typeface="Cambria Math" panose="02040503050406030204" pitchFamily="18" charset="0"/>
                            </a:rPr>
                          </m:ctrlPr>
                        </m:dPr>
                        <m:e>
                          <m:r>
                            <a:rPr lang="en-US" sz="2400" i="1">
                              <a:latin typeface="Cambria Math" panose="02040503050406030204" pitchFamily="18" charset="0"/>
                            </a:rPr>
                            <m:t>𝑚</m:t>
                          </m:r>
                          <m:r>
                            <a:rPr lang="en-US" sz="2400" i="1">
                              <a:latin typeface="Cambria Math" panose="02040503050406030204" pitchFamily="18" charset="0"/>
                            </a:rPr>
                            <m:t>,</m:t>
                          </m:r>
                          <m:r>
                            <a:rPr lang="en-US" sz="2400" i="1">
                              <a:latin typeface="Cambria Math" panose="02040503050406030204" pitchFamily="18" charset="0"/>
                            </a:rPr>
                            <m:t>𝑡</m:t>
                          </m:r>
                        </m:e>
                      </m:d>
                    </m:oMath>
                  </m:oMathPara>
                </a14:m>
                <a:endParaRPr lang="en-US" sz="2400" i="1" dirty="0"/>
              </a:p>
            </p:txBody>
          </p:sp>
        </mc:Choice>
        <mc:Fallback xmlns="">
          <p:sp>
            <p:nvSpPr>
              <p:cNvPr id="16" name="Text Box 6"/>
              <p:cNvSpPr txBox="1">
                <a:spLocks noRot="1" noChangeAspect="1" noMove="1" noResize="1" noEditPoints="1" noAdjustHandles="1" noChangeArrowheads="1" noChangeShapeType="1" noTextEdit="1"/>
              </p:cNvSpPr>
              <p:nvPr/>
            </p:nvSpPr>
            <p:spPr bwMode="auto">
              <a:xfrm>
                <a:off x="10149875" y="5209218"/>
                <a:ext cx="471365" cy="461665"/>
              </a:xfrm>
              <a:prstGeom prst="rect">
                <a:avLst/>
              </a:prstGeom>
              <a:blipFill rotWithShape="0">
                <a:blip r:embed="rId6"/>
                <a:stretch>
                  <a:fillRect r="-75325"/>
                </a:stretch>
              </a:blipFill>
              <a:ln w="9525">
                <a:noFill/>
                <a:miter lim="800000"/>
                <a:headEnd/>
                <a:tailEnd/>
              </a:ln>
              <a:effectLst/>
            </p:spPr>
            <p:txBody>
              <a:bodyPr/>
              <a:lstStyle/>
              <a:p>
                <a:r>
                  <a:rPr lang="ru-RU">
                    <a:noFill/>
                  </a:rPr>
                  <a:t> </a:t>
                </a:r>
              </a:p>
            </p:txBody>
          </p:sp>
        </mc:Fallback>
      </mc:AlternateContent>
      <p:sp>
        <p:nvSpPr>
          <p:cNvPr id="17" name="TextBox 16"/>
          <p:cNvSpPr txBox="1"/>
          <p:nvPr/>
        </p:nvSpPr>
        <p:spPr>
          <a:xfrm>
            <a:off x="5608419" y="4725210"/>
            <a:ext cx="415498" cy="492443"/>
          </a:xfrm>
          <a:prstGeom prst="rect">
            <a:avLst/>
          </a:prstGeom>
          <a:noFill/>
        </p:spPr>
        <p:txBody>
          <a:bodyPr wrap="none" rtlCol="0">
            <a:spAutoFit/>
          </a:bodyPr>
          <a:lstStyle/>
          <a:p>
            <a:r>
              <a:rPr lang="en-US" sz="2600" dirty="0" smtClean="0"/>
              <a:t>…</a:t>
            </a:r>
            <a:endParaRPr lang="ru-RU" sz="2600" dirty="0"/>
          </a:p>
        </p:txBody>
      </p:sp>
      <mc:AlternateContent xmlns:mc="http://schemas.openxmlformats.org/markup-compatibility/2006" xmlns:a14="http://schemas.microsoft.com/office/drawing/2010/main">
        <mc:Choice Requires="a14">
          <p:sp>
            <p:nvSpPr>
              <p:cNvPr id="18" name="Text Box 13"/>
              <p:cNvSpPr txBox="1">
                <a:spLocks noChangeArrowheads="1"/>
              </p:cNvSpPr>
              <p:nvPr/>
            </p:nvSpPr>
            <p:spPr bwMode="auto">
              <a:xfrm>
                <a:off x="2300958" y="5348356"/>
                <a:ext cx="1198790" cy="669350"/>
              </a:xfrm>
              <a:prstGeom prst="rect">
                <a:avLst/>
              </a:prstGeom>
              <a:noFill/>
              <a:ln w="9525">
                <a:noFill/>
                <a:miter lim="800000"/>
                <a:headEnd/>
                <a:tailEnd/>
              </a:ln>
              <a:effectLst/>
            </p:spPr>
            <p:txBody>
              <a:bodyPr wrap="none">
                <a:spAutoFit/>
              </a:bodyPr>
              <a:lstStyle/>
              <a:p>
                <a:r>
                  <a:rPr lang="en-US" sz="1600" i="1" dirty="0" smtClean="0"/>
                  <a:t>k</a:t>
                </a:r>
                <a14:m>
                  <m:oMath xmlns:m="http://schemas.openxmlformats.org/officeDocument/2006/math">
                    <m:groupChr>
                      <m:groupChrPr>
                        <m:chr m:val="←"/>
                        <m:vertJc m:val="bot"/>
                        <m:ctrlPr>
                          <a:rPr lang="en-US" sz="1600" i="1">
                            <a:latin typeface="Cambria Math" panose="02040503050406030204" pitchFamily="18" charset="0"/>
                          </a:rPr>
                        </m:ctrlPr>
                      </m:groupChrPr>
                      <m:e>
                        <m:r>
                          <m:rPr>
                            <m:brk m:alnAt="2"/>
                          </m:rPr>
                          <a:rPr lang="en-US" sz="1600" i="1">
                            <a:latin typeface="Cambria Math" panose="02040503050406030204" pitchFamily="18" charset="0"/>
                          </a:rPr>
                          <m:t>𝑅</m:t>
                        </m:r>
                      </m:e>
                    </m:groupChr>
                    <m:r>
                      <a:rPr lang="en-US" sz="1600" b="0" i="1" smtClean="0">
                        <a:latin typeface="Cambria Math" panose="02040503050406030204" pitchFamily="18" charset="0"/>
                      </a:rPr>
                      <m:t>𝐾</m:t>
                    </m:r>
                  </m:oMath>
                </a14:m>
                <a:endParaRPr lang="en-US" sz="1600" b="0" i="1" dirty="0" smtClean="0"/>
              </a:p>
              <a:p>
                <a:pPr/>
                <a14:m>
                  <m:oMathPara xmlns:m="http://schemas.openxmlformats.org/officeDocument/2006/math">
                    <m:oMathParaPr>
                      <m:jc m:val="left"/>
                    </m:oMathParaPr>
                    <m:oMath xmlns:m="http://schemas.openxmlformats.org/officeDocument/2006/math">
                      <m:r>
                        <a:rPr lang="en-US" sz="1600" b="0" i="1" smtClean="0">
                          <a:latin typeface="Cambria Math" panose="02040503050406030204" pitchFamily="18" charset="0"/>
                        </a:rPr>
                        <m:t>𝑓</m:t>
                      </m:r>
                      <m:r>
                        <a:rPr lang="en-US" sz="1600" b="0" i="1" smtClean="0">
                          <a:latin typeface="Cambria Math" panose="02040503050406030204" pitchFamily="18" charset="0"/>
                        </a:rPr>
                        <m:t>←</m:t>
                      </m:r>
                      <m:r>
                        <a:rPr lang="en-US" sz="1600" b="0" i="1" smtClean="0">
                          <a:latin typeface="Cambria Math" panose="02040503050406030204" pitchFamily="18" charset="0"/>
                        </a:rPr>
                        <m:t>𝐹</m:t>
                      </m:r>
                      <m:r>
                        <a:rPr lang="en-US" sz="1600" b="0" i="1" smtClean="0">
                          <a:latin typeface="Cambria Math" panose="02040503050406030204" pitchFamily="18" charset="0"/>
                        </a:rPr>
                        <m:t>(</m:t>
                      </m:r>
                      <m:r>
                        <a:rPr lang="en-US" sz="1600" b="0" i="1" smtClean="0">
                          <a:latin typeface="Cambria Math" panose="02040503050406030204" pitchFamily="18" charset="0"/>
                        </a:rPr>
                        <m:t>𝑘</m:t>
                      </m:r>
                      <m:r>
                        <a:rPr lang="en-US" sz="1600" b="0" i="1" smtClean="0">
                          <a:latin typeface="Cambria Math" panose="02040503050406030204" pitchFamily="18" charset="0"/>
                        </a:rPr>
                        <m:t>,∗)</m:t>
                      </m:r>
                    </m:oMath>
                  </m:oMathPara>
                </a14:m>
                <a:endParaRPr lang="en-US" sz="1600" b="0" i="1" dirty="0" smtClean="0"/>
              </a:p>
            </p:txBody>
          </p:sp>
        </mc:Choice>
        <mc:Fallback xmlns="">
          <p:sp>
            <p:nvSpPr>
              <p:cNvPr id="18" name="Text Box 13"/>
              <p:cNvSpPr txBox="1">
                <a:spLocks noRot="1" noChangeAspect="1" noMove="1" noResize="1" noEditPoints="1" noAdjustHandles="1" noChangeArrowheads="1" noChangeShapeType="1" noTextEdit="1"/>
              </p:cNvSpPr>
              <p:nvPr/>
            </p:nvSpPr>
            <p:spPr bwMode="auto">
              <a:xfrm>
                <a:off x="2300958" y="5348356"/>
                <a:ext cx="1198790" cy="669350"/>
              </a:xfrm>
              <a:prstGeom prst="rect">
                <a:avLst/>
              </a:prstGeom>
              <a:blipFill rotWithShape="0">
                <a:blip r:embed="rId7"/>
                <a:stretch>
                  <a:fillRect l="-2538" b="-4545"/>
                </a:stretch>
              </a:blipFill>
              <a:ln w="9525">
                <a:noFill/>
                <a:miter lim="800000"/>
                <a:headEnd/>
                <a:tailEnd/>
              </a:ln>
              <a:effectLst/>
            </p:spPr>
            <p:txBody>
              <a:bodyPr/>
              <a:lstStyle/>
              <a:p>
                <a:r>
                  <a:rPr lang="ru-RU">
                    <a:noFill/>
                  </a:rPr>
                  <a:t> </a:t>
                </a:r>
              </a:p>
            </p:txBody>
          </p:sp>
        </mc:Fallback>
      </mc:AlternateContent>
    </p:spTree>
    <p:extLst>
      <p:ext uri="{BB962C8B-B14F-4D97-AF65-F5344CB8AC3E}">
        <p14:creationId xmlns:p14="http://schemas.microsoft.com/office/powerpoint/2010/main" val="83839581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Игра 1</a:t>
            </a:r>
            <a:endParaRPr lang="ru-RU" dirty="0"/>
          </a:p>
        </p:txBody>
      </p:sp>
      <mc:AlternateContent xmlns:mc="http://schemas.openxmlformats.org/markup-compatibility/2006" xmlns:a14="http://schemas.microsoft.com/office/drawing/2010/main">
        <mc:Choice Requires="a14">
          <p:sp>
            <p:nvSpPr>
              <p:cNvPr id="3" name="Объект 2"/>
              <p:cNvSpPr>
                <a:spLocks noGrp="1"/>
              </p:cNvSpPr>
              <p:nvPr>
                <p:ph idx="1"/>
              </p:nvPr>
            </p:nvSpPr>
            <p:spPr>
              <a:xfrm>
                <a:off x="766117" y="1383064"/>
                <a:ext cx="10515600" cy="4351338"/>
              </a:xfrm>
            </p:spPr>
            <p:txBody>
              <a:bodyPr/>
              <a:lstStyle/>
              <a:p>
                <a:pPr marL="0" indent="0">
                  <a:buNone/>
                </a:pPr>
                <a:r>
                  <a:rPr lang="ru-RU" dirty="0" smtClean="0"/>
                  <a:t>Модифицируем игру 0, заменив псевдослучайную функцию на случайную.</a:t>
                </a:r>
                <a:endParaRPr lang="en-US" dirty="0" smtClean="0"/>
              </a:p>
              <a:p>
                <a:pPr marL="0" indent="0">
                  <a:buNone/>
                </a:pPr>
                <a:r>
                  <a:rPr lang="ru-RU" dirty="0"/>
                  <a:t>Обозначим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𝑊</m:t>
                        </m:r>
                      </m:e>
                      <m:sub>
                        <m:r>
                          <a:rPr lang="ru-RU" b="0" i="1" smtClean="0">
                            <a:latin typeface="Cambria Math" panose="02040503050406030204" pitchFamily="18" charset="0"/>
                          </a:rPr>
                          <m:t>1</m:t>
                        </m:r>
                      </m:sub>
                    </m:sSub>
                  </m:oMath>
                </a14:m>
                <a:r>
                  <a:rPr lang="en-US" dirty="0"/>
                  <a:t> - </a:t>
                </a:r>
                <a:r>
                  <a:rPr lang="ru-RU" dirty="0"/>
                  <a:t>событие того</a:t>
                </a:r>
                <a:r>
                  <a:rPr lang="en-US" dirty="0"/>
                  <a:t> </a:t>
                </a:r>
                <a:r>
                  <a:rPr lang="ru-RU" dirty="0"/>
                  <a:t>в игре </a:t>
                </a:r>
                <a:r>
                  <a:rPr lang="ru-RU" dirty="0" smtClean="0"/>
                  <a:t>1, </a:t>
                </a:r>
                <a:r>
                  <a:rPr lang="ru-RU" dirty="0"/>
                  <a:t>что </a:t>
                </a:r>
                <a14:m>
                  <m:oMath xmlns:m="http://schemas.openxmlformats.org/officeDocument/2006/math">
                    <m:r>
                      <a:rPr lang="en-US" i="1">
                        <a:latin typeface="Cambria Math" panose="02040503050406030204" pitchFamily="18" charset="0"/>
                      </a:rPr>
                      <m:t>𝑡</m:t>
                    </m:r>
                    <m:r>
                      <a:rPr lang="en-US" i="1">
                        <a:latin typeface="Cambria Math" panose="02040503050406030204" pitchFamily="18" charset="0"/>
                      </a:rPr>
                      <m:t>=</m:t>
                    </m:r>
                    <m:r>
                      <a:rPr lang="en-US" i="1">
                        <a:latin typeface="Cambria Math" panose="02040503050406030204" pitchFamily="18" charset="0"/>
                      </a:rPr>
                      <m:t>𝑓</m:t>
                    </m:r>
                    <m:r>
                      <a:rPr lang="en-US" i="1">
                        <a:latin typeface="Cambria Math" panose="02040503050406030204" pitchFamily="18" charset="0"/>
                      </a:rPr>
                      <m:t>(</m:t>
                    </m:r>
                    <m:r>
                      <a:rPr lang="en-US" i="1">
                        <a:latin typeface="Cambria Math" panose="02040503050406030204" pitchFamily="18" charset="0"/>
                      </a:rPr>
                      <m:t>𝑚</m:t>
                    </m:r>
                    <m:r>
                      <a:rPr lang="en-US" i="1">
                        <a:latin typeface="Cambria Math" panose="02040503050406030204" pitchFamily="18" charset="0"/>
                      </a:rPr>
                      <m:t>)</m:t>
                    </m:r>
                  </m:oMath>
                </a14:m>
                <a:r>
                  <a:rPr lang="en-US" dirty="0"/>
                  <a:t>, </a:t>
                </a:r>
                <a14:m>
                  <m:oMath xmlns:m="http://schemas.openxmlformats.org/officeDocument/2006/math">
                    <m:r>
                      <a:rPr lang="en-US" i="1" dirty="0">
                        <a:latin typeface="Cambria Math" panose="02040503050406030204" pitchFamily="18" charset="0"/>
                      </a:rPr>
                      <m:t>𝑚</m:t>
                    </m:r>
                    <m:r>
                      <a:rPr lang="en-US" i="1" dirty="0">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𝑚</m:t>
                        </m:r>
                      </m:e>
                      <m:sub>
                        <m:r>
                          <a:rPr lang="en-US" i="1" dirty="0">
                            <a:latin typeface="Cambria Math" panose="02040503050406030204" pitchFamily="18" charset="0"/>
                          </a:rPr>
                          <m:t>1</m:t>
                        </m:r>
                      </m:sub>
                    </m:sSub>
                    <m:r>
                      <a:rPr lang="en-US" i="1" dirty="0">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𝑚</m:t>
                        </m:r>
                      </m:e>
                      <m:sub>
                        <m:r>
                          <a:rPr lang="en-US" i="1" dirty="0">
                            <a:latin typeface="Cambria Math" panose="02040503050406030204" pitchFamily="18" charset="0"/>
                          </a:rPr>
                          <m:t>2</m:t>
                        </m:r>
                      </m:sub>
                    </m:sSub>
                    <m:r>
                      <a:rPr lang="en-US" i="1" dirty="0">
                        <a:latin typeface="Cambria Math" panose="02040503050406030204" pitchFamily="18" charset="0"/>
                      </a:rPr>
                      <m:t>,…}</m:t>
                    </m:r>
                  </m:oMath>
                </a14:m>
                <a:r>
                  <a:rPr lang="ru-RU" dirty="0"/>
                  <a:t>. </a:t>
                </a:r>
                <a:endParaRPr lang="ru-RU" dirty="0" smtClean="0"/>
              </a:p>
              <a:p>
                <a:pPr marL="0" indent="0">
                  <a:buNone/>
                </a:pPr>
                <a:r>
                  <a:rPr lang="ru-RU" dirty="0" smtClean="0"/>
                  <a:t>Очевидно, что выигрыш в такой игре есть фактически угад</a:t>
                </a:r>
                <a:r>
                  <a:rPr lang="ru-RU" dirty="0"/>
                  <a:t>ы</a:t>
                </a:r>
                <a:r>
                  <a:rPr lang="ru-RU" dirty="0" smtClean="0"/>
                  <a:t>вание следующего значения случайной функции, что возможно с вероятность </a:t>
                </a:r>
                <a14:m>
                  <m:oMath xmlns:m="http://schemas.openxmlformats.org/officeDocument/2006/math">
                    <m:r>
                      <a:rPr lang="ru-RU" b="0" i="1" smtClean="0">
                        <a:latin typeface="Cambria Math" panose="02040503050406030204" pitchFamily="18" charset="0"/>
                      </a:rPr>
                      <m:t>1</m:t>
                    </m:r>
                    <m:r>
                      <a:rPr lang="en-US" b="0" i="1" smtClean="0">
                        <a:latin typeface="Cambria Math" panose="02040503050406030204" pitchFamily="18" charset="0"/>
                      </a:rPr>
                      <m:t>/|</m:t>
                    </m:r>
                    <m:r>
                      <a:rPr lang="en-US" b="0" i="1" smtClean="0">
                        <a:latin typeface="Cambria Math" panose="02040503050406030204" pitchFamily="18" charset="0"/>
                      </a:rPr>
                      <m:t>𝑌</m:t>
                    </m:r>
                    <m:r>
                      <a:rPr lang="en-US" b="0" i="1" smtClean="0">
                        <a:latin typeface="Cambria Math" panose="02040503050406030204" pitchFamily="18" charset="0"/>
                      </a:rPr>
                      <m:t>|</m:t>
                    </m:r>
                  </m:oMath>
                </a14:m>
                <a:r>
                  <a:rPr lang="ru-RU" dirty="0" smtClean="0"/>
                  <a:t>. </a:t>
                </a:r>
                <a14:m>
                  <m:oMath xmlns:m="http://schemas.openxmlformats.org/officeDocument/2006/math">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Pr</m:t>
                        </m:r>
                      </m:fName>
                      <m:e>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1</m:t>
                                </m:r>
                              </m:sub>
                            </m:sSub>
                          </m:e>
                        </m:d>
                      </m:e>
                    </m:func>
                    <m:r>
                      <a:rPr lang="en-US" b="0" i="1" smtClean="0">
                        <a:latin typeface="Cambria Math" panose="02040503050406030204" pitchFamily="18" charset="0"/>
                      </a:rPr>
                      <m:t>≤1/|</m:t>
                    </m:r>
                    <m:r>
                      <a:rPr lang="en-US" b="0" i="1" smtClean="0">
                        <a:latin typeface="Cambria Math" panose="02040503050406030204" pitchFamily="18" charset="0"/>
                      </a:rPr>
                      <m:t>𝑌</m:t>
                    </m:r>
                    <m:r>
                      <a:rPr lang="en-US" b="0" i="1" smtClean="0">
                        <a:latin typeface="Cambria Math" panose="02040503050406030204" pitchFamily="18" charset="0"/>
                      </a:rPr>
                      <m:t>|</m:t>
                    </m:r>
                  </m:oMath>
                </a14:m>
                <a:endParaRPr lang="ru-RU" dirty="0" smtClean="0"/>
              </a:p>
            </p:txBody>
          </p:sp>
        </mc:Choice>
        <mc:Fallback xmlns="">
          <p:sp>
            <p:nvSpPr>
              <p:cNvPr id="3" name="Объект 2"/>
              <p:cNvSpPr>
                <a:spLocks noGrp="1" noRot="1" noChangeAspect="1" noMove="1" noResize="1" noEditPoints="1" noAdjustHandles="1" noChangeArrowheads="1" noChangeShapeType="1" noTextEdit="1"/>
              </p:cNvSpPr>
              <p:nvPr>
                <p:ph idx="1"/>
              </p:nvPr>
            </p:nvSpPr>
            <p:spPr>
              <a:xfrm>
                <a:off x="766117" y="1383064"/>
                <a:ext cx="10515600" cy="4351338"/>
              </a:xfrm>
              <a:blipFill rotWithShape="0">
                <a:blip r:embed="rId2"/>
                <a:stretch>
                  <a:fillRect l="-1043" t="-2101"/>
                </a:stretch>
              </a:blipFill>
            </p:spPr>
            <p:txBody>
              <a:bodyPr/>
              <a:lstStyle/>
              <a:p>
                <a:r>
                  <a:rPr lang="ru-RU">
                    <a:noFill/>
                  </a:rPr>
                  <a:t> </a:t>
                </a:r>
              </a:p>
            </p:txBody>
          </p:sp>
        </mc:Fallback>
      </mc:AlternateContent>
      <p:sp>
        <p:nvSpPr>
          <p:cNvPr id="4" name="Номер слайда 3"/>
          <p:cNvSpPr>
            <a:spLocks noGrp="1"/>
          </p:cNvSpPr>
          <p:nvPr>
            <p:ph type="sldNum" sz="quarter" idx="12"/>
          </p:nvPr>
        </p:nvSpPr>
        <p:spPr/>
        <p:txBody>
          <a:bodyPr/>
          <a:lstStyle/>
          <a:p>
            <a:fld id="{8253DDDB-F8F7-4D64-A7FD-3F3D61C1949F}" type="slidenum">
              <a:rPr lang="ru-RU" smtClean="0"/>
              <a:t>23</a:t>
            </a:fld>
            <a:endParaRPr lang="ru-RU"/>
          </a:p>
        </p:txBody>
      </p:sp>
      <p:sp>
        <p:nvSpPr>
          <p:cNvPr id="19" name="Номер слайда 3"/>
          <p:cNvSpPr txBox="1">
            <a:spLocks/>
          </p:cNvSpPr>
          <p:nvPr/>
        </p:nvSpPr>
        <p:spPr>
          <a:xfrm>
            <a:off x="8610600" y="6356350"/>
            <a:ext cx="2743200" cy="365125"/>
          </a:xfrm>
          <a:prstGeom prst="rect">
            <a:avLst/>
          </a:prstGeom>
        </p:spPr>
        <p:txBody>
          <a:bodyPr vert="horz" lIns="91440" tIns="45720" rIns="91440" bIns="45720" rtlCol="0" anchor="ctr"/>
          <a:lstStyle>
            <a:defPPr>
              <a:defRPr lang="ru-RU"/>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253DDDB-F8F7-4D64-A7FD-3F3D61C1949F}" type="slidenum">
              <a:rPr lang="ru-RU" smtClean="0"/>
              <a:pPr/>
              <a:t>23</a:t>
            </a:fld>
            <a:endParaRPr lang="ru-RU"/>
          </a:p>
        </p:txBody>
      </p:sp>
      <p:sp>
        <p:nvSpPr>
          <p:cNvPr id="20" name="Rectangle 4"/>
          <p:cNvSpPr>
            <a:spLocks noChangeArrowheads="1"/>
          </p:cNvSpPr>
          <p:nvPr/>
        </p:nvSpPr>
        <p:spPr bwMode="auto">
          <a:xfrm>
            <a:off x="2296273" y="4901502"/>
            <a:ext cx="1648605" cy="1454847"/>
          </a:xfrm>
          <a:prstGeom prst="rect">
            <a:avLst/>
          </a:prstGeom>
          <a:solidFill>
            <a:schemeClr val="accent1"/>
          </a:solidFill>
          <a:ln w="9525">
            <a:solidFill>
              <a:schemeClr val="tx1"/>
            </a:solidFill>
            <a:miter lim="800000"/>
            <a:headEnd/>
            <a:tailEnd/>
          </a:ln>
          <a:effectLst/>
        </p:spPr>
        <p:txBody>
          <a:bodyPr wrap="none"/>
          <a:lstStyle/>
          <a:p>
            <a:pPr algn="ctr"/>
            <a:r>
              <a:rPr lang="en-US"/>
              <a:t>Chal.</a:t>
            </a:r>
          </a:p>
        </p:txBody>
      </p:sp>
      <mc:AlternateContent xmlns:mc="http://schemas.openxmlformats.org/markup-compatibility/2006" xmlns:a14="http://schemas.microsoft.com/office/drawing/2010/main">
        <mc:Choice Requires="a14">
          <p:sp>
            <p:nvSpPr>
              <p:cNvPr id="21" name="Rectangle 7"/>
              <p:cNvSpPr>
                <a:spLocks noChangeArrowheads="1"/>
              </p:cNvSpPr>
              <p:nvPr/>
            </p:nvSpPr>
            <p:spPr bwMode="auto">
              <a:xfrm>
                <a:off x="7831078" y="4901502"/>
                <a:ext cx="1295400" cy="1454847"/>
              </a:xfrm>
              <a:prstGeom prst="rect">
                <a:avLst/>
              </a:prstGeom>
              <a:solidFill>
                <a:schemeClr val="accent1"/>
              </a:solidFill>
              <a:ln w="9525">
                <a:solidFill>
                  <a:schemeClr val="tx1"/>
                </a:solidFill>
                <a:miter lim="800000"/>
                <a:headEnd/>
                <a:tailEnd/>
              </a:ln>
              <a:effectLst/>
            </p:spPr>
            <p:txBody>
              <a:bodyPr wrap="none"/>
              <a:lstStyle/>
              <a:p>
                <a:pPr algn="ctr"/>
                <a:r>
                  <a:rPr lang="en-US" dirty="0"/>
                  <a:t>Adv. </a:t>
                </a:r>
                <a14:m>
                  <m:oMath xmlns:m="http://schemas.openxmlformats.org/officeDocument/2006/math">
                    <m:r>
                      <a:rPr lang="en-US" i="1" dirty="0" smtClean="0">
                        <a:latin typeface="Cambria Math" panose="02040503050406030204" pitchFamily="18" charset="0"/>
                      </a:rPr>
                      <m:t>𝐴</m:t>
                    </m:r>
                  </m:oMath>
                </a14:m>
                <a:endParaRPr lang="en-US" dirty="0"/>
              </a:p>
            </p:txBody>
          </p:sp>
        </mc:Choice>
        <mc:Fallback xmlns="">
          <p:sp>
            <p:nvSpPr>
              <p:cNvPr id="21" name="Rectangle 7"/>
              <p:cNvSpPr>
                <a:spLocks noRot="1" noChangeAspect="1" noMove="1" noResize="1" noEditPoints="1" noAdjustHandles="1" noChangeArrowheads="1" noChangeShapeType="1" noTextEdit="1"/>
              </p:cNvSpPr>
              <p:nvPr/>
            </p:nvSpPr>
            <p:spPr bwMode="auto">
              <a:xfrm>
                <a:off x="7831078" y="4901502"/>
                <a:ext cx="1295400" cy="1454847"/>
              </a:xfrm>
              <a:prstGeom prst="rect">
                <a:avLst/>
              </a:prstGeom>
              <a:blipFill rotWithShape="0">
                <a:blip r:embed="rId3"/>
                <a:stretch>
                  <a:fillRect t="-1660"/>
                </a:stretch>
              </a:blipFill>
              <a:ln w="9525">
                <a:solidFill>
                  <a:schemeClr val="tx1"/>
                </a:solidFill>
                <a:miter lim="800000"/>
                <a:headEnd/>
                <a:tailEnd/>
              </a:ln>
              <a:effectLst/>
            </p:spPr>
            <p:txBody>
              <a:bodyPr/>
              <a:lstStyle/>
              <a:p>
                <a:r>
                  <a:rPr lang="ru-RU">
                    <a:noFill/>
                  </a:rPr>
                  <a:t> </a:t>
                </a:r>
              </a:p>
            </p:txBody>
          </p:sp>
        </mc:Fallback>
      </mc:AlternateContent>
      <p:grpSp>
        <p:nvGrpSpPr>
          <p:cNvPr id="22" name="Group 21"/>
          <p:cNvGrpSpPr>
            <a:grpSpLocks/>
          </p:cNvGrpSpPr>
          <p:nvPr/>
        </p:nvGrpSpPr>
        <p:grpSpPr bwMode="auto">
          <a:xfrm>
            <a:off x="4002028" y="5116474"/>
            <a:ext cx="3771900" cy="400050"/>
            <a:chOff x="1776" y="1793"/>
            <a:chExt cx="2400" cy="336"/>
          </a:xfrm>
        </p:grpSpPr>
        <p:sp>
          <p:nvSpPr>
            <p:cNvPr id="23" name="Line 10"/>
            <p:cNvSpPr>
              <a:spLocks noChangeShapeType="1"/>
            </p:cNvSpPr>
            <p:nvPr/>
          </p:nvSpPr>
          <p:spPr bwMode="auto">
            <a:xfrm flipH="1">
              <a:off x="1776" y="2122"/>
              <a:ext cx="2400" cy="0"/>
            </a:xfrm>
            <a:prstGeom prst="line">
              <a:avLst/>
            </a:prstGeom>
            <a:noFill/>
            <a:ln w="38100" cmpd="sng">
              <a:solidFill>
                <a:schemeClr val="tx1"/>
              </a:solidFill>
              <a:round/>
              <a:headEnd/>
              <a:tailEnd type="triangle" w="med" len="med"/>
            </a:ln>
            <a:effectLst/>
          </p:spPr>
          <p:txBody>
            <a:bodyPr/>
            <a:lstStyle/>
            <a:p>
              <a:endParaRPr lang="en-US"/>
            </a:p>
          </p:txBody>
        </p:sp>
        <mc:AlternateContent xmlns:mc="http://schemas.openxmlformats.org/markup-compatibility/2006" xmlns:a14="http://schemas.microsoft.com/office/drawing/2010/main">
          <mc:Choice Requires="a14">
            <p:sp>
              <p:nvSpPr>
                <p:cNvPr id="24" name="Text Box 11"/>
                <p:cNvSpPr txBox="1">
                  <a:spLocks noChangeArrowheads="1"/>
                </p:cNvSpPr>
                <p:nvPr/>
              </p:nvSpPr>
              <p:spPr bwMode="auto">
                <a:xfrm>
                  <a:off x="2786" y="1793"/>
                  <a:ext cx="344" cy="336"/>
                </a:xfrm>
                <a:prstGeom prst="rect">
                  <a:avLst/>
                </a:prstGeom>
                <a:noFill/>
                <a:ln w="9525">
                  <a:noFill/>
                  <a:miter lim="800000"/>
                  <a:headEnd/>
                  <a:tailEnd/>
                </a:ln>
                <a:effectLst/>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sym typeface="Symbol" pitchFamily="18" charset="2"/>
                              </a:rPr>
                            </m:ctrlPr>
                          </m:sSubPr>
                          <m:e>
                            <m:r>
                              <a:rPr lang="en-US" sz="2000" b="0" i="1" smtClean="0">
                                <a:latin typeface="Cambria Math" panose="02040503050406030204" pitchFamily="18" charset="0"/>
                                <a:sym typeface="Symbol" pitchFamily="18" charset="2"/>
                              </a:rPr>
                              <m:t>𝑚</m:t>
                            </m:r>
                          </m:e>
                          <m:sub>
                            <m:r>
                              <a:rPr lang="en-US" sz="2000" b="0" i="1" smtClean="0">
                                <a:latin typeface="Cambria Math" panose="02040503050406030204" pitchFamily="18" charset="0"/>
                                <a:sym typeface="Symbol" pitchFamily="18" charset="2"/>
                              </a:rPr>
                              <m:t>𝑖</m:t>
                            </m:r>
                          </m:sub>
                        </m:sSub>
                      </m:oMath>
                    </m:oMathPara>
                  </a14:m>
                  <a:endParaRPr lang="en-US" sz="2000" dirty="0">
                    <a:sym typeface="Symbol" pitchFamily="18" charset="2"/>
                  </a:endParaRPr>
                </a:p>
              </p:txBody>
            </p:sp>
          </mc:Choice>
          <mc:Fallback xmlns="">
            <p:sp>
              <p:nvSpPr>
                <p:cNvPr id="24" name="Text Box 11"/>
                <p:cNvSpPr txBox="1">
                  <a:spLocks noRot="1" noChangeAspect="1" noMove="1" noResize="1" noEditPoints="1" noAdjustHandles="1" noChangeArrowheads="1" noChangeShapeType="1" noTextEdit="1"/>
                </p:cNvSpPr>
                <p:nvPr/>
              </p:nvSpPr>
              <p:spPr bwMode="auto">
                <a:xfrm>
                  <a:off x="2786" y="1793"/>
                  <a:ext cx="344" cy="336"/>
                </a:xfrm>
                <a:prstGeom prst="rect">
                  <a:avLst/>
                </a:prstGeom>
                <a:blipFill rotWithShape="0">
                  <a:blip r:embed="rId4"/>
                  <a:stretch>
                    <a:fillRect b="-1515"/>
                  </a:stretch>
                </a:blipFill>
                <a:ln w="9525">
                  <a:noFill/>
                  <a:miter lim="800000"/>
                  <a:headEnd/>
                  <a:tailEnd/>
                </a:ln>
                <a:effectLst/>
              </p:spPr>
              <p:txBody>
                <a:bodyPr/>
                <a:lstStyle/>
                <a:p>
                  <a:r>
                    <a:rPr lang="ru-RU">
                      <a:noFill/>
                    </a:rPr>
                    <a:t> </a:t>
                  </a:r>
                </a:p>
              </p:txBody>
            </p:sp>
          </mc:Fallback>
        </mc:AlternateContent>
      </p:grpSp>
      <p:grpSp>
        <p:nvGrpSpPr>
          <p:cNvPr id="25" name="Group 20"/>
          <p:cNvGrpSpPr>
            <a:grpSpLocks/>
          </p:cNvGrpSpPr>
          <p:nvPr/>
        </p:nvGrpSpPr>
        <p:grpSpPr bwMode="auto">
          <a:xfrm>
            <a:off x="4040128" y="5639016"/>
            <a:ext cx="3733800" cy="400051"/>
            <a:chOff x="1776" y="2107"/>
            <a:chExt cx="2352" cy="336"/>
          </a:xfrm>
        </p:grpSpPr>
        <p:sp>
          <p:nvSpPr>
            <p:cNvPr id="26" name="Line 13"/>
            <p:cNvSpPr>
              <a:spLocks noChangeShapeType="1"/>
            </p:cNvSpPr>
            <p:nvPr/>
          </p:nvSpPr>
          <p:spPr bwMode="auto">
            <a:xfrm>
              <a:off x="1776" y="2410"/>
              <a:ext cx="2352" cy="0"/>
            </a:xfrm>
            <a:prstGeom prst="line">
              <a:avLst/>
            </a:prstGeom>
            <a:noFill/>
            <a:ln w="38100" cmpd="sng">
              <a:solidFill>
                <a:schemeClr val="tx1"/>
              </a:solidFill>
              <a:round/>
              <a:headEnd/>
              <a:tailEnd type="triangle" w="med" len="med"/>
            </a:ln>
            <a:effectLst/>
          </p:spPr>
          <p:txBody>
            <a:bodyPr/>
            <a:lstStyle/>
            <a:p>
              <a:endParaRPr lang="en-US"/>
            </a:p>
          </p:txBody>
        </p:sp>
        <mc:AlternateContent xmlns:mc="http://schemas.openxmlformats.org/markup-compatibility/2006" xmlns:a14="http://schemas.microsoft.com/office/drawing/2010/main">
          <mc:Choice Requires="a14">
            <p:sp>
              <p:nvSpPr>
                <p:cNvPr id="27" name="Text Box 14"/>
                <p:cNvSpPr txBox="1">
                  <a:spLocks noChangeArrowheads="1"/>
                </p:cNvSpPr>
                <p:nvPr/>
              </p:nvSpPr>
              <p:spPr bwMode="auto">
                <a:xfrm>
                  <a:off x="2422" y="2107"/>
                  <a:ext cx="905" cy="336"/>
                </a:xfrm>
                <a:prstGeom prst="rect">
                  <a:avLst/>
                </a:prstGeom>
                <a:noFill/>
                <a:ln w="9525">
                  <a:noFill/>
                  <a:miter lim="800000"/>
                  <a:headEnd/>
                  <a:tailEnd/>
                </a:ln>
                <a:effectLst/>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000" b="0" i="1" dirty="0" smtClean="0">
                                <a:latin typeface="Cambria Math" panose="02040503050406030204" pitchFamily="18" charset="0"/>
                              </a:rPr>
                            </m:ctrlPr>
                          </m:sSubPr>
                          <m:e>
                            <m:r>
                              <a:rPr lang="en-US" sz="2000" b="0" i="1" dirty="0" smtClean="0">
                                <a:latin typeface="Cambria Math" panose="02040503050406030204" pitchFamily="18" charset="0"/>
                              </a:rPr>
                              <m:t>𝑡</m:t>
                            </m:r>
                          </m:e>
                          <m:sub>
                            <m:r>
                              <a:rPr lang="en-US" sz="2000" b="0" i="1" dirty="0" smtClean="0">
                                <a:latin typeface="Cambria Math" panose="02040503050406030204" pitchFamily="18" charset="0"/>
                              </a:rPr>
                              <m:t>𝑖</m:t>
                            </m:r>
                          </m:sub>
                        </m:sSub>
                        <m:r>
                          <a:rPr lang="en-US" sz="2000" b="0" i="1" dirty="0" smtClean="0">
                            <a:latin typeface="Cambria Math" panose="02040503050406030204" pitchFamily="18" charset="0"/>
                          </a:rPr>
                          <m:t>←</m:t>
                        </m:r>
                        <m:r>
                          <a:rPr lang="en-US" sz="2000" b="0" i="1" dirty="0" smtClean="0">
                            <a:latin typeface="Cambria Math" panose="02040503050406030204" pitchFamily="18" charset="0"/>
                          </a:rPr>
                          <m:t>𝑓</m:t>
                        </m:r>
                        <m:r>
                          <a:rPr lang="en-US" sz="2000" b="0" i="1" dirty="0" smtClean="0">
                            <a:latin typeface="Cambria Math" panose="02040503050406030204" pitchFamily="18" charset="0"/>
                          </a:rPr>
                          <m:t>(</m:t>
                        </m:r>
                        <m:sSub>
                          <m:sSubPr>
                            <m:ctrlPr>
                              <a:rPr lang="en-US" sz="2000" b="0" i="1" dirty="0" smtClean="0">
                                <a:latin typeface="Cambria Math" panose="02040503050406030204" pitchFamily="18" charset="0"/>
                              </a:rPr>
                            </m:ctrlPr>
                          </m:sSubPr>
                          <m:e>
                            <m:r>
                              <a:rPr lang="en-US" sz="2000" b="0" i="1" dirty="0" smtClean="0">
                                <a:latin typeface="Cambria Math" panose="02040503050406030204" pitchFamily="18" charset="0"/>
                              </a:rPr>
                              <m:t>𝑚</m:t>
                            </m:r>
                          </m:e>
                          <m:sub>
                            <m:r>
                              <a:rPr lang="en-US" sz="2000" b="0" i="1" dirty="0" smtClean="0">
                                <a:latin typeface="Cambria Math" panose="02040503050406030204" pitchFamily="18" charset="0"/>
                              </a:rPr>
                              <m:t>𝑖</m:t>
                            </m:r>
                          </m:sub>
                        </m:sSub>
                        <m:r>
                          <a:rPr lang="en-US" sz="2000" b="0" i="1" dirty="0" smtClean="0">
                            <a:latin typeface="Cambria Math" panose="02040503050406030204" pitchFamily="18" charset="0"/>
                          </a:rPr>
                          <m:t>)</m:t>
                        </m:r>
                      </m:oMath>
                    </m:oMathPara>
                  </a14:m>
                  <a:endParaRPr lang="en-US" sz="2000" dirty="0"/>
                </a:p>
              </p:txBody>
            </p:sp>
          </mc:Choice>
          <mc:Fallback xmlns="">
            <p:sp>
              <p:nvSpPr>
                <p:cNvPr id="27" name="Text Box 14"/>
                <p:cNvSpPr txBox="1">
                  <a:spLocks noRot="1" noChangeAspect="1" noMove="1" noResize="1" noEditPoints="1" noAdjustHandles="1" noChangeArrowheads="1" noChangeShapeType="1" noTextEdit="1"/>
                </p:cNvSpPr>
                <p:nvPr/>
              </p:nvSpPr>
              <p:spPr bwMode="auto">
                <a:xfrm>
                  <a:off x="2422" y="2107"/>
                  <a:ext cx="905" cy="336"/>
                </a:xfrm>
                <a:prstGeom prst="rect">
                  <a:avLst/>
                </a:prstGeom>
                <a:blipFill rotWithShape="0">
                  <a:blip r:embed="rId5"/>
                  <a:stretch>
                    <a:fillRect b="-15152"/>
                  </a:stretch>
                </a:blipFill>
                <a:ln w="9525">
                  <a:noFill/>
                  <a:miter lim="800000"/>
                  <a:headEnd/>
                  <a:tailEnd/>
                </a:ln>
                <a:effectLst/>
              </p:spPr>
              <p:txBody>
                <a:bodyPr/>
                <a:lstStyle/>
                <a:p>
                  <a:r>
                    <a:rPr lang="ru-RU">
                      <a:noFill/>
                    </a:rPr>
                    <a:t> </a:t>
                  </a:r>
                </a:p>
              </p:txBody>
            </p:sp>
          </mc:Fallback>
        </mc:AlternateContent>
      </p:grpSp>
      <p:sp>
        <p:nvSpPr>
          <p:cNvPr id="28" name="Rectangle 18"/>
          <p:cNvSpPr>
            <a:spLocks noChangeArrowheads="1"/>
          </p:cNvSpPr>
          <p:nvPr/>
        </p:nvSpPr>
        <p:spPr bwMode="auto">
          <a:xfrm>
            <a:off x="2009718" y="4607626"/>
            <a:ext cx="7924800" cy="1920172"/>
          </a:xfrm>
          <a:prstGeom prst="rect">
            <a:avLst/>
          </a:prstGeom>
          <a:noFill/>
          <a:ln w="38100">
            <a:solidFill>
              <a:schemeClr val="folHlink"/>
            </a:solidFill>
            <a:miter lim="800000"/>
            <a:headEnd/>
            <a:tailEnd/>
          </a:ln>
          <a:effectLst/>
        </p:spPr>
        <p:txBody>
          <a:bodyPr wrap="none" anchor="ctr"/>
          <a:lstStyle/>
          <a:p>
            <a:endParaRPr lang="en-US"/>
          </a:p>
        </p:txBody>
      </p:sp>
      <p:sp>
        <p:nvSpPr>
          <p:cNvPr id="29" name="TextBox 28"/>
          <p:cNvSpPr txBox="1"/>
          <p:nvPr/>
        </p:nvSpPr>
        <p:spPr>
          <a:xfrm>
            <a:off x="5608419" y="5829788"/>
            <a:ext cx="415498" cy="492443"/>
          </a:xfrm>
          <a:prstGeom prst="rect">
            <a:avLst/>
          </a:prstGeom>
          <a:noFill/>
        </p:spPr>
        <p:txBody>
          <a:bodyPr wrap="none" rtlCol="0">
            <a:spAutoFit/>
          </a:bodyPr>
          <a:lstStyle/>
          <a:p>
            <a:r>
              <a:rPr lang="en-US" sz="2600" dirty="0" smtClean="0"/>
              <a:t>…</a:t>
            </a:r>
            <a:endParaRPr lang="ru-RU" sz="2600" dirty="0"/>
          </a:p>
        </p:txBody>
      </p:sp>
      <p:sp>
        <p:nvSpPr>
          <p:cNvPr id="30" name="Line 5"/>
          <p:cNvSpPr>
            <a:spLocks noChangeShapeType="1"/>
          </p:cNvSpPr>
          <p:nvPr/>
        </p:nvSpPr>
        <p:spPr bwMode="auto">
          <a:xfrm>
            <a:off x="9934518" y="5639550"/>
            <a:ext cx="386096" cy="0"/>
          </a:xfrm>
          <a:prstGeom prst="line">
            <a:avLst/>
          </a:prstGeom>
          <a:noFill/>
          <a:ln w="9525">
            <a:solidFill>
              <a:schemeClr val="tx1"/>
            </a:solidFill>
            <a:round/>
            <a:headEnd/>
            <a:tailEnd type="triangle" w="med" len="med"/>
          </a:ln>
          <a:effectLst/>
        </p:spPr>
        <p:txBody>
          <a:bodyPr/>
          <a:lstStyle/>
          <a:p>
            <a:endParaRPr lang="en-US"/>
          </a:p>
        </p:txBody>
      </p:sp>
      <mc:AlternateContent xmlns:mc="http://schemas.openxmlformats.org/markup-compatibility/2006" xmlns:a14="http://schemas.microsoft.com/office/drawing/2010/main">
        <mc:Choice Requires="a14">
          <p:sp>
            <p:nvSpPr>
              <p:cNvPr id="31" name="Text Box 6"/>
              <p:cNvSpPr txBox="1">
                <a:spLocks noChangeArrowheads="1"/>
              </p:cNvSpPr>
              <p:nvPr/>
            </p:nvSpPr>
            <p:spPr bwMode="auto">
              <a:xfrm>
                <a:off x="10149875" y="5209218"/>
                <a:ext cx="471365" cy="461665"/>
              </a:xfrm>
              <a:prstGeom prst="rect">
                <a:avLst/>
              </a:prstGeom>
              <a:noFill/>
              <a:ln w="9525">
                <a:noFill/>
                <a:miter lim="800000"/>
                <a:headEnd/>
                <a:tailEnd/>
              </a:ln>
              <a:effectLst/>
            </p:spPr>
            <p:txBody>
              <a:bodyPr wrap="square">
                <a:spAutoFit/>
              </a:bodyPr>
              <a:lstStyle/>
              <a:p>
                <a:pPr/>
                <a14:m>
                  <m:oMathPara xmlns:m="http://schemas.openxmlformats.org/officeDocument/2006/math">
                    <m:oMathParaPr>
                      <m:jc m:val="centerGroup"/>
                    </m:oMathParaPr>
                    <m:oMath xmlns:m="http://schemas.openxmlformats.org/officeDocument/2006/math">
                      <m:d>
                        <m:dPr>
                          <m:ctrlPr>
                            <a:rPr lang="ru-RU" sz="2400" i="1">
                              <a:latin typeface="Cambria Math" panose="02040503050406030204" pitchFamily="18" charset="0"/>
                            </a:rPr>
                          </m:ctrlPr>
                        </m:dPr>
                        <m:e>
                          <m:r>
                            <a:rPr lang="en-US" sz="2400" i="1">
                              <a:latin typeface="Cambria Math" panose="02040503050406030204" pitchFamily="18" charset="0"/>
                            </a:rPr>
                            <m:t>𝑚</m:t>
                          </m:r>
                          <m:r>
                            <a:rPr lang="en-US" sz="2400" i="1">
                              <a:latin typeface="Cambria Math" panose="02040503050406030204" pitchFamily="18" charset="0"/>
                            </a:rPr>
                            <m:t>,</m:t>
                          </m:r>
                          <m:r>
                            <a:rPr lang="en-US" sz="2400" i="1">
                              <a:latin typeface="Cambria Math" panose="02040503050406030204" pitchFamily="18" charset="0"/>
                            </a:rPr>
                            <m:t>𝑡</m:t>
                          </m:r>
                        </m:e>
                      </m:d>
                    </m:oMath>
                  </m:oMathPara>
                </a14:m>
                <a:endParaRPr lang="en-US" sz="2400" i="1" dirty="0"/>
              </a:p>
            </p:txBody>
          </p:sp>
        </mc:Choice>
        <mc:Fallback xmlns="">
          <p:sp>
            <p:nvSpPr>
              <p:cNvPr id="31" name="Text Box 6"/>
              <p:cNvSpPr txBox="1">
                <a:spLocks noRot="1" noChangeAspect="1" noMove="1" noResize="1" noEditPoints="1" noAdjustHandles="1" noChangeArrowheads="1" noChangeShapeType="1" noTextEdit="1"/>
              </p:cNvSpPr>
              <p:nvPr/>
            </p:nvSpPr>
            <p:spPr bwMode="auto">
              <a:xfrm>
                <a:off x="10149875" y="5209218"/>
                <a:ext cx="471365" cy="461665"/>
              </a:xfrm>
              <a:prstGeom prst="rect">
                <a:avLst/>
              </a:prstGeom>
              <a:blipFill rotWithShape="0">
                <a:blip r:embed="rId6"/>
                <a:stretch>
                  <a:fillRect r="-75325"/>
                </a:stretch>
              </a:blipFill>
              <a:ln w="9525">
                <a:noFill/>
                <a:miter lim="800000"/>
                <a:headEnd/>
                <a:tailEnd/>
              </a:ln>
              <a:effectLst/>
            </p:spPr>
            <p:txBody>
              <a:bodyPr/>
              <a:lstStyle/>
              <a:p>
                <a:r>
                  <a:rPr lang="ru-RU">
                    <a:noFill/>
                  </a:rPr>
                  <a:t> </a:t>
                </a:r>
              </a:p>
            </p:txBody>
          </p:sp>
        </mc:Fallback>
      </mc:AlternateContent>
      <p:sp>
        <p:nvSpPr>
          <p:cNvPr id="32" name="TextBox 31"/>
          <p:cNvSpPr txBox="1"/>
          <p:nvPr/>
        </p:nvSpPr>
        <p:spPr>
          <a:xfrm>
            <a:off x="5608419" y="4725210"/>
            <a:ext cx="415498" cy="492443"/>
          </a:xfrm>
          <a:prstGeom prst="rect">
            <a:avLst/>
          </a:prstGeom>
          <a:noFill/>
        </p:spPr>
        <p:txBody>
          <a:bodyPr wrap="none" rtlCol="0">
            <a:spAutoFit/>
          </a:bodyPr>
          <a:lstStyle/>
          <a:p>
            <a:r>
              <a:rPr lang="en-US" sz="2600" dirty="0" smtClean="0"/>
              <a:t>…</a:t>
            </a:r>
            <a:endParaRPr lang="ru-RU" sz="2600" dirty="0"/>
          </a:p>
        </p:txBody>
      </p:sp>
      <mc:AlternateContent xmlns:mc="http://schemas.openxmlformats.org/markup-compatibility/2006" xmlns:a14="http://schemas.microsoft.com/office/drawing/2010/main">
        <mc:Choice Requires="a14">
          <p:sp>
            <p:nvSpPr>
              <p:cNvPr id="33" name="Text Box 13"/>
              <p:cNvSpPr txBox="1">
                <a:spLocks noChangeArrowheads="1"/>
              </p:cNvSpPr>
              <p:nvPr/>
            </p:nvSpPr>
            <p:spPr bwMode="auto">
              <a:xfrm>
                <a:off x="2371435" y="5294250"/>
                <a:ext cx="1651349" cy="669350"/>
              </a:xfrm>
              <a:prstGeom prst="rect">
                <a:avLst/>
              </a:prstGeom>
              <a:noFill/>
              <a:ln w="9525">
                <a:noFill/>
                <a:miter lim="800000"/>
                <a:headEnd/>
                <a:tailEnd/>
              </a:ln>
              <a:effectLst/>
            </p:spPr>
            <p:txBody>
              <a:bodyPr wrap="none">
                <a:spAutoFit/>
              </a:bodyPr>
              <a:lstStyle/>
              <a:p>
                <a:r>
                  <a:rPr lang="en-US" sz="1600" i="1" dirty="0" smtClean="0"/>
                  <a:t>k</a:t>
                </a:r>
                <a14:m>
                  <m:oMath xmlns:m="http://schemas.openxmlformats.org/officeDocument/2006/math">
                    <m:groupChr>
                      <m:groupChrPr>
                        <m:chr m:val="←"/>
                        <m:vertJc m:val="bot"/>
                        <m:ctrlPr>
                          <a:rPr lang="en-US" sz="1600" i="1">
                            <a:latin typeface="Cambria Math" panose="02040503050406030204" pitchFamily="18" charset="0"/>
                          </a:rPr>
                        </m:ctrlPr>
                      </m:groupChrPr>
                      <m:e>
                        <m:r>
                          <m:rPr>
                            <m:brk m:alnAt="2"/>
                          </m:rPr>
                          <a:rPr lang="en-US" sz="1600" i="1">
                            <a:latin typeface="Cambria Math" panose="02040503050406030204" pitchFamily="18" charset="0"/>
                          </a:rPr>
                          <m:t>𝑅</m:t>
                        </m:r>
                      </m:e>
                    </m:groupChr>
                    <m:r>
                      <a:rPr lang="en-US" sz="1600" b="0" i="1" smtClean="0">
                        <a:latin typeface="Cambria Math" panose="02040503050406030204" pitchFamily="18" charset="0"/>
                      </a:rPr>
                      <m:t>𝐾</m:t>
                    </m:r>
                  </m:oMath>
                </a14:m>
                <a:endParaRPr lang="en-US" sz="1600" b="0" i="1" dirty="0" smtClean="0"/>
              </a:p>
              <a:p>
                <a:pPr/>
                <a14:m>
                  <m:oMathPara xmlns:m="http://schemas.openxmlformats.org/officeDocument/2006/math">
                    <m:oMathParaPr>
                      <m:jc m:val="left"/>
                    </m:oMathParaPr>
                    <m:oMath xmlns:m="http://schemas.openxmlformats.org/officeDocument/2006/math">
                      <m:r>
                        <a:rPr lang="en-US" sz="1600" b="0" i="1" smtClean="0">
                          <a:latin typeface="Cambria Math" panose="02040503050406030204" pitchFamily="18" charset="0"/>
                        </a:rPr>
                        <m:t>𝑓</m:t>
                      </m:r>
                      <m:r>
                        <a:rPr lang="en-US" sz="1600" b="0" i="1" smtClean="0">
                          <a:latin typeface="Cambria Math" panose="02040503050406030204" pitchFamily="18" charset="0"/>
                        </a:rPr>
                        <m:t>←</m:t>
                      </m:r>
                      <m:r>
                        <m:rPr>
                          <m:sty m:val="p"/>
                        </m:rPr>
                        <a:rPr lang="en-US" sz="1600" b="0" i="0" smtClean="0">
                          <a:solidFill>
                            <a:srgbClr val="FF0000"/>
                          </a:solidFill>
                          <a:latin typeface="Cambria Math" panose="02040503050406030204" pitchFamily="18" charset="0"/>
                        </a:rPr>
                        <m:t>FUNS</m:t>
                      </m:r>
                      <m:r>
                        <a:rPr lang="en-US" sz="1600" b="0" i="1" smtClean="0">
                          <a:solidFill>
                            <a:srgbClr val="FF0000"/>
                          </a:solidFill>
                          <a:latin typeface="Cambria Math" panose="02040503050406030204" pitchFamily="18" charset="0"/>
                        </a:rPr>
                        <m:t>[</m:t>
                      </m:r>
                      <m:r>
                        <a:rPr lang="en-US" sz="1600" b="0" i="1" smtClean="0">
                          <a:solidFill>
                            <a:srgbClr val="FF0000"/>
                          </a:solidFill>
                          <a:latin typeface="Cambria Math" panose="02040503050406030204" pitchFamily="18" charset="0"/>
                        </a:rPr>
                        <m:t>𝑋</m:t>
                      </m:r>
                      <m:r>
                        <a:rPr lang="en-US" sz="1600" b="0" i="1" smtClean="0">
                          <a:solidFill>
                            <a:srgbClr val="FF0000"/>
                          </a:solidFill>
                          <a:latin typeface="Cambria Math" panose="02040503050406030204" pitchFamily="18" charset="0"/>
                        </a:rPr>
                        <m:t>,</m:t>
                      </m:r>
                      <m:r>
                        <a:rPr lang="en-US" sz="1600" b="0" i="1" smtClean="0">
                          <a:solidFill>
                            <a:srgbClr val="FF0000"/>
                          </a:solidFill>
                          <a:latin typeface="Cambria Math" panose="02040503050406030204" pitchFamily="18" charset="0"/>
                        </a:rPr>
                        <m:t>𝑌</m:t>
                      </m:r>
                      <m:r>
                        <a:rPr lang="en-US" sz="1600" b="0" i="1" smtClean="0">
                          <a:solidFill>
                            <a:srgbClr val="FF0000"/>
                          </a:solidFill>
                          <a:latin typeface="Cambria Math" panose="02040503050406030204" pitchFamily="18" charset="0"/>
                        </a:rPr>
                        <m:t>]</m:t>
                      </m:r>
                    </m:oMath>
                  </m:oMathPara>
                </a14:m>
                <a:endParaRPr lang="en-US" sz="1600" b="0" i="1" dirty="0" smtClean="0"/>
              </a:p>
            </p:txBody>
          </p:sp>
        </mc:Choice>
        <mc:Fallback xmlns="">
          <p:sp>
            <p:nvSpPr>
              <p:cNvPr id="33" name="Text Box 13"/>
              <p:cNvSpPr txBox="1">
                <a:spLocks noRot="1" noChangeAspect="1" noMove="1" noResize="1" noEditPoints="1" noAdjustHandles="1" noChangeArrowheads="1" noChangeShapeType="1" noTextEdit="1"/>
              </p:cNvSpPr>
              <p:nvPr/>
            </p:nvSpPr>
            <p:spPr bwMode="auto">
              <a:xfrm>
                <a:off x="2371435" y="5294250"/>
                <a:ext cx="1651349" cy="669350"/>
              </a:xfrm>
              <a:prstGeom prst="rect">
                <a:avLst/>
              </a:prstGeom>
              <a:blipFill rotWithShape="0">
                <a:blip r:embed="rId7"/>
                <a:stretch>
                  <a:fillRect l="-1845" b="-4545"/>
                </a:stretch>
              </a:blipFill>
              <a:ln w="9525">
                <a:noFill/>
                <a:miter lim="800000"/>
                <a:headEnd/>
                <a:tailEnd/>
              </a:ln>
              <a:effectLst/>
            </p:spPr>
            <p:txBody>
              <a:bodyPr/>
              <a:lstStyle/>
              <a:p>
                <a:r>
                  <a:rPr lang="ru-RU">
                    <a:noFill/>
                  </a:rPr>
                  <a:t> </a:t>
                </a:r>
              </a:p>
            </p:txBody>
          </p:sp>
        </mc:Fallback>
      </mc:AlternateContent>
    </p:spTree>
    <p:extLst>
      <p:ext uri="{BB962C8B-B14F-4D97-AF65-F5344CB8AC3E}">
        <p14:creationId xmlns:p14="http://schemas.microsoft.com/office/powerpoint/2010/main" val="21856310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Заголовок 1"/>
              <p:cNvSpPr>
                <a:spLocks noGrp="1"/>
              </p:cNvSpPr>
              <p:nvPr>
                <p:ph type="title"/>
              </p:nvPr>
            </p:nvSpPr>
            <p:spPr/>
            <p:txBody>
              <a:bodyPr/>
              <a:lstStyle/>
              <a:p>
                <a:r>
                  <a:rPr lang="ru-RU" dirty="0"/>
                  <a:t>Построим противника </a:t>
                </a:r>
                <a14:m>
                  <m:oMath xmlns:m="http://schemas.openxmlformats.org/officeDocument/2006/math">
                    <m:r>
                      <a:rPr lang="en-US" i="1">
                        <a:latin typeface="Cambria Math" panose="02040503050406030204" pitchFamily="18" charset="0"/>
                      </a:rPr>
                      <m:t>𝐵</m:t>
                    </m:r>
                  </m:oMath>
                </a14:m>
                <a:r>
                  <a:rPr lang="ru-RU" dirty="0"/>
                  <a:t> в игре на</a:t>
                </a:r>
                <a:r>
                  <a:rPr lang="en-US" dirty="0"/>
                  <a:t> PRF</a:t>
                </a:r>
                <a:r>
                  <a:rPr lang="ru-RU" dirty="0"/>
                  <a:t/>
                </a:r>
                <a:br>
                  <a:rPr lang="ru-RU" dirty="0"/>
                </a:br>
                <a:endParaRPr lang="ru-RU" dirty="0"/>
              </a:p>
            </p:txBody>
          </p:sp>
        </mc:Choice>
        <mc:Fallback xmlns="">
          <p:sp>
            <p:nvSpPr>
              <p:cNvPr id="2" name="Заголовок 1"/>
              <p:cNvSpPr>
                <a:spLocks noGrp="1" noRot="1" noChangeAspect="1" noMove="1" noResize="1" noEditPoints="1" noAdjustHandles="1" noChangeArrowheads="1" noChangeShapeType="1" noTextEdit="1"/>
              </p:cNvSpPr>
              <p:nvPr>
                <p:ph type="title"/>
              </p:nvPr>
            </p:nvSpPr>
            <p:spPr>
              <a:blipFill rotWithShape="0">
                <a:blip r:embed="rId2"/>
                <a:stretch>
                  <a:fillRect l="-2377" t="-13364"/>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3" name="Объект 2"/>
              <p:cNvSpPr>
                <a:spLocks noGrp="1"/>
              </p:cNvSpPr>
              <p:nvPr>
                <p:ph idx="1"/>
              </p:nvPr>
            </p:nvSpPr>
            <p:spPr>
              <a:xfrm>
                <a:off x="928601" y="1399327"/>
                <a:ext cx="10515600" cy="4351338"/>
              </a:xfrm>
            </p:spPr>
            <p:txBody>
              <a:bodyPr/>
              <a:lstStyle/>
              <a:p>
                <a:pPr marL="0" indent="0">
                  <a:buNone/>
                </a:pPr>
                <a:r>
                  <a:rPr lang="ru-RU" dirty="0" smtClean="0"/>
                  <a:t>Основная идея – если </a:t>
                </a:r>
                <a14:m>
                  <m:oMath xmlns:m="http://schemas.openxmlformats.org/officeDocument/2006/math">
                    <m:r>
                      <a:rPr lang="en-US" b="0" i="1" smtClean="0">
                        <a:latin typeface="Cambria Math" panose="02040503050406030204" pitchFamily="18" charset="0"/>
                      </a:rPr>
                      <m:t>𝐴</m:t>
                    </m:r>
                  </m:oMath>
                </a14:m>
                <a:r>
                  <a:rPr lang="en-US" dirty="0" smtClean="0"/>
                  <a:t> </a:t>
                </a:r>
                <a:r>
                  <a:rPr lang="ru-RU" dirty="0" smtClean="0"/>
                  <a:t>умеет «ломать» </a:t>
                </a:r>
                <a:r>
                  <a:rPr lang="en-US" dirty="0" smtClean="0"/>
                  <a:t>MAC </a:t>
                </a:r>
                <a:r>
                  <a:rPr lang="ru-RU" dirty="0" smtClean="0"/>
                  <a:t>на основе </a:t>
                </a:r>
                <a:r>
                  <a:rPr lang="en-US" dirty="0" smtClean="0"/>
                  <a:t>PRF</a:t>
                </a:r>
                <a:r>
                  <a:rPr lang="ru-RU" dirty="0" smtClean="0"/>
                  <a:t> и не умеет на основе случайной функции, то можно понять, когда мы общались </a:t>
                </a:r>
                <a:r>
                  <a:rPr lang="en-US" dirty="0" smtClean="0"/>
                  <a:t>PRF</a:t>
                </a:r>
                <a:r>
                  <a:rPr lang="ru-RU" dirty="0" smtClean="0"/>
                  <a:t>, а когда со случайной функцией.</a:t>
                </a:r>
                <a:endParaRPr lang="ru-RU" dirty="0"/>
              </a:p>
            </p:txBody>
          </p:sp>
        </mc:Choice>
        <mc:Fallback xmlns="">
          <p:sp>
            <p:nvSpPr>
              <p:cNvPr id="3" name="Объект 2"/>
              <p:cNvSpPr>
                <a:spLocks noGrp="1" noRot="1" noChangeAspect="1" noMove="1" noResize="1" noEditPoints="1" noAdjustHandles="1" noChangeArrowheads="1" noChangeShapeType="1" noTextEdit="1"/>
              </p:cNvSpPr>
              <p:nvPr>
                <p:ph idx="1"/>
              </p:nvPr>
            </p:nvSpPr>
            <p:spPr>
              <a:xfrm>
                <a:off x="928601" y="1399327"/>
                <a:ext cx="10515600" cy="4351338"/>
              </a:xfrm>
              <a:blipFill rotWithShape="0">
                <a:blip r:embed="rId3"/>
                <a:stretch>
                  <a:fillRect l="-1043" t="-2244" r="-1681"/>
                </a:stretch>
              </a:blipFill>
            </p:spPr>
            <p:txBody>
              <a:bodyPr/>
              <a:lstStyle/>
              <a:p>
                <a:r>
                  <a:rPr lang="ru-RU">
                    <a:noFill/>
                  </a:rPr>
                  <a:t> </a:t>
                </a:r>
              </a:p>
            </p:txBody>
          </p:sp>
        </mc:Fallback>
      </mc:AlternateContent>
      <p:sp>
        <p:nvSpPr>
          <p:cNvPr id="4" name="Номер слайда 3"/>
          <p:cNvSpPr>
            <a:spLocks noGrp="1"/>
          </p:cNvSpPr>
          <p:nvPr>
            <p:ph type="sldNum" sz="quarter" idx="12"/>
          </p:nvPr>
        </p:nvSpPr>
        <p:spPr/>
        <p:txBody>
          <a:bodyPr/>
          <a:lstStyle/>
          <a:p>
            <a:fld id="{8253DDDB-F8F7-4D64-A7FD-3F3D61C1949F}" type="slidenum">
              <a:rPr lang="ru-RU" smtClean="0"/>
              <a:t>24</a:t>
            </a:fld>
            <a:endParaRPr lang="ru-RU"/>
          </a:p>
        </p:txBody>
      </p:sp>
      <p:sp>
        <p:nvSpPr>
          <p:cNvPr id="5" name="Номер слайда 3"/>
          <p:cNvSpPr txBox="1">
            <a:spLocks/>
          </p:cNvSpPr>
          <p:nvPr/>
        </p:nvSpPr>
        <p:spPr>
          <a:xfrm>
            <a:off x="8610600" y="6356350"/>
            <a:ext cx="2743200" cy="365125"/>
          </a:xfrm>
          <a:prstGeom prst="rect">
            <a:avLst/>
          </a:prstGeom>
        </p:spPr>
        <p:txBody>
          <a:bodyPr vert="horz" lIns="91440" tIns="45720" rIns="91440" bIns="45720" rtlCol="0" anchor="ctr"/>
          <a:lstStyle>
            <a:defPPr>
              <a:defRPr lang="ru-RU"/>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ru-RU" dirty="0"/>
          </a:p>
        </p:txBody>
      </p:sp>
      <p:sp>
        <p:nvSpPr>
          <p:cNvPr id="6" name="Rectangle 4"/>
          <p:cNvSpPr>
            <a:spLocks noChangeArrowheads="1"/>
          </p:cNvSpPr>
          <p:nvPr/>
        </p:nvSpPr>
        <p:spPr bwMode="auto">
          <a:xfrm>
            <a:off x="6186401" y="3059289"/>
            <a:ext cx="4782480" cy="3065391"/>
          </a:xfrm>
          <a:prstGeom prst="rect">
            <a:avLst/>
          </a:prstGeom>
          <a:ln>
            <a:headEnd/>
            <a:tailEnd/>
          </a:ln>
        </p:spPr>
        <p:style>
          <a:lnRef idx="1">
            <a:schemeClr val="accent3"/>
          </a:lnRef>
          <a:fillRef idx="2">
            <a:schemeClr val="accent3"/>
          </a:fillRef>
          <a:effectRef idx="1">
            <a:schemeClr val="accent3"/>
          </a:effectRef>
          <a:fontRef idx="minor">
            <a:schemeClr val="dk1"/>
          </a:fontRef>
        </p:style>
        <p:txBody>
          <a:bodyPr wrap="none"/>
          <a:lstStyle/>
          <a:p>
            <a:pPr algn="ctr"/>
            <a:r>
              <a:rPr lang="en-US" dirty="0" smtClean="0"/>
              <a:t>Adv. B</a:t>
            </a:r>
            <a:endParaRPr lang="en-US" dirty="0"/>
          </a:p>
        </p:txBody>
      </p:sp>
      <mc:AlternateContent xmlns:mc="http://schemas.openxmlformats.org/markup-compatibility/2006" xmlns:a14="http://schemas.microsoft.com/office/drawing/2010/main">
        <mc:Choice Requires="a14">
          <p:sp>
            <p:nvSpPr>
              <p:cNvPr id="7" name="Rectangle 7"/>
              <p:cNvSpPr>
                <a:spLocks noChangeArrowheads="1"/>
              </p:cNvSpPr>
              <p:nvPr/>
            </p:nvSpPr>
            <p:spPr bwMode="auto">
              <a:xfrm>
                <a:off x="9429638" y="3284090"/>
                <a:ext cx="1312027" cy="2392315"/>
              </a:xfrm>
              <a:prstGeom prst="rect">
                <a:avLst/>
              </a:prstGeom>
              <a:solidFill>
                <a:schemeClr val="accent1"/>
              </a:solidFill>
              <a:ln w="9525">
                <a:solidFill>
                  <a:schemeClr val="tx1"/>
                </a:solidFill>
                <a:miter lim="800000"/>
                <a:headEnd/>
                <a:tailEnd/>
              </a:ln>
              <a:effectLst/>
            </p:spPr>
            <p:txBody>
              <a:bodyPr wrap="none"/>
              <a:lstStyle/>
              <a:p>
                <a:pPr algn="ctr"/>
                <a:r>
                  <a:rPr lang="en-US" dirty="0"/>
                  <a:t>Adv. </a:t>
                </a:r>
                <a14:m>
                  <m:oMath xmlns:m="http://schemas.openxmlformats.org/officeDocument/2006/math">
                    <m:r>
                      <a:rPr lang="en-US" i="1" dirty="0" smtClean="0">
                        <a:latin typeface="Cambria Math" panose="02040503050406030204" pitchFamily="18" charset="0"/>
                      </a:rPr>
                      <m:t>𝐴</m:t>
                    </m:r>
                  </m:oMath>
                </a14:m>
                <a:endParaRPr lang="en-US" dirty="0"/>
              </a:p>
            </p:txBody>
          </p:sp>
        </mc:Choice>
        <mc:Fallback xmlns="">
          <p:sp>
            <p:nvSpPr>
              <p:cNvPr id="7" name="Rectangle 7"/>
              <p:cNvSpPr>
                <a:spLocks noRot="1" noChangeAspect="1" noMove="1" noResize="1" noEditPoints="1" noAdjustHandles="1" noChangeArrowheads="1" noChangeShapeType="1" noTextEdit="1"/>
              </p:cNvSpPr>
              <p:nvPr/>
            </p:nvSpPr>
            <p:spPr bwMode="auto">
              <a:xfrm>
                <a:off x="9429638" y="3284090"/>
                <a:ext cx="1312027" cy="2392315"/>
              </a:xfrm>
              <a:prstGeom prst="rect">
                <a:avLst/>
              </a:prstGeom>
              <a:blipFill rotWithShape="0">
                <a:blip r:embed="rId4"/>
                <a:stretch>
                  <a:fillRect t="-1269"/>
                </a:stretch>
              </a:blipFill>
              <a:ln w="9525">
                <a:solidFill>
                  <a:schemeClr val="tx1"/>
                </a:solidFill>
                <a:miter lim="800000"/>
                <a:headEnd/>
                <a:tailEnd/>
              </a:ln>
              <a:effectLst/>
            </p:spPr>
            <p:txBody>
              <a:bodyPr/>
              <a:lstStyle/>
              <a:p>
                <a:r>
                  <a:rPr lang="ru-RU">
                    <a:noFill/>
                  </a:rPr>
                  <a:t> </a:t>
                </a:r>
              </a:p>
            </p:txBody>
          </p:sp>
        </mc:Fallback>
      </mc:AlternateContent>
      <p:grpSp>
        <p:nvGrpSpPr>
          <p:cNvPr id="8" name="Group 20"/>
          <p:cNvGrpSpPr>
            <a:grpSpLocks/>
          </p:cNvGrpSpPr>
          <p:nvPr/>
        </p:nvGrpSpPr>
        <p:grpSpPr bwMode="auto">
          <a:xfrm>
            <a:off x="4569303" y="4061393"/>
            <a:ext cx="3307265" cy="400051"/>
            <a:chOff x="1776" y="2080"/>
            <a:chExt cx="2352" cy="336"/>
          </a:xfrm>
        </p:grpSpPr>
        <p:sp>
          <p:nvSpPr>
            <p:cNvPr id="9" name="Line 13"/>
            <p:cNvSpPr>
              <a:spLocks noChangeShapeType="1"/>
            </p:cNvSpPr>
            <p:nvPr/>
          </p:nvSpPr>
          <p:spPr bwMode="auto">
            <a:xfrm>
              <a:off x="1776" y="2410"/>
              <a:ext cx="2352" cy="0"/>
            </a:xfrm>
            <a:prstGeom prst="line">
              <a:avLst/>
            </a:prstGeom>
            <a:noFill/>
            <a:ln w="38100" cmpd="sng">
              <a:solidFill>
                <a:schemeClr val="tx1"/>
              </a:solidFill>
              <a:round/>
              <a:headEnd/>
              <a:tailEnd type="triangle" w="med" len="med"/>
            </a:ln>
            <a:effectLst/>
          </p:spPr>
          <p:txBody>
            <a:bodyPr/>
            <a:lstStyle/>
            <a:p>
              <a:endParaRPr lang="en-US"/>
            </a:p>
          </p:txBody>
        </p:sp>
        <mc:AlternateContent xmlns:mc="http://schemas.openxmlformats.org/markup-compatibility/2006" xmlns:a14="http://schemas.microsoft.com/office/drawing/2010/main">
          <mc:Choice Requires="a14">
            <p:sp>
              <p:nvSpPr>
                <p:cNvPr id="10" name="Text Box 14"/>
                <p:cNvSpPr txBox="1">
                  <a:spLocks noChangeArrowheads="1"/>
                </p:cNvSpPr>
                <p:nvPr/>
              </p:nvSpPr>
              <p:spPr bwMode="auto">
                <a:xfrm>
                  <a:off x="2086" y="2080"/>
                  <a:ext cx="691" cy="336"/>
                </a:xfrm>
                <a:prstGeom prst="rect">
                  <a:avLst/>
                </a:prstGeom>
                <a:noFill/>
                <a:ln w="9525">
                  <a:noFill/>
                  <a:miter lim="800000"/>
                  <a:headEnd/>
                  <a:tailEnd/>
                </a:ln>
                <a:effectLst/>
              </p:spPr>
              <p:txBody>
                <a:bodyPr wrap="square">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𝑓</m:t>
                        </m:r>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𝑚</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m:t>
                        </m:r>
                      </m:oMath>
                    </m:oMathPara>
                  </a14:m>
                  <a:endParaRPr lang="en-US" sz="2000" dirty="0"/>
                </a:p>
              </p:txBody>
            </p:sp>
          </mc:Choice>
          <mc:Fallback xmlns="">
            <p:sp>
              <p:nvSpPr>
                <p:cNvPr id="10" name="Text Box 14"/>
                <p:cNvSpPr txBox="1">
                  <a:spLocks noRot="1" noChangeAspect="1" noMove="1" noResize="1" noEditPoints="1" noAdjustHandles="1" noChangeArrowheads="1" noChangeShapeType="1" noTextEdit="1"/>
                </p:cNvSpPr>
                <p:nvPr/>
              </p:nvSpPr>
              <p:spPr bwMode="auto">
                <a:xfrm>
                  <a:off x="2086" y="2080"/>
                  <a:ext cx="691" cy="336"/>
                </a:xfrm>
                <a:prstGeom prst="rect">
                  <a:avLst/>
                </a:prstGeom>
                <a:blipFill rotWithShape="0">
                  <a:blip r:embed="rId5"/>
                  <a:stretch>
                    <a:fillRect b="-15152"/>
                  </a:stretch>
                </a:blipFill>
                <a:ln w="9525">
                  <a:noFill/>
                  <a:miter lim="800000"/>
                  <a:headEnd/>
                  <a:tailEnd/>
                </a:ln>
                <a:effectLst/>
              </p:spPr>
              <p:txBody>
                <a:bodyPr/>
                <a:lstStyle/>
                <a:p>
                  <a:r>
                    <a:rPr lang="ru-RU">
                      <a:noFill/>
                    </a:rPr>
                    <a:t> </a:t>
                  </a:r>
                </a:p>
              </p:txBody>
            </p:sp>
          </mc:Fallback>
        </mc:AlternateContent>
      </p:grpSp>
      <p:sp>
        <p:nvSpPr>
          <p:cNvPr id="11" name="Rectangle 18"/>
          <p:cNvSpPr>
            <a:spLocks noChangeArrowheads="1"/>
          </p:cNvSpPr>
          <p:nvPr/>
        </p:nvSpPr>
        <p:spPr bwMode="auto">
          <a:xfrm>
            <a:off x="1182064" y="2968978"/>
            <a:ext cx="9937491" cy="3387372"/>
          </a:xfrm>
          <a:prstGeom prst="rect">
            <a:avLst/>
          </a:prstGeom>
          <a:noFill/>
          <a:ln w="38100">
            <a:solidFill>
              <a:schemeClr val="folHlink"/>
            </a:solidFill>
            <a:miter lim="800000"/>
            <a:headEnd/>
            <a:tailEnd/>
          </a:ln>
          <a:effectLst/>
        </p:spPr>
        <p:txBody>
          <a:bodyPr wrap="none" anchor="ctr"/>
          <a:lstStyle/>
          <a:p>
            <a:endParaRPr lang="en-US"/>
          </a:p>
        </p:txBody>
      </p:sp>
      <p:sp>
        <p:nvSpPr>
          <p:cNvPr id="12" name="Rectangle 4"/>
          <p:cNvSpPr>
            <a:spLocks noChangeArrowheads="1"/>
          </p:cNvSpPr>
          <p:nvPr/>
        </p:nvSpPr>
        <p:spPr bwMode="auto">
          <a:xfrm>
            <a:off x="1405096" y="3182003"/>
            <a:ext cx="3122054" cy="2994959"/>
          </a:xfrm>
          <a:prstGeom prst="rect">
            <a:avLst/>
          </a:prstGeom>
          <a:solidFill>
            <a:schemeClr val="accent1"/>
          </a:solidFill>
          <a:ln w="9525">
            <a:solidFill>
              <a:schemeClr val="tx1"/>
            </a:solidFill>
            <a:miter lim="800000"/>
            <a:headEnd/>
            <a:tailEnd/>
          </a:ln>
          <a:effectLst/>
        </p:spPr>
        <p:txBody>
          <a:bodyPr wrap="none"/>
          <a:lstStyle/>
          <a:p>
            <a:pPr algn="ctr"/>
            <a:r>
              <a:rPr lang="en-US"/>
              <a:t>Chal.</a:t>
            </a:r>
          </a:p>
        </p:txBody>
      </p:sp>
      <mc:AlternateContent xmlns:mc="http://schemas.openxmlformats.org/markup-compatibility/2006" xmlns:a14="http://schemas.microsoft.com/office/drawing/2010/main">
        <mc:Choice Requires="a14">
          <p:sp>
            <p:nvSpPr>
              <p:cNvPr id="13" name="Text Box 13"/>
              <p:cNvSpPr txBox="1">
                <a:spLocks noChangeArrowheads="1"/>
              </p:cNvSpPr>
              <p:nvPr/>
            </p:nvSpPr>
            <p:spPr bwMode="auto">
              <a:xfrm>
                <a:off x="1570650" y="3586368"/>
                <a:ext cx="2956500" cy="1185774"/>
              </a:xfrm>
              <a:prstGeom prst="rect">
                <a:avLst/>
              </a:prstGeom>
              <a:noFill/>
              <a:ln w="9525">
                <a:noFill/>
                <a:miter lim="800000"/>
                <a:headEnd/>
                <a:tailEnd/>
              </a:ln>
              <a:effectLst/>
            </p:spPr>
            <p:txBody>
              <a:bodyPr wrap="square">
                <a:spAutoFit/>
              </a:bodyPr>
              <a:lstStyle/>
              <a:p>
                <a:r>
                  <a:rPr lang="en-US" dirty="0" smtClean="0"/>
                  <a:t>If</a:t>
                </a:r>
                <a:r>
                  <a:rPr lang="en-US" dirty="0"/>
                  <a:t>: </a:t>
                </a:r>
                <a14:m>
                  <m:oMath xmlns:m="http://schemas.openxmlformats.org/officeDocument/2006/math">
                    <m:r>
                      <a:rPr lang="en-US" i="1">
                        <a:latin typeface="Cambria Math" panose="02040503050406030204" pitchFamily="18" charset="0"/>
                      </a:rPr>
                      <m:t>𝑏</m:t>
                    </m:r>
                    <m:r>
                      <a:rPr lang="en-US" i="1">
                        <a:latin typeface="Cambria Math" panose="02040503050406030204" pitchFamily="18" charset="0"/>
                      </a:rPr>
                      <m:t>=0:</m:t>
                    </m:r>
                    <m:r>
                      <a:rPr lang="en-US" i="1">
                        <a:latin typeface="Cambria Math" panose="02040503050406030204" pitchFamily="18" charset="0"/>
                      </a:rPr>
                      <m:t>𝑘</m:t>
                    </m:r>
                    <m:groupChr>
                      <m:groupChrPr>
                        <m:chr m:val="←"/>
                        <m:vertJc m:val="bot"/>
                        <m:ctrlPr>
                          <a:rPr lang="en-US" i="1">
                            <a:latin typeface="Cambria Math" panose="02040503050406030204" pitchFamily="18" charset="0"/>
                          </a:rPr>
                        </m:ctrlPr>
                      </m:groupChrPr>
                      <m:e>
                        <m:r>
                          <m:rPr>
                            <m:brk m:alnAt="2"/>
                          </m:rPr>
                          <a:rPr lang="en-US" i="1">
                            <a:latin typeface="Cambria Math" panose="02040503050406030204" pitchFamily="18" charset="0"/>
                          </a:rPr>
                          <m:t>𝑅</m:t>
                        </m:r>
                      </m:e>
                    </m:groupChr>
                    <m:r>
                      <a:rPr lang="en-US" i="1">
                        <a:latin typeface="Cambria Math" panose="02040503050406030204" pitchFamily="18" charset="0"/>
                      </a:rPr>
                      <m:t>𝐾</m:t>
                    </m:r>
                    <m:r>
                      <a:rPr lang="en-US" i="1">
                        <a:latin typeface="Cambria Math" panose="02040503050406030204" pitchFamily="18" charset="0"/>
                      </a:rPr>
                      <m:t>, </m:t>
                    </m:r>
                    <m:r>
                      <a:rPr lang="en-US" i="1">
                        <a:latin typeface="Cambria Math" panose="02040503050406030204" pitchFamily="18" charset="0"/>
                      </a:rPr>
                      <m:t>𝑓</m:t>
                    </m:r>
                    <m:r>
                      <a:rPr lang="en-US" i="1">
                        <a:latin typeface="Cambria Math" panose="02040503050406030204" pitchFamily="18" charset="0"/>
                      </a:rPr>
                      <m:t>←</m:t>
                    </m:r>
                    <m:r>
                      <a:rPr lang="en-US" i="1">
                        <a:latin typeface="Cambria Math" panose="02040503050406030204" pitchFamily="18" charset="0"/>
                      </a:rPr>
                      <m:t>𝐸</m:t>
                    </m:r>
                    <m:r>
                      <a:rPr lang="en-US" i="1">
                        <a:latin typeface="Cambria Math" panose="02040503050406030204" pitchFamily="18" charset="0"/>
                      </a:rPr>
                      <m:t>(</m:t>
                    </m:r>
                    <m:r>
                      <a:rPr lang="en-US" i="1">
                        <a:latin typeface="Cambria Math" panose="02040503050406030204" pitchFamily="18" charset="0"/>
                      </a:rPr>
                      <m:t>𝑘</m:t>
                    </m:r>
                    <m:r>
                      <a:rPr lang="en-US" i="1">
                        <a:latin typeface="Cambria Math" panose="02040503050406030204" pitchFamily="18" charset="0"/>
                      </a:rPr>
                      <m:t>,∗) </m:t>
                    </m:r>
                  </m:oMath>
                </a14:m>
                <a:endParaRPr lang="en-US" dirty="0"/>
              </a:p>
              <a:p>
                <a:r>
                  <a:rPr lang="en-US" dirty="0"/>
                  <a:t>Else: </a:t>
                </a:r>
                <a:r>
                  <a:rPr lang="ru-RU" dirty="0"/>
                  <a:t> </a:t>
                </a:r>
                <a:r>
                  <a:rPr lang="en-US" dirty="0"/>
                  <a:t>       </a:t>
                </a:r>
                <a14:m>
                  <m:oMath xmlns:m="http://schemas.openxmlformats.org/officeDocument/2006/math">
                    <m:r>
                      <a:rPr lang="en-US" i="1">
                        <a:latin typeface="Cambria Math" panose="02040503050406030204" pitchFamily="18" charset="0"/>
                      </a:rPr>
                      <m:t>𝑓</m:t>
                    </m:r>
                    <m:groupChr>
                      <m:groupChrPr>
                        <m:chr m:val="←"/>
                        <m:vertJc m:val="bot"/>
                        <m:ctrlPr>
                          <a:rPr lang="en-US" i="1">
                            <a:latin typeface="Cambria Math" panose="02040503050406030204" pitchFamily="18" charset="0"/>
                          </a:rPr>
                        </m:ctrlPr>
                      </m:groupChrPr>
                      <m:e>
                        <m:r>
                          <m:rPr>
                            <m:brk m:alnAt="2"/>
                          </m:rPr>
                          <a:rPr lang="en-US" i="1">
                            <a:latin typeface="Cambria Math" panose="02040503050406030204" pitchFamily="18" charset="0"/>
                          </a:rPr>
                          <m:t>𝑅</m:t>
                        </m:r>
                      </m:e>
                    </m:groupChr>
                    <m:r>
                      <m:rPr>
                        <m:sty m:val="p"/>
                      </m:rPr>
                      <a:rPr lang="en-US">
                        <a:latin typeface="Cambria Math" panose="02040503050406030204" pitchFamily="18" charset="0"/>
                      </a:rPr>
                      <m:t>Funs</m:t>
                    </m:r>
                    <m:r>
                      <a:rPr lang="en-US" i="1">
                        <a:latin typeface="Cambria Math" panose="02040503050406030204" pitchFamily="18" charset="0"/>
                      </a:rPr>
                      <m:t>[</m:t>
                    </m:r>
                    <m:r>
                      <a:rPr lang="en-US" i="1">
                        <a:latin typeface="Cambria Math" panose="02040503050406030204" pitchFamily="18" charset="0"/>
                      </a:rPr>
                      <m:t>𝑋</m:t>
                    </m:r>
                    <m:r>
                      <a:rPr lang="en-US" i="1">
                        <a:latin typeface="Cambria Math" panose="02040503050406030204" pitchFamily="18" charset="0"/>
                      </a:rPr>
                      <m:t>,</m:t>
                    </m:r>
                    <m:r>
                      <a:rPr lang="en-US" i="1">
                        <a:latin typeface="Cambria Math" panose="02040503050406030204" pitchFamily="18" charset="0"/>
                      </a:rPr>
                      <m:t>𝑌</m:t>
                    </m:r>
                    <m:r>
                      <a:rPr lang="en-US" i="1">
                        <a:latin typeface="Cambria Math" panose="02040503050406030204" pitchFamily="18" charset="0"/>
                      </a:rPr>
                      <m:t>]</m:t>
                    </m:r>
                  </m:oMath>
                </a14:m>
                <a:endParaRPr lang="en-US" dirty="0"/>
              </a:p>
              <a:p>
                <a:endParaRPr lang="en-US" b="1" baseline="-25000" dirty="0">
                  <a:cs typeface="Arial" charset="0"/>
                  <a:sym typeface="Symbol" pitchFamily="18" charset="2"/>
                </a:endParaRPr>
              </a:p>
              <a:p>
                <a:endParaRPr lang="en-US" sz="1600" b="1" baseline="-25000" dirty="0">
                  <a:cs typeface="Arial" charset="0"/>
                  <a:sym typeface="Symbol" pitchFamily="18" charset="2"/>
                </a:endParaRPr>
              </a:p>
            </p:txBody>
          </p:sp>
        </mc:Choice>
        <mc:Fallback xmlns="">
          <p:sp>
            <p:nvSpPr>
              <p:cNvPr id="13" name="Text Box 13"/>
              <p:cNvSpPr txBox="1">
                <a:spLocks noRot="1" noChangeAspect="1" noMove="1" noResize="1" noEditPoints="1" noAdjustHandles="1" noChangeArrowheads="1" noChangeShapeType="1" noTextEdit="1"/>
              </p:cNvSpPr>
              <p:nvPr/>
            </p:nvSpPr>
            <p:spPr bwMode="auto">
              <a:xfrm>
                <a:off x="1570650" y="3586368"/>
                <a:ext cx="2956500" cy="1185774"/>
              </a:xfrm>
              <a:prstGeom prst="rect">
                <a:avLst/>
              </a:prstGeom>
              <a:blipFill rotWithShape="0">
                <a:blip r:embed="rId6"/>
                <a:stretch>
                  <a:fillRect l="-1856"/>
                </a:stretch>
              </a:blipFill>
              <a:ln w="9525">
                <a:noFill/>
                <a:miter lim="800000"/>
                <a:headEnd/>
                <a:tailEnd/>
              </a:ln>
              <a:effectLst/>
            </p:spPr>
            <p:txBody>
              <a:bodyPr/>
              <a:lstStyle/>
              <a:p>
                <a:r>
                  <a:rPr lang="ru-RU">
                    <a:noFill/>
                  </a:rPr>
                  <a:t> </a:t>
                </a:r>
              </a:p>
            </p:txBody>
          </p:sp>
        </mc:Fallback>
      </mc:AlternateContent>
      <p:cxnSp>
        <p:nvCxnSpPr>
          <p:cNvPr id="15" name="Прямая со стрелкой 14"/>
          <p:cNvCxnSpPr/>
          <p:nvPr/>
        </p:nvCxnSpPr>
        <p:spPr>
          <a:xfrm flipH="1">
            <a:off x="7703992" y="3935564"/>
            <a:ext cx="1723049" cy="10113"/>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16" name="Прямоугольник 15"/>
              <p:cNvSpPr/>
              <p:nvPr/>
            </p:nvSpPr>
            <p:spPr>
              <a:xfrm>
                <a:off x="8210266" y="3531353"/>
                <a:ext cx="98148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𝑚</m:t>
                          </m:r>
                        </m:e>
                        <m:sub>
                          <m:r>
                            <a:rPr lang="en-US" b="0" i="1" smtClean="0">
                              <a:latin typeface="Cambria Math" panose="02040503050406030204" pitchFamily="18" charset="0"/>
                            </a:rPr>
                            <m:t>𝑖</m:t>
                          </m:r>
                        </m:sub>
                      </m:sSub>
                      <m:r>
                        <a:rPr lang="en-US" b="0" i="1" smtClean="0">
                          <a:latin typeface="Cambria Math" panose="02040503050406030204" pitchFamily="18" charset="0"/>
                        </a:rPr>
                        <m:t>∈</m:t>
                      </m:r>
                      <m:r>
                        <a:rPr lang="en-US" b="0" i="1" smtClean="0">
                          <a:latin typeface="Cambria Math" panose="02040503050406030204" pitchFamily="18" charset="0"/>
                        </a:rPr>
                        <m:t>𝑀</m:t>
                      </m:r>
                    </m:oMath>
                  </m:oMathPara>
                </a14:m>
                <a:endParaRPr lang="en-US" dirty="0"/>
              </a:p>
            </p:txBody>
          </p:sp>
        </mc:Choice>
        <mc:Fallback xmlns="">
          <p:sp>
            <p:nvSpPr>
              <p:cNvPr id="16" name="Прямоугольник 15"/>
              <p:cNvSpPr>
                <a:spLocks noRot="1" noChangeAspect="1" noMove="1" noResize="1" noEditPoints="1" noAdjustHandles="1" noChangeArrowheads="1" noChangeShapeType="1" noTextEdit="1"/>
              </p:cNvSpPr>
              <p:nvPr/>
            </p:nvSpPr>
            <p:spPr>
              <a:xfrm>
                <a:off x="8210266" y="3531353"/>
                <a:ext cx="981487" cy="369332"/>
              </a:xfrm>
              <a:prstGeom prst="rect">
                <a:avLst/>
              </a:prstGeom>
              <a:blipFill rotWithShape="0">
                <a:blip r:embed="rId7"/>
                <a:stretch>
                  <a:fillRect/>
                </a:stretch>
              </a:blipFill>
            </p:spPr>
            <p:txBody>
              <a:bodyPr/>
              <a:lstStyle/>
              <a:p>
                <a:r>
                  <a:rPr lang="ru-RU">
                    <a:noFill/>
                  </a:rPr>
                  <a:t> </a:t>
                </a:r>
              </a:p>
            </p:txBody>
          </p:sp>
        </mc:Fallback>
      </mc:AlternateContent>
      <p:cxnSp>
        <p:nvCxnSpPr>
          <p:cNvPr id="17" name="Прямая со стрелкой 16"/>
          <p:cNvCxnSpPr/>
          <p:nvPr/>
        </p:nvCxnSpPr>
        <p:spPr>
          <a:xfrm flipH="1" flipV="1">
            <a:off x="4569303" y="3935564"/>
            <a:ext cx="3069382" cy="10115"/>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grpSp>
        <p:nvGrpSpPr>
          <p:cNvPr id="18" name="Group 20"/>
          <p:cNvGrpSpPr>
            <a:grpSpLocks/>
          </p:cNvGrpSpPr>
          <p:nvPr/>
        </p:nvGrpSpPr>
        <p:grpSpPr bwMode="auto">
          <a:xfrm>
            <a:off x="7876569" y="4061789"/>
            <a:ext cx="1547873" cy="400051"/>
            <a:chOff x="1776" y="2074"/>
            <a:chExt cx="2352" cy="336"/>
          </a:xfrm>
        </p:grpSpPr>
        <p:sp>
          <p:nvSpPr>
            <p:cNvPr id="19" name="Line 13"/>
            <p:cNvSpPr>
              <a:spLocks noChangeShapeType="1"/>
            </p:cNvSpPr>
            <p:nvPr/>
          </p:nvSpPr>
          <p:spPr bwMode="auto">
            <a:xfrm>
              <a:off x="1776" y="2410"/>
              <a:ext cx="2352" cy="0"/>
            </a:xfrm>
            <a:prstGeom prst="line">
              <a:avLst/>
            </a:prstGeom>
            <a:noFill/>
            <a:ln w="38100" cmpd="sng">
              <a:solidFill>
                <a:schemeClr val="tx1"/>
              </a:solidFill>
              <a:round/>
              <a:headEnd/>
              <a:tailEnd type="triangle" w="med" len="med"/>
            </a:ln>
            <a:effectLst/>
          </p:spPr>
          <p:txBody>
            <a:bodyPr/>
            <a:lstStyle/>
            <a:p>
              <a:endParaRPr lang="en-US"/>
            </a:p>
          </p:txBody>
        </p:sp>
        <p:sp>
          <p:nvSpPr>
            <p:cNvPr id="20" name="Text Box 14"/>
            <p:cNvSpPr txBox="1">
              <a:spLocks noChangeArrowheads="1"/>
            </p:cNvSpPr>
            <p:nvPr/>
          </p:nvSpPr>
          <p:spPr bwMode="auto">
            <a:xfrm>
              <a:off x="2412" y="2074"/>
              <a:ext cx="691" cy="336"/>
            </a:xfrm>
            <a:prstGeom prst="rect">
              <a:avLst/>
            </a:prstGeom>
            <a:noFill/>
            <a:ln w="9525">
              <a:noFill/>
              <a:miter lim="800000"/>
              <a:headEnd/>
              <a:tailEnd/>
            </a:ln>
            <a:effectLst/>
          </p:spPr>
          <p:txBody>
            <a:bodyPr wrap="square">
              <a:spAutoFit/>
            </a:bodyPr>
            <a:lstStyle/>
            <a:p>
              <a:endParaRPr lang="en-US" sz="2000" dirty="0"/>
            </a:p>
          </p:txBody>
        </p:sp>
      </p:grpSp>
      <p:cxnSp>
        <p:nvCxnSpPr>
          <p:cNvPr id="21" name="Прямая со стрелкой 20"/>
          <p:cNvCxnSpPr/>
          <p:nvPr/>
        </p:nvCxnSpPr>
        <p:spPr>
          <a:xfrm flipH="1">
            <a:off x="7673627" y="5124790"/>
            <a:ext cx="1723049" cy="10113"/>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22" name="Прямоугольник 21"/>
              <p:cNvSpPr/>
              <p:nvPr/>
            </p:nvSpPr>
            <p:spPr>
              <a:xfrm>
                <a:off x="7694890" y="4778264"/>
                <a:ext cx="1747914"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𝑚</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 </m:t>
                          </m:r>
                        </m:e>
                      </m:d>
                      <m:r>
                        <a:rPr lang="en-US" b="0" i="1" smtClean="0">
                          <a:latin typeface="Cambria Math" panose="02040503050406030204" pitchFamily="18" charset="0"/>
                        </a:rPr>
                        <m:t>∈</m:t>
                      </m:r>
                      <m:r>
                        <a:rPr lang="en-US" b="0" i="1" smtClean="0">
                          <a:latin typeface="Cambria Math" panose="02040503050406030204" pitchFamily="18" charset="0"/>
                        </a:rPr>
                        <m:t>𝑀</m:t>
                      </m:r>
                      <m:r>
                        <a:rPr lang="en-US" b="0" i="1" smtClean="0">
                          <a:latin typeface="Cambria Math" panose="02040503050406030204" pitchFamily="18" charset="0"/>
                        </a:rPr>
                        <m:t>×</m:t>
                      </m:r>
                      <m:r>
                        <a:rPr lang="en-US" b="0" i="1" smtClean="0">
                          <a:latin typeface="Cambria Math" panose="02040503050406030204" pitchFamily="18" charset="0"/>
                        </a:rPr>
                        <m:t>𝑇</m:t>
                      </m:r>
                    </m:oMath>
                  </m:oMathPara>
                </a14:m>
                <a:endParaRPr lang="en-US" dirty="0"/>
              </a:p>
            </p:txBody>
          </p:sp>
        </mc:Choice>
        <mc:Fallback xmlns="">
          <p:sp>
            <p:nvSpPr>
              <p:cNvPr id="22" name="Прямоугольник 21"/>
              <p:cNvSpPr>
                <a:spLocks noRot="1" noChangeAspect="1" noMove="1" noResize="1" noEditPoints="1" noAdjustHandles="1" noChangeArrowheads="1" noChangeShapeType="1" noTextEdit="1"/>
              </p:cNvSpPr>
              <p:nvPr/>
            </p:nvSpPr>
            <p:spPr>
              <a:xfrm>
                <a:off x="7694890" y="4778264"/>
                <a:ext cx="1747914" cy="369332"/>
              </a:xfrm>
              <a:prstGeom prst="rect">
                <a:avLst/>
              </a:prstGeom>
              <a:blipFill rotWithShape="0">
                <a:blip r:embed="rId8"/>
                <a:stretch>
                  <a:fillRect/>
                </a:stretch>
              </a:blipFill>
            </p:spPr>
            <p:txBody>
              <a:bodyPr/>
              <a:lstStyle/>
              <a:p>
                <a:r>
                  <a:rPr lang="ru-RU">
                    <a:noFill/>
                  </a:rPr>
                  <a:t> </a:t>
                </a:r>
              </a:p>
            </p:txBody>
          </p:sp>
        </mc:Fallback>
      </mc:AlternateContent>
      <p:grpSp>
        <p:nvGrpSpPr>
          <p:cNvPr id="27" name="Group 20"/>
          <p:cNvGrpSpPr>
            <a:grpSpLocks/>
          </p:cNvGrpSpPr>
          <p:nvPr/>
        </p:nvGrpSpPr>
        <p:grpSpPr bwMode="auto">
          <a:xfrm>
            <a:off x="7208187" y="5510277"/>
            <a:ext cx="4857269" cy="400051"/>
            <a:chOff x="1776" y="2074"/>
            <a:chExt cx="2352" cy="336"/>
          </a:xfrm>
        </p:grpSpPr>
        <p:sp>
          <p:nvSpPr>
            <p:cNvPr id="28" name="Line 13"/>
            <p:cNvSpPr>
              <a:spLocks noChangeShapeType="1"/>
            </p:cNvSpPr>
            <p:nvPr/>
          </p:nvSpPr>
          <p:spPr bwMode="auto">
            <a:xfrm>
              <a:off x="1776" y="2410"/>
              <a:ext cx="2352" cy="0"/>
            </a:xfrm>
            <a:prstGeom prst="line">
              <a:avLst/>
            </a:prstGeom>
            <a:noFill/>
            <a:ln w="38100" cmpd="sng">
              <a:solidFill>
                <a:schemeClr val="tx1"/>
              </a:solidFill>
              <a:round/>
              <a:headEnd/>
              <a:tailEnd type="triangle" w="med" len="med"/>
            </a:ln>
            <a:effectLst/>
          </p:spPr>
          <p:txBody>
            <a:bodyPr/>
            <a:lstStyle/>
            <a:p>
              <a:endParaRPr lang="en-US"/>
            </a:p>
          </p:txBody>
        </p:sp>
        <p:sp>
          <p:nvSpPr>
            <p:cNvPr id="29" name="Text Box 14"/>
            <p:cNvSpPr txBox="1">
              <a:spLocks noChangeArrowheads="1"/>
            </p:cNvSpPr>
            <p:nvPr/>
          </p:nvSpPr>
          <p:spPr bwMode="auto">
            <a:xfrm>
              <a:off x="2412" y="2074"/>
              <a:ext cx="691" cy="336"/>
            </a:xfrm>
            <a:prstGeom prst="rect">
              <a:avLst/>
            </a:prstGeom>
            <a:noFill/>
            <a:ln w="9525">
              <a:noFill/>
              <a:miter lim="800000"/>
              <a:headEnd/>
              <a:tailEnd/>
            </a:ln>
            <a:effectLst/>
          </p:spPr>
          <p:txBody>
            <a:bodyPr wrap="square">
              <a:spAutoFit/>
            </a:bodyPr>
            <a:lstStyle/>
            <a:p>
              <a:endParaRPr lang="en-US" sz="2000" dirty="0"/>
            </a:p>
          </p:txBody>
        </p:sp>
      </p:grpSp>
      <mc:AlternateContent xmlns:mc="http://schemas.openxmlformats.org/markup-compatibility/2006" xmlns:a14="http://schemas.microsoft.com/office/drawing/2010/main">
        <mc:Choice Requires="a14">
          <p:sp>
            <p:nvSpPr>
              <p:cNvPr id="30" name="Прямоугольник 29"/>
              <p:cNvSpPr/>
              <p:nvPr/>
            </p:nvSpPr>
            <p:spPr>
              <a:xfrm>
                <a:off x="7536646" y="5558143"/>
                <a:ext cx="199484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𝑏</m:t>
                          </m:r>
                        </m:e>
                        <m:sup>
                          <m:r>
                            <a:rPr lang="en-US" b="0" i="1" smtClean="0">
                              <a:latin typeface="Cambria Math" panose="02040503050406030204" pitchFamily="18" charset="0"/>
                            </a:rPr>
                            <m:t>′</m:t>
                          </m:r>
                        </m:sup>
                      </m:sSup>
                      <m:r>
                        <a:rPr lang="en-US" b="0" i="1" smtClean="0">
                          <a:latin typeface="Cambria Math" panose="02040503050406030204" pitchFamily="18" charset="0"/>
                        </a:rPr>
                        <m:t>=[</m:t>
                      </m:r>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𝑚</m:t>
                          </m:r>
                        </m:e>
                      </m:d>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oMath>
                  </m:oMathPara>
                </a14:m>
                <a:endParaRPr lang="en-US" dirty="0"/>
              </a:p>
            </p:txBody>
          </p:sp>
        </mc:Choice>
        <mc:Fallback xmlns="">
          <p:sp>
            <p:nvSpPr>
              <p:cNvPr id="30" name="Прямоугольник 29"/>
              <p:cNvSpPr>
                <a:spLocks noRot="1" noChangeAspect="1" noMove="1" noResize="1" noEditPoints="1" noAdjustHandles="1" noChangeArrowheads="1" noChangeShapeType="1" noTextEdit="1"/>
              </p:cNvSpPr>
              <p:nvPr/>
            </p:nvSpPr>
            <p:spPr>
              <a:xfrm>
                <a:off x="7536646" y="5558143"/>
                <a:ext cx="1994841" cy="369332"/>
              </a:xfrm>
              <a:prstGeom prst="rect">
                <a:avLst/>
              </a:prstGeom>
              <a:blipFill rotWithShape="0">
                <a:blip r:embed="rId9"/>
                <a:stretch>
                  <a:fillRect b="-16667"/>
                </a:stretch>
              </a:blipFill>
            </p:spPr>
            <p:txBody>
              <a:bodyPr/>
              <a:lstStyle/>
              <a:p>
                <a:r>
                  <a:rPr lang="ru-RU">
                    <a:noFill/>
                  </a:rPr>
                  <a:t> </a:t>
                </a:r>
              </a:p>
            </p:txBody>
          </p:sp>
        </mc:Fallback>
      </mc:AlternateContent>
      <p:cxnSp>
        <p:nvCxnSpPr>
          <p:cNvPr id="34" name="Прямая со стрелкой 33"/>
          <p:cNvCxnSpPr/>
          <p:nvPr/>
        </p:nvCxnSpPr>
        <p:spPr>
          <a:xfrm flipH="1" flipV="1">
            <a:off x="4499475" y="5120376"/>
            <a:ext cx="3069382" cy="10115"/>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35" name="Text Box 14"/>
              <p:cNvSpPr txBox="1">
                <a:spLocks noChangeArrowheads="1"/>
              </p:cNvSpPr>
              <p:nvPr/>
            </p:nvSpPr>
            <p:spPr bwMode="auto">
              <a:xfrm>
                <a:off x="5251285" y="4712239"/>
                <a:ext cx="971650" cy="400051"/>
              </a:xfrm>
              <a:prstGeom prst="rect">
                <a:avLst/>
              </a:prstGeom>
              <a:noFill/>
              <a:ln w="9525">
                <a:noFill/>
                <a:miter lim="800000"/>
                <a:headEnd/>
                <a:tailEnd/>
              </a:ln>
              <a:effectLst/>
            </p:spPr>
            <p:txBody>
              <a:bodyPr wrap="square">
                <a:spAutoFit/>
              </a:bodyPr>
              <a:lstStyle/>
              <a:p>
                <a:pPr/>
                <a14:m>
                  <m:oMathPara xmlns:m="http://schemas.openxmlformats.org/officeDocument/2006/math">
                    <m:oMathParaPr>
                      <m:jc m:val="centerGroup"/>
                    </m:oMathParaPr>
                    <m:oMath xmlns:m="http://schemas.openxmlformats.org/officeDocument/2006/math">
                      <m:r>
                        <a:rPr lang="en-US" sz="2000" i="1" dirty="0" smtClean="0">
                          <a:latin typeface="Cambria Math" panose="02040503050406030204" pitchFamily="18" charset="0"/>
                        </a:rPr>
                        <m:t>𝑚</m:t>
                      </m:r>
                    </m:oMath>
                  </m:oMathPara>
                </a14:m>
                <a:endParaRPr lang="en-US" sz="2000" dirty="0"/>
              </a:p>
            </p:txBody>
          </p:sp>
        </mc:Choice>
        <mc:Fallback xmlns="">
          <p:sp>
            <p:nvSpPr>
              <p:cNvPr id="35" name="Text Box 14"/>
              <p:cNvSpPr txBox="1">
                <a:spLocks noRot="1" noChangeAspect="1" noMove="1" noResize="1" noEditPoints="1" noAdjustHandles="1" noChangeArrowheads="1" noChangeShapeType="1" noTextEdit="1"/>
              </p:cNvSpPr>
              <p:nvPr/>
            </p:nvSpPr>
            <p:spPr bwMode="auto">
              <a:xfrm>
                <a:off x="5251285" y="4712239"/>
                <a:ext cx="971650" cy="400051"/>
              </a:xfrm>
              <a:prstGeom prst="rect">
                <a:avLst/>
              </a:prstGeom>
              <a:blipFill rotWithShape="0">
                <a:blip r:embed="rId10"/>
                <a:stretch>
                  <a:fillRect/>
                </a:stretch>
              </a:blipFill>
              <a:ln w="9525">
                <a:noFill/>
                <a:miter lim="800000"/>
                <a:headEnd/>
                <a:tailEnd/>
              </a:ln>
              <a:effectLst/>
            </p:spPr>
            <p:txBody>
              <a:bodyPr/>
              <a:lstStyle/>
              <a:p>
                <a:r>
                  <a:rPr lang="ru-RU">
                    <a:noFill/>
                  </a:rPr>
                  <a:t> </a:t>
                </a:r>
              </a:p>
            </p:txBody>
          </p:sp>
        </mc:Fallback>
      </mc:AlternateContent>
      <p:grpSp>
        <p:nvGrpSpPr>
          <p:cNvPr id="36" name="Group 20"/>
          <p:cNvGrpSpPr>
            <a:grpSpLocks/>
          </p:cNvGrpSpPr>
          <p:nvPr/>
        </p:nvGrpSpPr>
        <p:grpSpPr bwMode="auto">
          <a:xfrm>
            <a:off x="4652271" y="5109176"/>
            <a:ext cx="2983954" cy="400051"/>
            <a:chOff x="1776" y="2081"/>
            <a:chExt cx="2352" cy="336"/>
          </a:xfrm>
        </p:grpSpPr>
        <p:sp>
          <p:nvSpPr>
            <p:cNvPr id="37" name="Line 13"/>
            <p:cNvSpPr>
              <a:spLocks noChangeShapeType="1"/>
            </p:cNvSpPr>
            <p:nvPr/>
          </p:nvSpPr>
          <p:spPr bwMode="auto">
            <a:xfrm>
              <a:off x="1776" y="2410"/>
              <a:ext cx="2352" cy="0"/>
            </a:xfrm>
            <a:prstGeom prst="line">
              <a:avLst/>
            </a:prstGeom>
            <a:noFill/>
            <a:ln w="38100" cmpd="sng">
              <a:solidFill>
                <a:schemeClr val="tx1"/>
              </a:solidFill>
              <a:round/>
              <a:headEnd/>
              <a:tailEnd type="triangle" w="med" len="med"/>
            </a:ln>
            <a:effectLst/>
          </p:spPr>
          <p:txBody>
            <a:bodyPr/>
            <a:lstStyle/>
            <a:p>
              <a:endParaRPr lang="en-US"/>
            </a:p>
          </p:txBody>
        </p:sp>
        <mc:AlternateContent xmlns:mc="http://schemas.openxmlformats.org/markup-compatibility/2006" xmlns:a14="http://schemas.microsoft.com/office/drawing/2010/main">
          <mc:Choice Requires="a14">
            <p:sp>
              <p:nvSpPr>
                <p:cNvPr id="38" name="Text Box 14"/>
                <p:cNvSpPr txBox="1">
                  <a:spLocks noChangeArrowheads="1"/>
                </p:cNvSpPr>
                <p:nvPr/>
              </p:nvSpPr>
              <p:spPr bwMode="auto">
                <a:xfrm>
                  <a:off x="2292" y="2081"/>
                  <a:ext cx="691" cy="336"/>
                </a:xfrm>
                <a:prstGeom prst="rect">
                  <a:avLst/>
                </a:prstGeom>
                <a:noFill/>
                <a:ln w="9525">
                  <a:noFill/>
                  <a:miter lim="800000"/>
                  <a:headEnd/>
                  <a:tailEnd/>
                </a:ln>
                <a:effectLst/>
              </p:spPr>
              <p:txBody>
                <a:bodyPr wrap="square">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𝑓</m:t>
                        </m:r>
                        <m:r>
                          <a:rPr lang="en-US" sz="2000" b="0" i="1" smtClean="0">
                            <a:latin typeface="Cambria Math" panose="02040503050406030204" pitchFamily="18" charset="0"/>
                          </a:rPr>
                          <m:t>(</m:t>
                        </m:r>
                        <m:r>
                          <a:rPr lang="en-US" sz="2000" b="0" i="1" smtClean="0">
                            <a:latin typeface="Cambria Math" panose="02040503050406030204" pitchFamily="18" charset="0"/>
                          </a:rPr>
                          <m:t>𝑚</m:t>
                        </m:r>
                        <m:r>
                          <a:rPr lang="en-US" sz="2000" b="0" i="1" smtClean="0">
                            <a:latin typeface="Cambria Math" panose="02040503050406030204" pitchFamily="18" charset="0"/>
                          </a:rPr>
                          <m:t>)</m:t>
                        </m:r>
                      </m:oMath>
                    </m:oMathPara>
                  </a14:m>
                  <a:endParaRPr lang="en-US" sz="2000" dirty="0"/>
                </a:p>
              </p:txBody>
            </p:sp>
          </mc:Choice>
          <mc:Fallback xmlns="">
            <p:sp>
              <p:nvSpPr>
                <p:cNvPr id="38" name="Text Box 14"/>
                <p:cNvSpPr txBox="1">
                  <a:spLocks noRot="1" noChangeAspect="1" noMove="1" noResize="1" noEditPoints="1" noAdjustHandles="1" noChangeArrowheads="1" noChangeShapeType="1" noTextEdit="1"/>
                </p:cNvSpPr>
                <p:nvPr/>
              </p:nvSpPr>
              <p:spPr bwMode="auto">
                <a:xfrm>
                  <a:off x="2292" y="2081"/>
                  <a:ext cx="691" cy="336"/>
                </a:xfrm>
                <a:prstGeom prst="rect">
                  <a:avLst/>
                </a:prstGeom>
                <a:blipFill rotWithShape="0">
                  <a:blip r:embed="rId11"/>
                  <a:stretch>
                    <a:fillRect b="-15152"/>
                  </a:stretch>
                </a:blipFill>
                <a:ln w="9525">
                  <a:noFill/>
                  <a:miter lim="800000"/>
                  <a:headEnd/>
                  <a:tailEnd/>
                </a:ln>
                <a:effectLst/>
              </p:spPr>
              <p:txBody>
                <a:bodyPr/>
                <a:lstStyle/>
                <a:p>
                  <a:r>
                    <a:rPr lang="ru-RU">
                      <a:noFill/>
                    </a:rPr>
                    <a:t> </a:t>
                  </a:r>
                </a:p>
              </p:txBody>
            </p:sp>
          </mc:Fallback>
        </mc:AlternateContent>
      </p:grpSp>
      <p:sp>
        <p:nvSpPr>
          <p:cNvPr id="39" name="Line 5"/>
          <p:cNvSpPr>
            <a:spLocks noChangeShapeType="1"/>
          </p:cNvSpPr>
          <p:nvPr/>
        </p:nvSpPr>
        <p:spPr bwMode="auto">
          <a:xfrm>
            <a:off x="888628" y="4180645"/>
            <a:ext cx="492078" cy="1"/>
          </a:xfrm>
          <a:prstGeom prst="line">
            <a:avLst/>
          </a:prstGeom>
          <a:noFill/>
          <a:ln w="9525">
            <a:solidFill>
              <a:schemeClr val="tx1"/>
            </a:solidFill>
            <a:round/>
            <a:headEnd/>
            <a:tailEnd type="triangle" w="med" len="med"/>
          </a:ln>
          <a:effectLst/>
        </p:spPr>
        <p:txBody>
          <a:bodyPr/>
          <a:lstStyle/>
          <a:p>
            <a:endParaRPr lang="en-US"/>
          </a:p>
        </p:txBody>
      </p:sp>
      <mc:AlternateContent xmlns:mc="http://schemas.openxmlformats.org/markup-compatibility/2006" xmlns:a14="http://schemas.microsoft.com/office/drawing/2010/main">
        <mc:Choice Requires="a14">
          <p:sp>
            <p:nvSpPr>
              <p:cNvPr id="40" name="Text Box 6"/>
              <p:cNvSpPr txBox="1">
                <a:spLocks noChangeArrowheads="1"/>
              </p:cNvSpPr>
              <p:nvPr/>
            </p:nvSpPr>
            <p:spPr bwMode="auto">
              <a:xfrm>
                <a:off x="585655" y="3688182"/>
                <a:ext cx="427040" cy="461665"/>
              </a:xfrm>
              <a:prstGeom prst="rect">
                <a:avLst/>
              </a:prstGeom>
              <a:noFill/>
              <a:ln w="9525">
                <a:noFill/>
                <a:miter lim="800000"/>
                <a:headEnd/>
                <a:tailEnd/>
              </a:ln>
              <a:effectLst/>
            </p:spPr>
            <p:txBody>
              <a:bodyPr wrap="none">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𝑏</m:t>
                      </m:r>
                    </m:oMath>
                  </m:oMathPara>
                </a14:m>
                <a:endParaRPr lang="en-US" sz="2400" dirty="0"/>
              </a:p>
            </p:txBody>
          </p:sp>
        </mc:Choice>
        <mc:Fallback xmlns="">
          <p:sp>
            <p:nvSpPr>
              <p:cNvPr id="40" name="Text Box 6"/>
              <p:cNvSpPr txBox="1">
                <a:spLocks noRot="1" noChangeAspect="1" noMove="1" noResize="1" noEditPoints="1" noAdjustHandles="1" noChangeArrowheads="1" noChangeShapeType="1" noTextEdit="1"/>
              </p:cNvSpPr>
              <p:nvPr/>
            </p:nvSpPr>
            <p:spPr bwMode="auto">
              <a:xfrm>
                <a:off x="585655" y="3688182"/>
                <a:ext cx="427040" cy="461665"/>
              </a:xfrm>
              <a:prstGeom prst="rect">
                <a:avLst/>
              </a:prstGeom>
              <a:blipFill rotWithShape="0">
                <a:blip r:embed="rId12"/>
                <a:stretch>
                  <a:fillRect/>
                </a:stretch>
              </a:blipFill>
              <a:ln w="9525">
                <a:noFill/>
                <a:miter lim="800000"/>
                <a:headEnd/>
                <a:tailEnd/>
              </a:ln>
              <a:effectLst/>
            </p:spPr>
            <p:txBody>
              <a:bodyPr/>
              <a:lstStyle/>
              <a:p>
                <a:r>
                  <a:rPr lang="ru-RU">
                    <a:noFill/>
                  </a:rPr>
                  <a:t> </a:t>
                </a:r>
              </a:p>
            </p:txBody>
          </p:sp>
        </mc:Fallback>
      </mc:AlternateContent>
    </p:spTree>
    <p:extLst>
      <p:ext uri="{BB962C8B-B14F-4D97-AF65-F5344CB8AC3E}">
        <p14:creationId xmlns:p14="http://schemas.microsoft.com/office/powerpoint/2010/main" val="45067094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Построение </a:t>
            </a:r>
            <a:r>
              <a:rPr lang="en-US" dirty="0"/>
              <a:t>MAC</a:t>
            </a:r>
            <a:r>
              <a:rPr lang="ru-RU" dirty="0"/>
              <a:t> на основе </a:t>
            </a:r>
            <a:r>
              <a:rPr lang="en-US" dirty="0"/>
              <a:t>PRF</a:t>
            </a:r>
            <a:endParaRPr lang="ru-RU" dirty="0"/>
          </a:p>
        </p:txBody>
      </p:sp>
      <mc:AlternateContent xmlns:mc="http://schemas.openxmlformats.org/markup-compatibility/2006" xmlns:a14="http://schemas.microsoft.com/office/drawing/2010/main">
        <mc:Choice Requires="a14">
          <p:sp>
            <p:nvSpPr>
              <p:cNvPr id="3" name="Объект 2"/>
              <p:cNvSpPr>
                <a:spLocks noGrp="1"/>
              </p:cNvSpPr>
              <p:nvPr>
                <p:ph idx="1"/>
              </p:nvPr>
            </p:nvSpPr>
            <p:spPr/>
            <p:txBody>
              <a:bodyPr>
                <a:normAutofit/>
              </a:bodyPr>
              <a:lstStyle/>
              <a:p>
                <a:pPr marL="0" indent="0">
                  <a:buNone/>
                </a:pPr>
                <a:r>
                  <a:rPr lang="ru-RU" dirty="0" smtClean="0"/>
                  <a:t>Основная идея. </a:t>
                </a:r>
              </a:p>
              <a:p>
                <a:pPr marL="0" indent="0">
                  <a:buNone/>
                </a:pPr>
                <a:r>
                  <a:rPr lang="ru-RU" dirty="0" smtClean="0"/>
                  <a:t>Ввели игру 0 на стойкость </a:t>
                </a:r>
                <a:r>
                  <a:rPr lang="en-US" dirty="0" smtClean="0"/>
                  <a:t>MAC. </a:t>
                </a:r>
                <a:r>
                  <a:rPr lang="ru-RU" dirty="0" smtClean="0"/>
                  <a:t>Обозначили вероятность победы </a:t>
                </a:r>
                <a14:m>
                  <m:oMath xmlns:m="http://schemas.openxmlformats.org/officeDocument/2006/math">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Pr</m:t>
                        </m:r>
                      </m:fName>
                      <m:e>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0</m:t>
                                </m:r>
                              </m:sub>
                            </m:sSub>
                          </m:e>
                        </m:d>
                      </m:e>
                    </m:func>
                  </m:oMath>
                </a14:m>
                <a:r>
                  <a:rPr lang="ru-RU" dirty="0" smtClean="0"/>
                  <a:t>. Для любой точки </a:t>
                </a:r>
                <a14:m>
                  <m:oMath xmlns:m="http://schemas.openxmlformats.org/officeDocument/2006/math">
                    <m:r>
                      <m:rPr>
                        <m:sty m:val="p"/>
                      </m:rPr>
                      <a:rPr lang="en-US" b="0" i="0" smtClean="0">
                        <a:latin typeface="Cambria Math" panose="02040503050406030204" pitchFamily="18" charset="0"/>
                      </a:rPr>
                      <m:t>Pr</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1</m:t>
                        </m:r>
                      </m:sub>
                    </m:sSub>
                    <m:r>
                      <a:rPr lang="en-US" b="0" i="1" smtClean="0">
                        <a:latin typeface="Cambria Math" panose="02040503050406030204" pitchFamily="18" charset="0"/>
                      </a:rPr>
                      <m:t>]</m:t>
                    </m:r>
                  </m:oMath>
                </a14:m>
                <a:r>
                  <a:rPr lang="en-US" dirty="0" smtClean="0"/>
                  <a:t> </a:t>
                </a:r>
                <a:r>
                  <a:rPr lang="ru-RU" dirty="0" smtClean="0"/>
                  <a:t>верно </a:t>
                </a:r>
                <a14:m>
                  <m:oMath xmlns:m="http://schemas.openxmlformats.org/officeDocument/2006/math">
                    <m:func>
                      <m:funcPr>
                        <m:ctrlPr>
                          <a:rPr lang="en-US" i="1">
                            <a:latin typeface="Cambria Math" panose="02040503050406030204" pitchFamily="18" charset="0"/>
                          </a:rPr>
                        </m:ctrlPr>
                      </m:funcPr>
                      <m:fName>
                        <m:r>
                          <m:rPr>
                            <m:sty m:val="p"/>
                          </m:rPr>
                          <a:rPr lang="en-US">
                            <a:latin typeface="Cambria Math" panose="02040503050406030204" pitchFamily="18" charset="0"/>
                          </a:rPr>
                          <m:t>Pr</m:t>
                        </m:r>
                      </m:fName>
                      <m:e>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𝑊</m:t>
                                </m:r>
                              </m:e>
                              <m:sub>
                                <m:r>
                                  <a:rPr lang="en-US" i="1">
                                    <a:latin typeface="Cambria Math" panose="02040503050406030204" pitchFamily="18" charset="0"/>
                                  </a:rPr>
                                  <m:t>0</m:t>
                                </m:r>
                              </m:sub>
                            </m:sSub>
                          </m:e>
                        </m:d>
                      </m:e>
                    </m:func>
                    <m:r>
                      <a:rPr lang="en-US" i="1">
                        <a:latin typeface="Cambria Math" panose="02040503050406030204" pitchFamily="18" charset="0"/>
                      </a:rPr>
                      <m:t>≤|</m:t>
                    </m:r>
                    <m:func>
                      <m:funcPr>
                        <m:ctrlPr>
                          <a:rPr lang="en-US" i="1">
                            <a:latin typeface="Cambria Math" panose="02040503050406030204" pitchFamily="18" charset="0"/>
                          </a:rPr>
                        </m:ctrlPr>
                      </m:funcPr>
                      <m:fName>
                        <m:r>
                          <m:rPr>
                            <m:sty m:val="p"/>
                          </m:rPr>
                          <a:rPr lang="en-US">
                            <a:latin typeface="Cambria Math" panose="02040503050406030204" pitchFamily="18" charset="0"/>
                          </a:rPr>
                          <m:t>Pr</m:t>
                        </m:r>
                      </m:fName>
                      <m:e>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𝑊</m:t>
                                </m:r>
                              </m:e>
                              <m:sub>
                                <m:r>
                                  <a:rPr lang="en-US" i="1">
                                    <a:latin typeface="Cambria Math" panose="02040503050406030204" pitchFamily="18" charset="0"/>
                                  </a:rPr>
                                  <m:t>0</m:t>
                                </m:r>
                              </m:sub>
                            </m:sSub>
                          </m:e>
                        </m:d>
                      </m:e>
                    </m:func>
                    <m:r>
                      <a:rPr lang="en-US" i="1">
                        <a:latin typeface="Cambria Math" panose="02040503050406030204" pitchFamily="18" charset="0"/>
                      </a:rPr>
                      <m:t>−</m:t>
                    </m:r>
                    <m:r>
                      <m:rPr>
                        <m:sty m:val="p"/>
                      </m:rPr>
                      <a:rPr lang="en-US">
                        <a:latin typeface="Cambria Math" panose="02040503050406030204" pitchFamily="18" charset="0"/>
                      </a:rPr>
                      <m:t>Pr</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𝑊</m:t>
                        </m:r>
                      </m:e>
                      <m:sub>
                        <m:r>
                          <a:rPr lang="en-US" i="1">
                            <a:latin typeface="Cambria Math" panose="02040503050406030204" pitchFamily="18" charset="0"/>
                          </a:rPr>
                          <m:t>1</m:t>
                        </m:r>
                      </m:sub>
                    </m:sSub>
                    <m:r>
                      <a:rPr lang="en-US" i="1">
                        <a:latin typeface="Cambria Math" panose="02040503050406030204" pitchFamily="18" charset="0"/>
                      </a:rPr>
                      <m:t>]|+</m:t>
                    </m:r>
                    <m:func>
                      <m:funcPr>
                        <m:ctrlPr>
                          <a:rPr lang="en-US" i="1">
                            <a:latin typeface="Cambria Math" panose="02040503050406030204" pitchFamily="18" charset="0"/>
                          </a:rPr>
                        </m:ctrlPr>
                      </m:funcPr>
                      <m:fName>
                        <m:r>
                          <m:rPr>
                            <m:sty m:val="p"/>
                          </m:rPr>
                          <a:rPr lang="en-US">
                            <a:latin typeface="Cambria Math" panose="02040503050406030204" pitchFamily="18" charset="0"/>
                          </a:rPr>
                          <m:t>Pr</m:t>
                        </m:r>
                      </m:fName>
                      <m:e>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𝑊</m:t>
                                </m:r>
                              </m:e>
                              <m:sub>
                                <m:r>
                                  <a:rPr lang="en-US" i="1">
                                    <a:latin typeface="Cambria Math" panose="02040503050406030204" pitchFamily="18" charset="0"/>
                                  </a:rPr>
                                  <m:t>1</m:t>
                                </m:r>
                              </m:sub>
                            </m:sSub>
                          </m:e>
                        </m:d>
                      </m:e>
                    </m:func>
                  </m:oMath>
                </a14:m>
                <a:r>
                  <a:rPr lang="ru-RU" dirty="0" smtClean="0"/>
                  <a:t>.</a:t>
                </a:r>
              </a:p>
              <a:p>
                <a:pPr marL="0" indent="0">
                  <a:buNone/>
                </a:pPr>
                <a:r>
                  <a:rPr lang="ru-RU" dirty="0" smtClean="0"/>
                  <a:t>Ввели игру 1, заменив </a:t>
                </a:r>
                <a:r>
                  <a:rPr lang="en-US" dirty="0" smtClean="0"/>
                  <a:t>PRF </a:t>
                </a:r>
                <a:r>
                  <a:rPr lang="ru-RU" dirty="0" smtClean="0"/>
                  <a:t>на случайную функцию.</a:t>
                </a:r>
              </a:p>
              <a:p>
                <a:pPr marL="0" indent="0">
                  <a:buNone/>
                </a:pPr>
                <a:r>
                  <a:rPr lang="ru-RU" dirty="0" smtClean="0"/>
                  <a:t>Итого имеем </a:t>
                </a:r>
                <a14:m>
                  <m:oMath xmlns:m="http://schemas.openxmlformats.org/officeDocument/2006/math">
                    <m:r>
                      <a:rPr lang="en-US" b="0" i="1" smtClean="0">
                        <a:latin typeface="Cambria Math" panose="02040503050406030204" pitchFamily="18" charset="0"/>
                      </a:rPr>
                      <m:t>𝑀𝐴</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𝑎𝑑𝑣</m:t>
                        </m:r>
                      </m:sub>
                    </m:sSub>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𝐼</m:t>
                        </m:r>
                      </m:e>
                    </m:d>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Pr</m:t>
                        </m:r>
                      </m:fName>
                      <m:e>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0</m:t>
                                </m:r>
                              </m:sub>
                            </m:sSub>
                          </m:e>
                        </m:d>
                      </m:e>
                    </m:func>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Pr</m:t>
                        </m:r>
                      </m:fName>
                      <m:e>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0</m:t>
                                </m:r>
                              </m:sub>
                            </m:sSub>
                          </m:e>
                        </m:d>
                      </m:e>
                    </m:func>
                    <m:r>
                      <a:rPr lang="en-US" b="0" i="1" smtClean="0">
                        <a:latin typeface="Cambria Math" panose="02040503050406030204" pitchFamily="18" charset="0"/>
                      </a:rPr>
                      <m:t>−</m:t>
                    </m:r>
                    <m:r>
                      <m:rPr>
                        <m:sty m:val="p"/>
                      </m:rPr>
                      <a:rPr lang="en-US" b="0" i="0" smtClean="0">
                        <a:latin typeface="Cambria Math" panose="02040503050406030204" pitchFamily="18" charset="0"/>
                      </a:rPr>
                      <m:t>Pr</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1</m:t>
                        </m:r>
                      </m:sub>
                    </m:sSub>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Pr</m:t>
                        </m:r>
                      </m:fName>
                      <m:e>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𝑊</m:t>
                                </m:r>
                              </m:e>
                              <m:sub>
                                <m:r>
                                  <a:rPr lang="en-US" b="0" i="1" smtClean="0">
                                    <a:latin typeface="Cambria Math" panose="02040503050406030204" pitchFamily="18" charset="0"/>
                                  </a:rPr>
                                  <m:t>1</m:t>
                                </m:r>
                              </m:sub>
                            </m:sSub>
                          </m:e>
                        </m:d>
                      </m:e>
                    </m:func>
                    <m:r>
                      <a:rPr lang="en-US" b="0" i="1" smtClean="0">
                        <a:latin typeface="Cambria Math" panose="02040503050406030204" pitchFamily="18" charset="0"/>
                      </a:rPr>
                      <m:t>≤</m:t>
                    </m:r>
                    <m:r>
                      <a:rPr lang="en-US" b="0" i="1" smtClean="0">
                        <a:latin typeface="Cambria Math" panose="02040503050406030204" pitchFamily="18" charset="0"/>
                      </a:rPr>
                      <m:t>𝑃𝑅</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𝐹</m:t>
                        </m:r>
                      </m:e>
                      <m:sub>
                        <m:r>
                          <a:rPr lang="en-US" b="0" i="1" smtClean="0">
                            <a:latin typeface="Cambria Math" panose="02040503050406030204" pitchFamily="18" charset="0"/>
                          </a:rPr>
                          <m:t>𝑎𝑑𝑣</m:t>
                        </m:r>
                      </m:sub>
                    </m:sSub>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𝐵</m:t>
                        </m:r>
                        <m:r>
                          <a:rPr lang="en-US" b="0" i="1" smtClean="0">
                            <a:latin typeface="Cambria Math" panose="02040503050406030204" pitchFamily="18" charset="0"/>
                          </a:rPr>
                          <m:t>,</m:t>
                        </m:r>
                        <m:r>
                          <a:rPr lang="en-US" b="0" i="1" smtClean="0">
                            <a:latin typeface="Cambria Math" panose="02040503050406030204" pitchFamily="18" charset="0"/>
                          </a:rPr>
                          <m:t>𝐹</m:t>
                        </m:r>
                      </m:e>
                    </m:d>
                    <m:r>
                      <a:rPr lang="en-US" b="0" i="1" smtClean="0">
                        <a:latin typeface="Cambria Math" panose="02040503050406030204" pitchFamily="18" charset="0"/>
                      </a:rPr>
                      <m:t>+1/|</m:t>
                    </m:r>
                    <m:r>
                      <a:rPr lang="en-US" b="0" i="1" smtClean="0">
                        <a:latin typeface="Cambria Math" panose="02040503050406030204" pitchFamily="18" charset="0"/>
                      </a:rPr>
                      <m:t>𝑌</m:t>
                    </m:r>
                    <m:r>
                      <a:rPr lang="en-US" b="0" i="1" smtClean="0">
                        <a:latin typeface="Cambria Math" panose="02040503050406030204" pitchFamily="18" charset="0"/>
                      </a:rPr>
                      <m:t>|</m:t>
                    </m:r>
                  </m:oMath>
                </a14:m>
                <a:r>
                  <a:rPr lang="ru-RU" dirty="0" smtClean="0"/>
                  <a:t>. </a:t>
                </a:r>
                <a:r>
                  <a:rPr lang="ru-RU" dirty="0"/>
                  <a:t>Обозначили вероятность победы </a:t>
                </a:r>
                <a14:m>
                  <m:oMath xmlns:m="http://schemas.openxmlformats.org/officeDocument/2006/math">
                    <m:func>
                      <m:funcPr>
                        <m:ctrlPr>
                          <a:rPr lang="en-US" i="1">
                            <a:latin typeface="Cambria Math" panose="02040503050406030204" pitchFamily="18" charset="0"/>
                          </a:rPr>
                        </m:ctrlPr>
                      </m:funcPr>
                      <m:fName>
                        <m:r>
                          <m:rPr>
                            <m:sty m:val="p"/>
                          </m:rPr>
                          <a:rPr lang="en-US">
                            <a:latin typeface="Cambria Math" panose="02040503050406030204" pitchFamily="18" charset="0"/>
                          </a:rPr>
                          <m:t>Pr</m:t>
                        </m:r>
                      </m:fName>
                      <m:e>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𝑊</m:t>
                                </m:r>
                              </m:e>
                              <m:sub>
                                <m:r>
                                  <a:rPr lang="ru-RU" b="0" i="1" smtClean="0">
                                    <a:latin typeface="Cambria Math" panose="02040503050406030204" pitchFamily="18" charset="0"/>
                                  </a:rPr>
                                  <m:t>1</m:t>
                                </m:r>
                              </m:sub>
                            </m:sSub>
                          </m:e>
                        </m:d>
                      </m:e>
                    </m:func>
                  </m:oMath>
                </a14:m>
                <a:r>
                  <a:rPr lang="ru-RU" dirty="0" smtClean="0"/>
                  <a:t>. Замечаем, что  </a:t>
                </a:r>
                <a14:m>
                  <m:oMath xmlns:m="http://schemas.openxmlformats.org/officeDocument/2006/math">
                    <m:r>
                      <a:rPr lang="en-US" i="1">
                        <a:latin typeface="Cambria Math" panose="02040503050406030204" pitchFamily="18" charset="0"/>
                      </a:rPr>
                      <m:t>|</m:t>
                    </m:r>
                    <m:func>
                      <m:funcPr>
                        <m:ctrlPr>
                          <a:rPr lang="en-US" i="1">
                            <a:latin typeface="Cambria Math" panose="02040503050406030204" pitchFamily="18" charset="0"/>
                          </a:rPr>
                        </m:ctrlPr>
                      </m:funcPr>
                      <m:fName>
                        <m:r>
                          <m:rPr>
                            <m:sty m:val="p"/>
                          </m:rPr>
                          <a:rPr lang="en-US">
                            <a:latin typeface="Cambria Math" panose="02040503050406030204" pitchFamily="18" charset="0"/>
                          </a:rPr>
                          <m:t>Pr</m:t>
                        </m:r>
                      </m:fName>
                      <m:e>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𝑊</m:t>
                                </m:r>
                              </m:e>
                              <m:sub>
                                <m:r>
                                  <a:rPr lang="en-US" i="1">
                                    <a:latin typeface="Cambria Math" panose="02040503050406030204" pitchFamily="18" charset="0"/>
                                  </a:rPr>
                                  <m:t>0</m:t>
                                </m:r>
                              </m:sub>
                            </m:sSub>
                          </m:e>
                        </m:d>
                      </m:e>
                    </m:func>
                    <m:r>
                      <a:rPr lang="en-US" i="1">
                        <a:latin typeface="Cambria Math" panose="02040503050406030204" pitchFamily="18" charset="0"/>
                      </a:rPr>
                      <m:t>−</m:t>
                    </m:r>
                    <m:r>
                      <m:rPr>
                        <m:sty m:val="p"/>
                      </m:rPr>
                      <a:rPr lang="en-US">
                        <a:latin typeface="Cambria Math" panose="02040503050406030204" pitchFamily="18" charset="0"/>
                      </a:rPr>
                      <m:t>Pr</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𝑊</m:t>
                        </m:r>
                      </m:e>
                      <m:sub>
                        <m:r>
                          <a:rPr lang="en-US" i="1">
                            <a:latin typeface="Cambria Math" panose="02040503050406030204" pitchFamily="18" charset="0"/>
                          </a:rPr>
                          <m:t>1</m:t>
                        </m:r>
                      </m:sub>
                    </m:sSub>
                    <m:r>
                      <a:rPr lang="en-US" i="1">
                        <a:latin typeface="Cambria Math" panose="02040503050406030204" pitchFamily="18" charset="0"/>
                      </a:rPr>
                      <m:t>]|</m:t>
                    </m:r>
                    <m:r>
                      <a:rPr lang="ru-RU" b="0" i="1" smtClean="0">
                        <a:latin typeface="Cambria Math" panose="02040503050406030204" pitchFamily="18" charset="0"/>
                      </a:rPr>
                      <m:t>=</m:t>
                    </m:r>
                    <m:r>
                      <a:rPr lang="en-US" b="0" i="1" smtClean="0">
                        <a:latin typeface="Cambria Math" panose="02040503050406030204" pitchFamily="18" charset="0"/>
                      </a:rPr>
                      <m:t>𝑃𝑅</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𝐹</m:t>
                        </m:r>
                      </m:e>
                      <m:sub>
                        <m:r>
                          <a:rPr lang="en-US" b="0" i="1" smtClean="0">
                            <a:latin typeface="Cambria Math" panose="02040503050406030204" pitchFamily="18" charset="0"/>
                          </a:rPr>
                          <m:t>𝑎𝑑𝑣</m:t>
                        </m:r>
                      </m:sub>
                    </m:sSub>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𝐵</m:t>
                        </m:r>
                        <m:r>
                          <a:rPr lang="en-US" b="0" i="1" smtClean="0">
                            <a:latin typeface="Cambria Math" panose="02040503050406030204" pitchFamily="18" charset="0"/>
                          </a:rPr>
                          <m:t>,</m:t>
                        </m:r>
                        <m:r>
                          <a:rPr lang="en-US" b="0" i="1" smtClean="0">
                            <a:latin typeface="Cambria Math" panose="02040503050406030204" pitchFamily="18" charset="0"/>
                          </a:rPr>
                          <m:t>𝐹</m:t>
                        </m:r>
                      </m:e>
                    </m:d>
                    <m:r>
                      <a:rPr lang="ru-RU" b="0" i="0" smtClean="0">
                        <a:latin typeface="Cambria Math" panose="02040503050406030204" pitchFamily="18" charset="0"/>
                      </a:rPr>
                      <m:t>, </m:t>
                    </m:r>
                  </m:oMath>
                </a14:m>
                <a:r>
                  <a:rPr lang="ru-RU" dirty="0" smtClean="0"/>
                  <a:t>так как мы смогли построить алгоритм </a:t>
                </a:r>
                <a14:m>
                  <m:oMath xmlns:m="http://schemas.openxmlformats.org/officeDocument/2006/math">
                    <m:r>
                      <a:rPr lang="en-US" b="0" i="1" smtClean="0">
                        <a:latin typeface="Cambria Math" panose="02040503050406030204" pitchFamily="18" charset="0"/>
                      </a:rPr>
                      <m:t>𝐵</m:t>
                    </m:r>
                    <m:r>
                      <a:rPr lang="ru-RU" b="0" i="1" smtClean="0">
                        <a:latin typeface="Cambria Math" panose="02040503050406030204" pitchFamily="18" charset="0"/>
                      </a:rPr>
                      <m:t>.</m:t>
                    </m:r>
                  </m:oMath>
                </a14:m>
                <a:r>
                  <a:rPr lang="ru-RU" dirty="0" smtClean="0"/>
                  <a:t> Заметим также, что </a:t>
                </a:r>
                <a14:m>
                  <m:oMath xmlns:m="http://schemas.openxmlformats.org/officeDocument/2006/math">
                    <m:func>
                      <m:funcPr>
                        <m:ctrlPr>
                          <a:rPr lang="en-US" i="1">
                            <a:latin typeface="Cambria Math" panose="02040503050406030204" pitchFamily="18" charset="0"/>
                          </a:rPr>
                        </m:ctrlPr>
                      </m:funcPr>
                      <m:fName>
                        <m:r>
                          <m:rPr>
                            <m:sty m:val="p"/>
                          </m:rPr>
                          <a:rPr lang="en-US">
                            <a:latin typeface="Cambria Math" panose="02040503050406030204" pitchFamily="18" charset="0"/>
                          </a:rPr>
                          <m:t>Pr</m:t>
                        </m:r>
                      </m:fName>
                      <m:e>
                        <m:d>
                          <m:dPr>
                            <m:begChr m:val="["/>
                            <m:endChr m:val="]"/>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𝑊</m:t>
                                </m:r>
                              </m:e>
                              <m:sub>
                                <m:r>
                                  <a:rPr lang="en-US" i="1">
                                    <a:latin typeface="Cambria Math" panose="02040503050406030204" pitchFamily="18" charset="0"/>
                                  </a:rPr>
                                  <m:t>1</m:t>
                                </m:r>
                              </m:sub>
                            </m:sSub>
                          </m:e>
                        </m:d>
                      </m:e>
                    </m:func>
                    <m:r>
                      <a:rPr lang="en-US" i="1">
                        <a:latin typeface="Cambria Math" panose="02040503050406030204" pitchFamily="18" charset="0"/>
                      </a:rPr>
                      <m:t>≤1/|</m:t>
                    </m:r>
                    <m:r>
                      <a:rPr lang="en-US" i="1">
                        <a:latin typeface="Cambria Math" panose="02040503050406030204" pitchFamily="18" charset="0"/>
                      </a:rPr>
                      <m:t>𝑌</m:t>
                    </m:r>
                    <m:r>
                      <a:rPr lang="en-US" i="1">
                        <a:latin typeface="Cambria Math" panose="02040503050406030204" pitchFamily="18" charset="0"/>
                      </a:rPr>
                      <m:t>|</m:t>
                    </m:r>
                  </m:oMath>
                </a14:m>
                <a:endParaRPr lang="ru-RU" dirty="0"/>
              </a:p>
              <a:p>
                <a:pPr marL="0" indent="0">
                  <a:buNone/>
                </a:pPr>
                <a:r>
                  <a:rPr lang="ru-RU" dirty="0" smtClean="0"/>
                  <a:t>Итого </a:t>
                </a:r>
                <a14:m>
                  <m:oMath xmlns:m="http://schemas.openxmlformats.org/officeDocument/2006/math">
                    <m:r>
                      <a:rPr lang="en-US" i="1">
                        <a:latin typeface="Cambria Math" panose="02040503050406030204" pitchFamily="18" charset="0"/>
                      </a:rPr>
                      <m:t>𝑀𝐴</m:t>
                    </m:r>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𝑎𝑑𝑣</m:t>
                        </m:r>
                      </m:sub>
                    </m:sSub>
                    <m:d>
                      <m:dPr>
                        <m:begChr m:val="["/>
                        <m:endChr m:val="]"/>
                        <m:ctrlPr>
                          <a:rPr lang="en-US" i="1">
                            <a:latin typeface="Cambria Math" panose="02040503050406030204" pitchFamily="18" charset="0"/>
                          </a:rPr>
                        </m:ctrlPr>
                      </m:dPr>
                      <m:e>
                        <m:r>
                          <a:rPr lang="en-US" i="1">
                            <a:latin typeface="Cambria Math" panose="02040503050406030204" pitchFamily="18" charset="0"/>
                          </a:rPr>
                          <m:t>𝐴</m:t>
                        </m:r>
                        <m:r>
                          <a:rPr lang="en-US" i="1">
                            <a:latin typeface="Cambria Math" panose="02040503050406030204" pitchFamily="18" charset="0"/>
                          </a:rPr>
                          <m:t>,</m:t>
                        </m:r>
                        <m:r>
                          <a:rPr lang="en-US" i="1">
                            <a:latin typeface="Cambria Math" panose="02040503050406030204" pitchFamily="18" charset="0"/>
                          </a:rPr>
                          <m:t>𝐼</m:t>
                        </m:r>
                      </m:e>
                    </m:d>
                    <m:r>
                      <a:rPr lang="en-US" i="1">
                        <a:latin typeface="Cambria Math" panose="02040503050406030204" pitchFamily="18" charset="0"/>
                      </a:rPr>
                      <m:t>≤</m:t>
                    </m:r>
                    <m:r>
                      <a:rPr lang="en-US" i="1">
                        <a:latin typeface="Cambria Math" panose="02040503050406030204" pitchFamily="18" charset="0"/>
                      </a:rPr>
                      <m:t>𝑃𝑅</m:t>
                    </m:r>
                    <m:sSub>
                      <m:sSubPr>
                        <m:ctrlPr>
                          <a:rPr lang="en-US" i="1">
                            <a:latin typeface="Cambria Math" panose="02040503050406030204" pitchFamily="18" charset="0"/>
                          </a:rPr>
                        </m:ctrlPr>
                      </m:sSubPr>
                      <m:e>
                        <m:r>
                          <a:rPr lang="en-US" i="1">
                            <a:latin typeface="Cambria Math" panose="02040503050406030204" pitchFamily="18" charset="0"/>
                          </a:rPr>
                          <m:t>𝐹</m:t>
                        </m:r>
                      </m:e>
                      <m:sub>
                        <m:r>
                          <a:rPr lang="en-US" i="1">
                            <a:latin typeface="Cambria Math" panose="02040503050406030204" pitchFamily="18" charset="0"/>
                          </a:rPr>
                          <m:t>𝑎𝑑𝑣</m:t>
                        </m:r>
                      </m:sub>
                    </m:sSub>
                    <m:d>
                      <m:dPr>
                        <m:begChr m:val="["/>
                        <m:endChr m:val="]"/>
                        <m:ctrlPr>
                          <a:rPr lang="en-US" i="1">
                            <a:latin typeface="Cambria Math" panose="02040503050406030204" pitchFamily="18" charset="0"/>
                          </a:rPr>
                        </m:ctrlPr>
                      </m:dPr>
                      <m:e>
                        <m:r>
                          <a:rPr lang="en-US" i="1">
                            <a:latin typeface="Cambria Math" panose="02040503050406030204" pitchFamily="18" charset="0"/>
                          </a:rPr>
                          <m:t>𝐵</m:t>
                        </m:r>
                        <m:r>
                          <a:rPr lang="en-US" i="1">
                            <a:latin typeface="Cambria Math" panose="02040503050406030204" pitchFamily="18" charset="0"/>
                          </a:rPr>
                          <m:t>,</m:t>
                        </m:r>
                        <m:r>
                          <a:rPr lang="en-US" i="1">
                            <a:latin typeface="Cambria Math" panose="02040503050406030204" pitchFamily="18" charset="0"/>
                          </a:rPr>
                          <m:t>𝐹</m:t>
                        </m:r>
                      </m:e>
                    </m:d>
                    <m:r>
                      <a:rPr lang="en-US" i="1">
                        <a:latin typeface="Cambria Math" panose="02040503050406030204" pitchFamily="18" charset="0"/>
                      </a:rPr>
                      <m:t>+1/|</m:t>
                    </m:r>
                    <m:r>
                      <a:rPr lang="en-US" i="1">
                        <a:latin typeface="Cambria Math" panose="02040503050406030204" pitchFamily="18" charset="0"/>
                      </a:rPr>
                      <m:t>𝑌</m:t>
                    </m:r>
                    <m:r>
                      <a:rPr lang="en-US" i="1">
                        <a:latin typeface="Cambria Math" panose="02040503050406030204" pitchFamily="18" charset="0"/>
                      </a:rPr>
                      <m:t>|</m:t>
                    </m:r>
                  </m:oMath>
                </a14:m>
                <a:r>
                  <a:rPr lang="ru-RU" dirty="0" smtClean="0"/>
                  <a:t> </a:t>
                </a:r>
                <a14:m>
                  <m:oMath xmlns:m="http://schemas.openxmlformats.org/officeDocument/2006/math">
                    <m:r>
                      <a:rPr lang="en-US" i="1" dirty="0">
                        <a:latin typeface="Cambria Math" panose="02040503050406030204" pitchFamily="18" charset="0"/>
                        <a:ea typeface="Cambria Math" panose="02040503050406030204" pitchFamily="18" charset="0"/>
                      </a:rPr>
                      <m:t>⊲</m:t>
                    </m:r>
                  </m:oMath>
                </a14:m>
                <a:endParaRPr lang="ru-RU" dirty="0"/>
              </a:p>
              <a:p>
                <a:pPr marL="0" indent="0">
                  <a:buNone/>
                </a:pPr>
                <a:endParaRPr lang="ru-RU" dirty="0" smtClean="0"/>
              </a:p>
              <a:p>
                <a:pPr marL="0" indent="0">
                  <a:buNone/>
                </a:pPr>
                <a:endParaRPr lang="ru-RU" dirty="0"/>
              </a:p>
            </p:txBody>
          </p:sp>
        </mc:Choice>
        <mc:Fallback xmlns="">
          <p:sp>
            <p:nvSpPr>
              <p:cNvPr id="3" name="Объект 2"/>
              <p:cNvSpPr>
                <a:spLocks noGrp="1" noRot="1" noChangeAspect="1" noMove="1" noResize="1" noEditPoints="1" noAdjustHandles="1" noChangeArrowheads="1" noChangeShapeType="1" noTextEdit="1"/>
              </p:cNvSpPr>
              <p:nvPr>
                <p:ph idx="1"/>
              </p:nvPr>
            </p:nvSpPr>
            <p:spPr>
              <a:blipFill rotWithShape="0">
                <a:blip r:embed="rId2"/>
                <a:stretch>
                  <a:fillRect l="-1043" t="-2101" r="-1623"/>
                </a:stretch>
              </a:blipFill>
            </p:spPr>
            <p:txBody>
              <a:bodyPr/>
              <a:lstStyle/>
              <a:p>
                <a:r>
                  <a:rPr lang="ru-RU">
                    <a:noFill/>
                  </a:rPr>
                  <a:t> </a:t>
                </a:r>
              </a:p>
            </p:txBody>
          </p:sp>
        </mc:Fallback>
      </mc:AlternateContent>
      <p:sp>
        <p:nvSpPr>
          <p:cNvPr id="4" name="Номер слайда 3"/>
          <p:cNvSpPr>
            <a:spLocks noGrp="1"/>
          </p:cNvSpPr>
          <p:nvPr>
            <p:ph type="sldNum" sz="quarter" idx="12"/>
          </p:nvPr>
        </p:nvSpPr>
        <p:spPr/>
        <p:txBody>
          <a:bodyPr/>
          <a:lstStyle/>
          <a:p>
            <a:fld id="{8253DDDB-F8F7-4D64-A7FD-3F3D61C1949F}" type="slidenum">
              <a:rPr lang="ru-RU" smtClean="0"/>
              <a:t>25</a:t>
            </a:fld>
            <a:endParaRPr lang="ru-RU"/>
          </a:p>
        </p:txBody>
      </p:sp>
    </p:spTree>
    <p:extLst>
      <p:ext uri="{BB962C8B-B14F-4D97-AF65-F5344CB8AC3E}">
        <p14:creationId xmlns:p14="http://schemas.microsoft.com/office/powerpoint/2010/main" val="202002270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Построение </a:t>
            </a:r>
            <a:r>
              <a:rPr lang="en-US" dirty="0"/>
              <a:t>MAC</a:t>
            </a:r>
            <a:r>
              <a:rPr lang="ru-RU" dirty="0"/>
              <a:t> на основе </a:t>
            </a:r>
            <a:r>
              <a:rPr lang="en-US" dirty="0"/>
              <a:t>PRF</a:t>
            </a:r>
            <a:endParaRPr lang="ru-RU" dirty="0"/>
          </a:p>
        </p:txBody>
      </p:sp>
      <p:sp>
        <p:nvSpPr>
          <p:cNvPr id="3" name="Объект 2"/>
          <p:cNvSpPr>
            <a:spLocks noGrp="1"/>
          </p:cNvSpPr>
          <p:nvPr>
            <p:ph idx="1"/>
          </p:nvPr>
        </p:nvSpPr>
        <p:spPr/>
        <p:txBody>
          <a:bodyPr/>
          <a:lstStyle/>
          <a:p>
            <a:pPr marL="0" indent="0">
              <a:buNone/>
            </a:pPr>
            <a:r>
              <a:rPr lang="ru-RU" dirty="0" smtClean="0"/>
              <a:t>Любая </a:t>
            </a:r>
            <a:r>
              <a:rPr lang="ru-RU" b="1" dirty="0" smtClean="0"/>
              <a:t>стойкая </a:t>
            </a:r>
            <a:r>
              <a:rPr lang="en-US" b="1" dirty="0" smtClean="0"/>
              <a:t>PRF </a:t>
            </a:r>
            <a:r>
              <a:rPr lang="ru-RU" b="1" dirty="0" smtClean="0"/>
              <a:t>с </a:t>
            </a:r>
            <a:r>
              <a:rPr lang="ru-RU" b="1" dirty="0" err="1" smtClean="0"/>
              <a:t>сверхполиномиальной</a:t>
            </a:r>
            <a:r>
              <a:rPr lang="ru-RU" dirty="0" smtClean="0"/>
              <a:t> </a:t>
            </a:r>
            <a:r>
              <a:rPr lang="ru-RU" dirty="0" smtClean="0"/>
              <a:t>областью значений является стойким </a:t>
            </a:r>
            <a:r>
              <a:rPr lang="en-US" dirty="0" smtClean="0"/>
              <a:t>MAC</a:t>
            </a:r>
            <a:r>
              <a:rPr lang="ru-RU" dirty="0" smtClean="0"/>
              <a:t>.</a:t>
            </a:r>
          </a:p>
          <a:p>
            <a:pPr marL="0" indent="0">
              <a:buNone/>
            </a:pPr>
            <a:endParaRPr lang="ru-RU" dirty="0"/>
          </a:p>
          <a:p>
            <a:pPr marL="0" indent="0">
              <a:buNone/>
            </a:pPr>
            <a:r>
              <a:rPr lang="ru-RU" dirty="0" smtClean="0"/>
              <a:t>Проблема – рассмотренные ранее </a:t>
            </a:r>
            <a:r>
              <a:rPr lang="en-US" dirty="0" smtClean="0"/>
              <a:t>PRF </a:t>
            </a:r>
            <a:r>
              <a:rPr lang="ru-RU" dirty="0" smtClean="0"/>
              <a:t>имеют фиксированны</a:t>
            </a:r>
            <a:r>
              <a:rPr lang="ru-RU" dirty="0"/>
              <a:t>й</a:t>
            </a:r>
            <a:r>
              <a:rPr lang="ru-RU" dirty="0" smtClean="0"/>
              <a:t> вход (например размер блока в случае блочного шифра). Мы же ходим получать </a:t>
            </a:r>
            <a:r>
              <a:rPr lang="en-US" dirty="0" smtClean="0"/>
              <a:t>MAC </a:t>
            </a:r>
            <a:r>
              <a:rPr lang="ru-RU" dirty="0" smtClean="0"/>
              <a:t>для сообщений произвольной длины.</a:t>
            </a:r>
          </a:p>
          <a:p>
            <a:pPr marL="0" indent="0">
              <a:buNone/>
            </a:pPr>
            <a:endParaRPr lang="ru-RU" dirty="0"/>
          </a:p>
          <a:p>
            <a:pPr marL="0" indent="0">
              <a:buNone/>
            </a:pPr>
            <a:r>
              <a:rPr lang="ru-RU" dirty="0" smtClean="0"/>
              <a:t>Хотим получить аналог «режимов шифрования» для коротких </a:t>
            </a:r>
            <a:r>
              <a:rPr lang="en-US" dirty="0" smtClean="0"/>
              <a:t>PRF</a:t>
            </a:r>
            <a:r>
              <a:rPr lang="ru-RU" dirty="0" smtClean="0"/>
              <a:t>, позволяющих вычислять </a:t>
            </a:r>
            <a:r>
              <a:rPr lang="en-US" dirty="0" smtClean="0"/>
              <a:t>MAC </a:t>
            </a:r>
            <a:r>
              <a:rPr lang="ru-RU" dirty="0" smtClean="0"/>
              <a:t>для произвольных сообщений</a:t>
            </a:r>
            <a:endParaRPr lang="ru-RU" dirty="0"/>
          </a:p>
        </p:txBody>
      </p:sp>
      <p:sp>
        <p:nvSpPr>
          <p:cNvPr id="4" name="Номер слайда 3"/>
          <p:cNvSpPr>
            <a:spLocks noGrp="1"/>
          </p:cNvSpPr>
          <p:nvPr>
            <p:ph type="sldNum" sz="quarter" idx="12"/>
          </p:nvPr>
        </p:nvSpPr>
        <p:spPr/>
        <p:txBody>
          <a:bodyPr/>
          <a:lstStyle/>
          <a:p>
            <a:fld id="{8253DDDB-F8F7-4D64-A7FD-3F3D61C1949F}" type="slidenum">
              <a:rPr lang="ru-RU" smtClean="0"/>
              <a:t>26</a:t>
            </a:fld>
            <a:endParaRPr lang="ru-RU"/>
          </a:p>
        </p:txBody>
      </p:sp>
    </p:spTree>
    <p:extLst>
      <p:ext uri="{BB962C8B-B14F-4D97-AF65-F5344CB8AC3E}">
        <p14:creationId xmlns:p14="http://schemas.microsoft.com/office/powerpoint/2010/main" val="215303858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err="1" smtClean="0"/>
              <a:t>Беспрификсные</a:t>
            </a:r>
            <a:r>
              <a:rPr lang="ru-RU" dirty="0" smtClean="0"/>
              <a:t> </a:t>
            </a:r>
            <a:r>
              <a:rPr lang="en-US" dirty="0" smtClean="0"/>
              <a:t>PRF</a:t>
            </a:r>
            <a:endParaRPr lang="ru-RU" dirty="0"/>
          </a:p>
        </p:txBody>
      </p:sp>
      <mc:AlternateContent xmlns:mc="http://schemas.openxmlformats.org/markup-compatibility/2006" xmlns:a14="http://schemas.microsoft.com/office/drawing/2010/main">
        <mc:Choice Requires="a14">
          <p:sp>
            <p:nvSpPr>
              <p:cNvPr id="3" name="Объект 2"/>
              <p:cNvSpPr>
                <a:spLocks noGrp="1"/>
              </p:cNvSpPr>
              <p:nvPr>
                <p:ph idx="1"/>
              </p:nvPr>
            </p:nvSpPr>
            <p:spPr>
              <a:xfrm>
                <a:off x="838200" y="1493115"/>
                <a:ext cx="10515600" cy="4955185"/>
              </a:xfrm>
            </p:spPr>
            <p:txBody>
              <a:bodyPr>
                <a:normAutofit lnSpcReduction="10000"/>
              </a:bodyPr>
              <a:lstStyle/>
              <a:p>
                <a:pPr marL="0" indent="0">
                  <a:buNone/>
                </a:pPr>
                <a:r>
                  <a:rPr lang="ru-RU" dirty="0" smtClean="0"/>
                  <a:t>Пусть </a:t>
                </a:r>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𝑠</m:t>
                            </m:r>
                          </m:sub>
                        </m:sSub>
                      </m:e>
                    </m:d>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𝑡</m:t>
                        </m:r>
                      </m:sub>
                    </m:sSub>
                    <m:r>
                      <a:rPr lang="en-US" b="0" i="1" smtClean="0">
                        <a:latin typeface="Cambria Math" panose="02040503050406030204" pitchFamily="18" charset="0"/>
                      </a:rPr>
                      <m:t>)</m:t>
                    </m:r>
                  </m:oMath>
                </a14:m>
                <a:r>
                  <a:rPr lang="en-US" dirty="0" smtClean="0"/>
                  <a:t> </a:t>
                </a:r>
                <a:r>
                  <a:rPr lang="ru-RU" dirty="0" smtClean="0"/>
                  <a:t>последовательности, </a:t>
                </a:r>
                <a14:m>
                  <m:oMath xmlns:m="http://schemas.openxmlformats.org/officeDocument/2006/math">
                    <m:r>
                      <a:rPr lang="en-US" b="0" i="1" smtClean="0">
                        <a:latin typeface="Cambria Math" panose="02040503050406030204" pitchFamily="18" charset="0"/>
                      </a:rPr>
                      <m:t>𝑠</m:t>
                    </m:r>
                    <m:r>
                      <a:rPr lang="en-US" b="0" i="1" smtClean="0">
                        <a:latin typeface="Cambria Math" panose="02040503050406030204" pitchFamily="18" charset="0"/>
                      </a:rPr>
                      <m:t>&lt;</m:t>
                    </m:r>
                    <m:r>
                      <a:rPr lang="en-US" b="0" i="1" smtClean="0">
                        <a:latin typeface="Cambria Math" panose="02040503050406030204" pitchFamily="18" charset="0"/>
                      </a:rPr>
                      <m:t>𝑡</m:t>
                    </m:r>
                  </m:oMath>
                </a14:m>
                <a:r>
                  <a:rPr lang="en-US" dirty="0" smtClean="0"/>
                  <a:t>. </a:t>
                </a:r>
                <a14:m>
                  <m:oMath xmlns:m="http://schemas.openxmlformats.org/officeDocument/2006/math">
                    <m:r>
                      <a:rPr lang="en-US" b="0" i="1" smtClean="0">
                        <a:latin typeface="Cambria Math" panose="02040503050406030204" pitchFamily="18" charset="0"/>
                      </a:rPr>
                      <m:t>𝑥</m:t>
                    </m:r>
                  </m:oMath>
                </a14:m>
                <a:r>
                  <a:rPr lang="en-US" dirty="0" smtClean="0"/>
                  <a:t> </a:t>
                </a:r>
                <a:r>
                  <a:rPr lang="ru-RU" dirty="0" smtClean="0"/>
                  <a:t>является </a:t>
                </a:r>
                <a:r>
                  <a:rPr lang="ru-RU" b="1" dirty="0" smtClean="0"/>
                  <a:t>полным префиксом </a:t>
                </a:r>
                <a14:m>
                  <m:oMath xmlns:m="http://schemas.openxmlformats.org/officeDocument/2006/math">
                    <m:r>
                      <a:rPr lang="en-US" b="0" i="1" smtClean="0">
                        <a:latin typeface="Cambria Math" panose="02040503050406030204" pitchFamily="18" charset="0"/>
                      </a:rPr>
                      <m:t>𝑦</m:t>
                    </m:r>
                  </m:oMath>
                </a14:m>
                <a:r>
                  <a:rPr lang="ru-RU" dirty="0" smtClean="0"/>
                  <a:t>, если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𝑏</m:t>
                        </m:r>
                      </m:e>
                      <m:sub>
                        <m:r>
                          <a:rPr lang="en-US" b="0" i="1" smtClean="0">
                            <a:latin typeface="Cambria Math" panose="02040503050406030204" pitchFamily="18" charset="0"/>
                          </a:rPr>
                          <m:t>𝑖</m:t>
                        </m:r>
                      </m:sub>
                    </m:sSub>
                  </m:oMath>
                </a14:m>
                <a:r>
                  <a:rPr lang="ru-RU" dirty="0"/>
                  <a:t> для </a:t>
                </a:r>
                <a14:m>
                  <m:oMath xmlns:m="http://schemas.openxmlformats.org/officeDocument/2006/math">
                    <m:r>
                      <a:rPr lang="en-US" i="1">
                        <a:latin typeface="Cambria Math" panose="02040503050406030204" pitchFamily="18" charset="0"/>
                      </a:rPr>
                      <m:t>𝑖</m:t>
                    </m:r>
                    <m:r>
                      <a:rPr lang="en-US" i="1">
                        <a:latin typeface="Cambria Math" panose="02040503050406030204" pitchFamily="18" charset="0"/>
                      </a:rPr>
                      <m:t>=1,…,</m:t>
                    </m:r>
                    <m:r>
                      <a:rPr lang="en-US" i="1">
                        <a:latin typeface="Cambria Math" panose="02040503050406030204" pitchFamily="18" charset="0"/>
                      </a:rPr>
                      <m:t>𝑠</m:t>
                    </m:r>
                    <m:r>
                      <a:rPr lang="en-US" i="1">
                        <a:latin typeface="Cambria Math" panose="02040503050406030204" pitchFamily="18" charset="0"/>
                      </a:rPr>
                      <m:t> </m:t>
                    </m:r>
                  </m:oMath>
                </a14:m>
                <a:r>
                  <a:rPr lang="ru-RU" dirty="0" smtClean="0"/>
                  <a:t>.</a:t>
                </a:r>
              </a:p>
              <a:p>
                <a:pPr marL="0" indent="0">
                  <a:buNone/>
                </a:pPr>
                <a:endParaRPr lang="ru-RU" dirty="0"/>
              </a:p>
              <a:p>
                <a:pPr marL="0" indent="0">
                  <a:buNone/>
                </a:pPr>
                <a:r>
                  <a:rPr lang="ru-RU" dirty="0" smtClean="0"/>
                  <a:t>Пусть </a:t>
                </a:r>
                <a14:m>
                  <m:oMath xmlns:m="http://schemas.openxmlformats.org/officeDocument/2006/math">
                    <m:r>
                      <a:rPr lang="en-US" b="0" i="1" smtClean="0">
                        <a:latin typeface="Cambria Math" panose="02040503050406030204" pitchFamily="18" charset="0"/>
                      </a:rPr>
                      <m:t>𝐹</m:t>
                    </m:r>
                  </m:oMath>
                </a14:m>
                <a:r>
                  <a:rPr lang="ru-RU" dirty="0" smtClean="0"/>
                  <a:t> – </a:t>
                </a:r>
                <a:r>
                  <a:rPr lang="en-US" dirty="0" smtClean="0"/>
                  <a:t>PRF </a:t>
                </a:r>
                <a:r>
                  <a:rPr lang="ru-RU" dirty="0" smtClean="0"/>
                  <a:t>на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𝐾</m:t>
                    </m:r>
                    <m:r>
                      <a:rPr lang="en-US" b="0" i="1" smtClean="0">
                        <a:latin typeface="Cambria Math" panose="02040503050406030204" pitchFamily="18" charset="0"/>
                      </a:rPr>
                      <m:t>, </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𝑋</m:t>
                        </m:r>
                      </m:e>
                      <m:sup>
                        <m:r>
                          <a:rPr lang="en-US" b="0" i="1" smtClean="0">
                            <a:latin typeface="Cambria Math" panose="02040503050406030204" pitchFamily="18" charset="0"/>
                          </a:rPr>
                          <m:t>≤</m:t>
                        </m:r>
                        <m:r>
                          <a:rPr lang="en-US" b="0" i="1" smtClean="0">
                            <a:latin typeface="Cambria Math" panose="02040503050406030204" pitchFamily="18" charset="0"/>
                          </a:rPr>
                          <m:t>𝑙</m:t>
                        </m:r>
                      </m:sup>
                    </m:sSup>
                    <m:r>
                      <a:rPr lang="en-US" b="0" i="1" smtClean="0">
                        <a:latin typeface="Cambria Math" panose="02040503050406030204" pitchFamily="18" charset="0"/>
                      </a:rPr>
                      <m:t>,</m:t>
                    </m:r>
                    <m:r>
                      <a:rPr lang="en-US" b="0" i="1" smtClean="0">
                        <a:latin typeface="Cambria Math" panose="02040503050406030204" pitchFamily="18" charset="0"/>
                      </a:rPr>
                      <m:t>𝑌</m:t>
                    </m:r>
                    <m:r>
                      <a:rPr lang="en-US" b="0" i="1" smtClean="0">
                        <a:latin typeface="Cambria Math" panose="02040503050406030204" pitchFamily="18" charset="0"/>
                      </a:rPr>
                      <m:t>)</m:t>
                    </m:r>
                  </m:oMath>
                </a14:m>
                <a:r>
                  <a:rPr lang="ru-RU" dirty="0" smtClean="0"/>
                  <a:t>. </a:t>
                </a:r>
                <a:r>
                  <a:rPr lang="ru-RU"/>
                  <a:t>В</a:t>
                </a:r>
                <a:r>
                  <a:rPr lang="ru-RU" smtClean="0"/>
                  <a:t>ведём </a:t>
                </a:r>
                <a:r>
                  <a:rPr lang="ru-RU" dirty="0" err="1" smtClean="0"/>
                  <a:t>беспрификсного</a:t>
                </a:r>
                <a:r>
                  <a:rPr lang="ru-RU" dirty="0" smtClean="0"/>
                  <a:t> противника в игре на </a:t>
                </a:r>
                <a:r>
                  <a:rPr lang="en-US" dirty="0" smtClean="0"/>
                  <a:t>PRF</a:t>
                </a:r>
                <a:r>
                  <a:rPr lang="ru-RU" dirty="0" smtClean="0"/>
                  <a:t>, отличающегося от обычного тем, что он запрашивает значения только для непустых сообщений длины не более </a:t>
                </a:r>
                <a14:m>
                  <m:oMath xmlns:m="http://schemas.openxmlformats.org/officeDocument/2006/math">
                    <m:r>
                      <a:rPr lang="en-US" b="0" i="1" smtClean="0">
                        <a:latin typeface="Cambria Math" panose="02040503050406030204" pitchFamily="18" charset="0"/>
                      </a:rPr>
                      <m:t>𝑙</m:t>
                    </m:r>
                  </m:oMath>
                </a14:m>
                <a:r>
                  <a:rPr lang="en-US" dirty="0" smtClean="0"/>
                  <a:t> </a:t>
                </a:r>
                <a:r>
                  <a:rPr lang="ru-RU" dirty="0" smtClean="0"/>
                  <a:t>элементов из </a:t>
                </a:r>
                <a14:m>
                  <m:oMath xmlns:m="http://schemas.openxmlformats.org/officeDocument/2006/math">
                    <m:r>
                      <a:rPr lang="en-US" b="0" i="1" smtClean="0">
                        <a:latin typeface="Cambria Math" panose="02040503050406030204" pitchFamily="18" charset="0"/>
                      </a:rPr>
                      <m:t>𝑋</m:t>
                    </m:r>
                  </m:oMath>
                </a14:m>
                <a:r>
                  <a:rPr lang="ru-RU" dirty="0" smtClean="0"/>
                  <a:t>, для которых ни одно из них не является полным префиксом другого.</a:t>
                </a:r>
              </a:p>
              <a:p>
                <a:pPr marL="0" indent="0">
                  <a:buNone/>
                </a:pPr>
                <a:endParaRPr lang="ru-RU" dirty="0"/>
              </a:p>
              <a:p>
                <a:pPr marL="0" indent="0">
                  <a:buNone/>
                </a:pPr>
                <a:r>
                  <a:rPr lang="en-US" dirty="0" smtClean="0"/>
                  <a:t>PRF </a:t>
                </a:r>
                <a14:m>
                  <m:oMath xmlns:m="http://schemas.openxmlformats.org/officeDocument/2006/math">
                    <m:r>
                      <a:rPr lang="en-US" b="0" i="1" smtClean="0">
                        <a:latin typeface="Cambria Math" panose="02040503050406030204" pitchFamily="18" charset="0"/>
                      </a:rPr>
                      <m:t>𝐹</m:t>
                    </m:r>
                  </m:oMath>
                </a14:m>
                <a:r>
                  <a:rPr lang="ru-RU" dirty="0" smtClean="0"/>
                  <a:t> называется </a:t>
                </a:r>
                <a:r>
                  <a:rPr lang="ru-RU" b="1" dirty="0" smtClean="0"/>
                  <a:t>стойкой </a:t>
                </a:r>
                <a:r>
                  <a:rPr lang="ru-RU" b="1" dirty="0" err="1" smtClean="0"/>
                  <a:t>беспрификсной</a:t>
                </a:r>
                <a:r>
                  <a:rPr lang="ru-RU" b="1" dirty="0" smtClean="0"/>
                  <a:t> </a:t>
                </a:r>
                <a:r>
                  <a:rPr lang="en-US" b="1" dirty="0" smtClean="0"/>
                  <a:t>PRF</a:t>
                </a:r>
                <a:r>
                  <a:rPr lang="ru-RU" dirty="0" smtClean="0"/>
                  <a:t>, если она стойкая против любых </a:t>
                </a:r>
                <a:r>
                  <a:rPr lang="ru-RU" dirty="0" err="1" smtClean="0"/>
                  <a:t>беспрификсных</a:t>
                </a:r>
                <a:r>
                  <a:rPr lang="ru-RU" dirty="0" smtClean="0"/>
                  <a:t> противников.</a:t>
                </a:r>
              </a:p>
              <a:p>
                <a:pPr marL="0" indent="0">
                  <a:buNone/>
                </a:pPr>
                <a:endParaRPr lang="ru-RU" dirty="0"/>
              </a:p>
              <a:p>
                <a:pPr marL="0" indent="0">
                  <a:buNone/>
                </a:pPr>
                <a:r>
                  <a:rPr lang="ru-RU" dirty="0" err="1" smtClean="0"/>
                  <a:t>Беспрификсная</a:t>
                </a:r>
                <a:r>
                  <a:rPr lang="en-US" dirty="0" smtClean="0"/>
                  <a:t> </a:t>
                </a:r>
                <a:r>
                  <a:rPr lang="ru-RU" dirty="0" smtClean="0"/>
                  <a:t>стойкая </a:t>
                </a:r>
                <a:r>
                  <a:rPr lang="en-US" dirty="0" smtClean="0"/>
                  <a:t>PRF </a:t>
                </a:r>
                <a:r>
                  <a:rPr lang="ru-RU" b="1" dirty="0" smtClean="0"/>
                  <a:t>более слабое определение</a:t>
                </a:r>
                <a:r>
                  <a:rPr lang="ru-RU" dirty="0" smtClean="0"/>
                  <a:t>, чем стойкая </a:t>
                </a:r>
                <a:r>
                  <a:rPr lang="en-US" dirty="0" smtClean="0"/>
                  <a:t>PRF</a:t>
                </a:r>
                <a:endParaRPr lang="ru-RU" dirty="0" smtClean="0"/>
              </a:p>
              <a:p>
                <a:pPr marL="0" indent="0">
                  <a:buNone/>
                </a:pPr>
                <a:endParaRPr lang="ru-RU" dirty="0" smtClean="0"/>
              </a:p>
              <a:p>
                <a:pPr marL="0" indent="0">
                  <a:buNone/>
                </a:pPr>
                <a:endParaRPr lang="ru-RU" dirty="0"/>
              </a:p>
            </p:txBody>
          </p:sp>
        </mc:Choice>
        <mc:Fallback xmlns="">
          <p:sp>
            <p:nvSpPr>
              <p:cNvPr id="3" name="Объект 2"/>
              <p:cNvSpPr>
                <a:spLocks noGrp="1" noRot="1" noChangeAspect="1" noMove="1" noResize="1" noEditPoints="1" noAdjustHandles="1" noChangeArrowheads="1" noChangeShapeType="1" noTextEdit="1"/>
              </p:cNvSpPr>
              <p:nvPr>
                <p:ph idx="1"/>
              </p:nvPr>
            </p:nvSpPr>
            <p:spPr>
              <a:xfrm>
                <a:off x="838200" y="1493115"/>
                <a:ext cx="10515600" cy="4955185"/>
              </a:xfrm>
              <a:blipFill>
                <a:blip r:embed="rId2"/>
                <a:stretch>
                  <a:fillRect l="-1043" t="-2460" r="-812"/>
                </a:stretch>
              </a:blipFill>
            </p:spPr>
            <p:txBody>
              <a:bodyPr/>
              <a:lstStyle/>
              <a:p>
                <a:r>
                  <a:rPr lang="ru-RU">
                    <a:noFill/>
                  </a:rPr>
                  <a:t> </a:t>
                </a:r>
              </a:p>
            </p:txBody>
          </p:sp>
        </mc:Fallback>
      </mc:AlternateContent>
      <p:sp>
        <p:nvSpPr>
          <p:cNvPr id="4" name="Номер слайда 3"/>
          <p:cNvSpPr>
            <a:spLocks noGrp="1"/>
          </p:cNvSpPr>
          <p:nvPr>
            <p:ph type="sldNum" sz="quarter" idx="12"/>
          </p:nvPr>
        </p:nvSpPr>
        <p:spPr/>
        <p:txBody>
          <a:bodyPr/>
          <a:lstStyle/>
          <a:p>
            <a:fld id="{8253DDDB-F8F7-4D64-A7FD-3F3D61C1949F}" type="slidenum">
              <a:rPr lang="ru-RU" smtClean="0"/>
              <a:t>27</a:t>
            </a:fld>
            <a:endParaRPr lang="ru-RU"/>
          </a:p>
        </p:txBody>
      </p:sp>
    </p:spTree>
    <p:extLst>
      <p:ext uri="{BB962C8B-B14F-4D97-AF65-F5344CB8AC3E}">
        <p14:creationId xmlns:p14="http://schemas.microsoft.com/office/powerpoint/2010/main" val="426900978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err="1" smtClean="0"/>
              <a:t>Беспрификсные</a:t>
            </a:r>
            <a:r>
              <a:rPr lang="ru-RU" dirty="0" smtClean="0"/>
              <a:t> </a:t>
            </a:r>
            <a:r>
              <a:rPr lang="en-US" dirty="0" smtClean="0"/>
              <a:t>PRF</a:t>
            </a:r>
            <a:endParaRPr lang="ru-RU" dirty="0"/>
          </a:p>
        </p:txBody>
      </p:sp>
      <mc:AlternateContent xmlns:mc="http://schemas.openxmlformats.org/markup-compatibility/2006" xmlns:a14="http://schemas.microsoft.com/office/drawing/2010/main">
        <mc:Choice Requires="a14">
          <p:sp>
            <p:nvSpPr>
              <p:cNvPr id="3" name="Объект 2"/>
              <p:cNvSpPr>
                <a:spLocks noGrp="1"/>
              </p:cNvSpPr>
              <p:nvPr>
                <p:ph idx="1"/>
              </p:nvPr>
            </p:nvSpPr>
            <p:spPr/>
            <p:txBody>
              <a:bodyPr/>
              <a:lstStyle/>
              <a:p>
                <a:pPr marL="0" indent="0">
                  <a:buNone/>
                </a:pPr>
                <a:r>
                  <a:rPr lang="en-US" dirty="0" smtClean="0"/>
                  <a:t>PRF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𝐹</m:t>
                        </m:r>
                      </m:e>
                      <m:sub>
                        <m:r>
                          <a:rPr lang="en-US" b="0" i="1" smtClean="0">
                            <a:latin typeface="Cambria Math" panose="02040503050406030204" pitchFamily="18" charset="0"/>
                          </a:rPr>
                          <m:t>𝐶𝐵𝐶</m:t>
                        </m:r>
                      </m:sub>
                    </m:sSub>
                    <m:r>
                      <a:rPr lang="en-US" b="0" i="1" smtClean="0">
                        <a:latin typeface="Cambria Math" panose="02040503050406030204" pitchFamily="18" charset="0"/>
                      </a:rPr>
                      <m:t>(</m:t>
                    </m:r>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𝑚</m:t>
                    </m:r>
                    <m:r>
                      <a:rPr lang="en-US" b="0" i="1" smtClean="0">
                        <a:latin typeface="Cambria Math" panose="02040503050406030204" pitchFamily="18" charset="0"/>
                      </a:rPr>
                      <m:t>)</m:t>
                    </m:r>
                  </m:oMath>
                </a14:m>
                <a:r>
                  <a:rPr lang="ru-RU" dirty="0" smtClean="0"/>
                  <a:t> – цепочка </a:t>
                </a:r>
                <a:r>
                  <a:rPr lang="en-US" dirty="0" smtClean="0"/>
                  <a:t>CBC </a:t>
                </a:r>
                <a:r>
                  <a:rPr lang="ru-RU" dirty="0" smtClean="0"/>
                  <a:t>с использованием </a:t>
                </a:r>
                <a:r>
                  <a:rPr lang="en-US" dirty="0" smtClean="0"/>
                  <a:t>PRF</a:t>
                </a:r>
                <a:r>
                  <a:rPr lang="ru-RU" dirty="0" smtClean="0"/>
                  <a:t>. В качестве значение используется последний элемент цепочки.</a:t>
                </a:r>
              </a:p>
              <a:p>
                <a:pPr marL="0" indent="0">
                  <a:buNone/>
                </a:pPr>
                <a:endParaRPr lang="ru-RU" dirty="0"/>
              </a:p>
              <a:p>
                <a:pPr marL="0" indent="0">
                  <a:buNone/>
                </a:pPr>
                <a:endParaRPr lang="ru-RU" dirty="0" smtClean="0"/>
              </a:p>
              <a:p>
                <a:pPr marL="0" indent="0">
                  <a:buNone/>
                </a:pPr>
                <a:endParaRPr lang="ru-RU" dirty="0"/>
              </a:p>
              <a:p>
                <a:pPr marL="0" indent="0">
                  <a:buNone/>
                </a:pPr>
                <a:endParaRPr lang="ru-RU" dirty="0" smtClean="0"/>
              </a:p>
              <a:p>
                <a:pPr marL="0" indent="0">
                  <a:buNone/>
                </a:pPr>
                <a:endParaRPr lang="ru-RU" dirty="0"/>
              </a:p>
              <a:p>
                <a:pPr marL="0" indent="0">
                  <a:buNone/>
                </a:pPr>
                <a:endParaRPr lang="ru-RU" dirty="0"/>
              </a:p>
            </p:txBody>
          </p:sp>
        </mc:Choice>
        <mc:Fallback xmlns="">
          <p:sp>
            <p:nvSpPr>
              <p:cNvPr id="3" name="Объект 2"/>
              <p:cNvSpPr>
                <a:spLocks noGrp="1" noRot="1" noChangeAspect="1" noMove="1" noResize="1" noEditPoints="1" noAdjustHandles="1" noChangeArrowheads="1" noChangeShapeType="1" noTextEdit="1"/>
              </p:cNvSpPr>
              <p:nvPr>
                <p:ph idx="1"/>
              </p:nvPr>
            </p:nvSpPr>
            <p:spPr>
              <a:blipFill rotWithShape="0">
                <a:blip r:embed="rId2"/>
                <a:stretch>
                  <a:fillRect l="-1043" t="-2101"/>
                </a:stretch>
              </a:blipFill>
            </p:spPr>
            <p:txBody>
              <a:bodyPr/>
              <a:lstStyle/>
              <a:p>
                <a:r>
                  <a:rPr lang="ru-RU">
                    <a:noFill/>
                  </a:rPr>
                  <a:t> </a:t>
                </a:r>
              </a:p>
            </p:txBody>
          </p:sp>
        </mc:Fallback>
      </mc:AlternateContent>
      <p:sp>
        <p:nvSpPr>
          <p:cNvPr id="4" name="Номер слайда 3"/>
          <p:cNvSpPr>
            <a:spLocks noGrp="1"/>
          </p:cNvSpPr>
          <p:nvPr>
            <p:ph type="sldNum" sz="quarter" idx="12"/>
          </p:nvPr>
        </p:nvSpPr>
        <p:spPr/>
        <p:txBody>
          <a:bodyPr/>
          <a:lstStyle/>
          <a:p>
            <a:fld id="{8253DDDB-F8F7-4D64-A7FD-3F3D61C1949F}" type="slidenum">
              <a:rPr lang="ru-RU" smtClean="0"/>
              <a:t>28</a:t>
            </a:fld>
            <a:endParaRPr lang="ru-RU"/>
          </a:p>
        </p:txBody>
      </p:sp>
      <p:pic>
        <p:nvPicPr>
          <p:cNvPr id="5" name="Рисунок 4"/>
          <p:cNvPicPr>
            <a:picLocks noChangeAspect="1"/>
          </p:cNvPicPr>
          <p:nvPr/>
        </p:nvPicPr>
        <p:blipFill>
          <a:blip r:embed="rId3"/>
          <a:stretch>
            <a:fillRect/>
          </a:stretch>
        </p:blipFill>
        <p:spPr>
          <a:xfrm>
            <a:off x="3305175" y="2822925"/>
            <a:ext cx="5581650" cy="2162175"/>
          </a:xfrm>
          <a:prstGeom prst="rect">
            <a:avLst/>
          </a:prstGeom>
        </p:spPr>
      </p:pic>
    </p:spTree>
    <p:extLst>
      <p:ext uri="{BB962C8B-B14F-4D97-AF65-F5344CB8AC3E}">
        <p14:creationId xmlns:p14="http://schemas.microsoft.com/office/powerpoint/2010/main" val="193914488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err="1"/>
              <a:t>Беспрификсные</a:t>
            </a:r>
            <a:r>
              <a:rPr lang="ru-RU" dirty="0"/>
              <a:t> </a:t>
            </a:r>
            <a:r>
              <a:rPr lang="en-US" dirty="0"/>
              <a:t>PRF</a:t>
            </a:r>
            <a:endParaRPr lang="ru-RU" dirty="0"/>
          </a:p>
        </p:txBody>
      </p:sp>
      <mc:AlternateContent xmlns:mc="http://schemas.openxmlformats.org/markup-compatibility/2006" xmlns:a14="http://schemas.microsoft.com/office/drawing/2010/main">
        <mc:Choice Requires="a14">
          <p:sp>
            <p:nvSpPr>
              <p:cNvPr id="3" name="Объект 2"/>
              <p:cNvSpPr>
                <a:spLocks noGrp="1"/>
              </p:cNvSpPr>
              <p:nvPr>
                <p:ph idx="1"/>
              </p:nvPr>
            </p:nvSpPr>
            <p:spPr/>
            <p:txBody>
              <a:bodyPr/>
              <a:lstStyle/>
              <a:p>
                <a:pPr marL="0" indent="0">
                  <a:buNone/>
                </a:pPr>
                <a:r>
                  <a:rPr lang="en-US" dirty="0"/>
                  <a:t>PRF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𝐹</m:t>
                        </m:r>
                      </m:e>
                      <m:sup>
                        <m:r>
                          <a:rPr lang="en-US" i="1">
                            <a:latin typeface="Cambria Math" panose="02040503050406030204" pitchFamily="18" charset="0"/>
                          </a:rPr>
                          <m:t>∗</m:t>
                        </m:r>
                      </m:sup>
                    </m:sSup>
                    <m:r>
                      <a:rPr lang="en-US" i="1">
                        <a:latin typeface="Cambria Math" panose="02040503050406030204" pitchFamily="18" charset="0"/>
                      </a:rPr>
                      <m:t>(</m:t>
                    </m:r>
                    <m:r>
                      <a:rPr lang="en-US" i="1">
                        <a:latin typeface="Cambria Math" panose="02040503050406030204" pitchFamily="18" charset="0"/>
                      </a:rPr>
                      <m:t>𝑘</m:t>
                    </m:r>
                    <m:r>
                      <a:rPr lang="en-US" i="1">
                        <a:latin typeface="Cambria Math" panose="02040503050406030204" pitchFamily="18" charset="0"/>
                      </a:rPr>
                      <m:t>,</m:t>
                    </m:r>
                    <m:r>
                      <a:rPr lang="en-US" i="1">
                        <a:latin typeface="Cambria Math" panose="02040503050406030204" pitchFamily="18" charset="0"/>
                      </a:rPr>
                      <m:t>𝑚</m:t>
                    </m:r>
                    <m:r>
                      <a:rPr lang="en-US" i="1">
                        <a:latin typeface="Cambria Math" panose="02040503050406030204" pitchFamily="18" charset="0"/>
                      </a:rPr>
                      <m:t>)</m:t>
                    </m:r>
                  </m:oMath>
                </a14:m>
                <a:r>
                  <a:rPr lang="en-US" dirty="0"/>
                  <a:t> – </a:t>
                </a:r>
                <a:r>
                  <a:rPr lang="ru-RU" dirty="0"/>
                  <a:t>каскадная </a:t>
                </a:r>
                <a:r>
                  <a:rPr lang="ru-RU" dirty="0" smtClean="0"/>
                  <a:t>конструкция. Выход каждой итерации </a:t>
                </a:r>
                <a:r>
                  <a:rPr lang="en-US" dirty="0" smtClean="0"/>
                  <a:t>PRF</a:t>
                </a:r>
                <a:r>
                  <a:rPr lang="ru-RU" dirty="0" smtClean="0"/>
                  <a:t> используется к качестве ключа в следующей итерации </a:t>
                </a:r>
                <a:r>
                  <a:rPr lang="en-US" dirty="0" smtClean="0"/>
                  <a:t>PRF</a:t>
                </a:r>
                <a:r>
                  <a:rPr lang="ru-RU" dirty="0" smtClean="0"/>
                  <a:t>.</a:t>
                </a:r>
                <a:endParaRPr lang="ru-RU" dirty="0"/>
              </a:p>
              <a:p>
                <a:endParaRPr lang="ru-RU" dirty="0"/>
              </a:p>
            </p:txBody>
          </p:sp>
        </mc:Choice>
        <mc:Fallback xmlns="">
          <p:sp>
            <p:nvSpPr>
              <p:cNvPr id="3" name="Объект 2"/>
              <p:cNvSpPr>
                <a:spLocks noGrp="1" noRot="1" noChangeAspect="1" noMove="1" noResize="1" noEditPoints="1" noAdjustHandles="1" noChangeArrowheads="1" noChangeShapeType="1" noTextEdit="1"/>
              </p:cNvSpPr>
              <p:nvPr>
                <p:ph idx="1"/>
              </p:nvPr>
            </p:nvSpPr>
            <p:spPr>
              <a:blipFill rotWithShape="0">
                <a:blip r:embed="rId2"/>
                <a:stretch>
                  <a:fillRect l="-1043" t="-2101"/>
                </a:stretch>
              </a:blipFill>
            </p:spPr>
            <p:txBody>
              <a:bodyPr/>
              <a:lstStyle/>
              <a:p>
                <a:r>
                  <a:rPr lang="ru-RU">
                    <a:noFill/>
                  </a:rPr>
                  <a:t> </a:t>
                </a:r>
              </a:p>
            </p:txBody>
          </p:sp>
        </mc:Fallback>
      </mc:AlternateContent>
      <p:sp>
        <p:nvSpPr>
          <p:cNvPr id="4" name="Номер слайда 3"/>
          <p:cNvSpPr>
            <a:spLocks noGrp="1"/>
          </p:cNvSpPr>
          <p:nvPr>
            <p:ph type="sldNum" sz="quarter" idx="12"/>
          </p:nvPr>
        </p:nvSpPr>
        <p:spPr/>
        <p:txBody>
          <a:bodyPr/>
          <a:lstStyle/>
          <a:p>
            <a:fld id="{8253DDDB-F8F7-4D64-A7FD-3F3D61C1949F}" type="slidenum">
              <a:rPr lang="ru-RU" smtClean="0"/>
              <a:t>29</a:t>
            </a:fld>
            <a:endParaRPr lang="ru-RU"/>
          </a:p>
        </p:txBody>
      </p:sp>
      <p:pic>
        <p:nvPicPr>
          <p:cNvPr id="5" name="Рисунок 4"/>
          <p:cNvPicPr>
            <a:picLocks noChangeAspect="1"/>
          </p:cNvPicPr>
          <p:nvPr/>
        </p:nvPicPr>
        <p:blipFill>
          <a:blip r:embed="rId3"/>
          <a:stretch>
            <a:fillRect/>
          </a:stretch>
        </p:blipFill>
        <p:spPr>
          <a:xfrm>
            <a:off x="2774682" y="2801587"/>
            <a:ext cx="6238875" cy="2133600"/>
          </a:xfrm>
          <a:prstGeom prst="rect">
            <a:avLst/>
          </a:prstGeom>
        </p:spPr>
      </p:pic>
    </p:spTree>
    <p:extLst>
      <p:ext uri="{BB962C8B-B14F-4D97-AF65-F5344CB8AC3E}">
        <p14:creationId xmlns:p14="http://schemas.microsoft.com/office/powerpoint/2010/main" val="419170535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Защита от активного противника</a:t>
            </a:r>
            <a:endParaRPr lang="ru-RU" dirty="0"/>
          </a:p>
        </p:txBody>
      </p:sp>
      <p:sp>
        <p:nvSpPr>
          <p:cNvPr id="4" name="Номер слайда 3"/>
          <p:cNvSpPr>
            <a:spLocks noGrp="1"/>
          </p:cNvSpPr>
          <p:nvPr>
            <p:ph type="sldNum" sz="quarter" idx="12"/>
          </p:nvPr>
        </p:nvSpPr>
        <p:spPr/>
        <p:txBody>
          <a:bodyPr/>
          <a:lstStyle/>
          <a:p>
            <a:fld id="{8253DDDB-F8F7-4D64-A7FD-3F3D61C1949F}" type="slidenum">
              <a:rPr lang="ru-RU" smtClean="0"/>
              <a:t>3</a:t>
            </a:fld>
            <a:endParaRPr lang="ru-RU" dirty="0"/>
          </a:p>
        </p:txBody>
      </p:sp>
      <p:grpSp>
        <p:nvGrpSpPr>
          <p:cNvPr id="5" name="Group 17"/>
          <p:cNvGrpSpPr/>
          <p:nvPr/>
        </p:nvGrpSpPr>
        <p:grpSpPr>
          <a:xfrm>
            <a:off x="1234289" y="5125244"/>
            <a:ext cx="1635660" cy="1523622"/>
            <a:chOff x="4038600" y="1123950"/>
            <a:chExt cx="1076739" cy="990600"/>
          </a:xfrm>
        </p:grpSpPr>
        <p:pic>
          <p:nvPicPr>
            <p:cNvPr id="6" name="Picture 18"/>
            <p:cNvPicPr>
              <a:picLocks noChangeAspect="1"/>
            </p:cNvPicPr>
            <p:nvPr/>
          </p:nvPicPr>
          <p:blipFill>
            <a:blip r:embed="rId2"/>
            <a:stretch>
              <a:fillRect/>
            </a:stretch>
          </p:blipFill>
          <p:spPr>
            <a:xfrm flipH="1">
              <a:off x="4038600" y="1123950"/>
              <a:ext cx="1076739" cy="990600"/>
            </a:xfrm>
            <a:prstGeom prst="rect">
              <a:avLst/>
            </a:prstGeom>
          </p:spPr>
        </p:pic>
        <p:sp>
          <p:nvSpPr>
            <p:cNvPr id="7" name="TextBox 6"/>
            <p:cNvSpPr txBox="1"/>
            <p:nvPr/>
          </p:nvSpPr>
          <p:spPr>
            <a:xfrm>
              <a:off x="4343400" y="1200150"/>
              <a:ext cx="771939" cy="380198"/>
            </a:xfrm>
            <a:prstGeom prst="rect">
              <a:avLst/>
            </a:prstGeom>
            <a:noFill/>
          </p:spPr>
          <p:txBody>
            <a:bodyPr wrap="square" rtlCol="0">
              <a:spAutoFit/>
            </a:bodyPr>
            <a:lstStyle/>
            <a:p>
              <a:r>
                <a:rPr lang="en-US" sz="3200" dirty="0" smtClean="0"/>
                <a:t>Alice</a:t>
              </a:r>
              <a:endParaRPr lang="en-US" sz="3200" dirty="0"/>
            </a:p>
          </p:txBody>
        </p:sp>
      </p:grpSp>
      <p:grpSp>
        <p:nvGrpSpPr>
          <p:cNvPr id="8" name="Group 17"/>
          <p:cNvGrpSpPr/>
          <p:nvPr/>
        </p:nvGrpSpPr>
        <p:grpSpPr>
          <a:xfrm>
            <a:off x="8755456" y="5125244"/>
            <a:ext cx="1635660" cy="1523622"/>
            <a:chOff x="4038600" y="1123950"/>
            <a:chExt cx="1076739" cy="990600"/>
          </a:xfrm>
        </p:grpSpPr>
        <p:pic>
          <p:nvPicPr>
            <p:cNvPr id="9" name="Picture 18"/>
            <p:cNvPicPr>
              <a:picLocks noChangeAspect="1"/>
            </p:cNvPicPr>
            <p:nvPr/>
          </p:nvPicPr>
          <p:blipFill>
            <a:blip r:embed="rId2"/>
            <a:stretch>
              <a:fillRect/>
            </a:stretch>
          </p:blipFill>
          <p:spPr>
            <a:xfrm flipH="1">
              <a:off x="4038600" y="1123950"/>
              <a:ext cx="1076739" cy="990600"/>
            </a:xfrm>
            <a:prstGeom prst="rect">
              <a:avLst/>
            </a:prstGeom>
          </p:spPr>
        </p:pic>
        <p:sp>
          <p:nvSpPr>
            <p:cNvPr id="10" name="TextBox 9"/>
            <p:cNvSpPr txBox="1"/>
            <p:nvPr/>
          </p:nvSpPr>
          <p:spPr>
            <a:xfrm>
              <a:off x="4343400" y="1200150"/>
              <a:ext cx="771939" cy="380198"/>
            </a:xfrm>
            <a:prstGeom prst="rect">
              <a:avLst/>
            </a:prstGeom>
            <a:noFill/>
          </p:spPr>
          <p:txBody>
            <a:bodyPr wrap="square" rtlCol="0">
              <a:spAutoFit/>
            </a:bodyPr>
            <a:lstStyle/>
            <a:p>
              <a:r>
                <a:rPr lang="en-US" sz="3200" dirty="0" smtClean="0"/>
                <a:t>Bob</a:t>
              </a:r>
            </a:p>
          </p:txBody>
        </p:sp>
      </p:grpSp>
      <p:cxnSp>
        <p:nvCxnSpPr>
          <p:cNvPr id="11" name="Прямая со стрелкой 10"/>
          <p:cNvCxnSpPr/>
          <p:nvPr/>
        </p:nvCxnSpPr>
        <p:spPr>
          <a:xfrm>
            <a:off x="3114886" y="5827221"/>
            <a:ext cx="2125686"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 name="TextBox 11"/>
              <p:cNvSpPr txBox="1"/>
              <p:nvPr/>
            </p:nvSpPr>
            <p:spPr>
              <a:xfrm>
                <a:off x="3588453" y="5231849"/>
                <a:ext cx="1117998"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𝐸</m:t>
                      </m:r>
                      <m:r>
                        <a:rPr lang="en-US" sz="2800" b="0" i="1" smtClean="0">
                          <a:latin typeface="Cambria Math" panose="02040503050406030204" pitchFamily="18" charset="0"/>
                        </a:rPr>
                        <m:t>(</m:t>
                      </m:r>
                      <m:r>
                        <a:rPr lang="en-US" sz="2800" b="0" i="1" smtClean="0">
                          <a:latin typeface="Cambria Math" panose="02040503050406030204" pitchFamily="18" charset="0"/>
                        </a:rPr>
                        <m:t>𝑀</m:t>
                      </m:r>
                      <m:r>
                        <a:rPr lang="en-US" sz="2800" b="0" i="1" smtClean="0">
                          <a:latin typeface="Cambria Math" panose="02040503050406030204" pitchFamily="18" charset="0"/>
                        </a:rPr>
                        <m:t>)</m:t>
                      </m:r>
                    </m:oMath>
                  </m:oMathPara>
                </a14:m>
                <a:endParaRPr lang="ru-RU" sz="2800" dirty="0"/>
              </a:p>
            </p:txBody>
          </p:sp>
        </mc:Choice>
        <mc:Fallback xmlns="">
          <p:sp>
            <p:nvSpPr>
              <p:cNvPr id="12" name="TextBox 11"/>
              <p:cNvSpPr txBox="1">
                <a:spLocks noRot="1" noChangeAspect="1" noMove="1" noResize="1" noEditPoints="1" noAdjustHandles="1" noChangeArrowheads="1" noChangeShapeType="1" noTextEdit="1"/>
              </p:cNvSpPr>
              <p:nvPr/>
            </p:nvSpPr>
            <p:spPr>
              <a:xfrm>
                <a:off x="3588453" y="5231849"/>
                <a:ext cx="1117998" cy="523220"/>
              </a:xfrm>
              <a:prstGeom prst="rect">
                <a:avLst/>
              </a:prstGeom>
              <a:blipFill>
                <a:blip r:embed="rId3"/>
                <a:stretch>
                  <a:fillRect/>
                </a:stretch>
              </a:blipFill>
            </p:spPr>
            <p:txBody>
              <a:bodyPr/>
              <a:lstStyle/>
              <a:p>
                <a:r>
                  <a:rPr lang="ru-RU">
                    <a:noFill/>
                  </a:rPr>
                  <a:t> </a:t>
                </a:r>
              </a:p>
            </p:txBody>
          </p:sp>
        </mc:Fallback>
      </mc:AlternateContent>
      <p:sp>
        <p:nvSpPr>
          <p:cNvPr id="13" name="Объект 2"/>
          <p:cNvSpPr>
            <a:spLocks noGrp="1"/>
          </p:cNvSpPr>
          <p:nvPr>
            <p:ph idx="1"/>
          </p:nvPr>
        </p:nvSpPr>
        <p:spPr>
          <a:xfrm>
            <a:off x="828705" y="1815451"/>
            <a:ext cx="10741182" cy="2166953"/>
          </a:xfrm>
        </p:spPr>
        <p:txBody>
          <a:bodyPr>
            <a:normAutofit/>
          </a:bodyPr>
          <a:lstStyle/>
          <a:p>
            <a:pPr marL="0" indent="0">
              <a:buNone/>
            </a:pPr>
            <a:r>
              <a:rPr lang="ru-RU" sz="2600" dirty="0" smtClean="0"/>
              <a:t>В общем случае задача более сложная – защита от активного противника, который может подменять, изменять и передавать собственные сообщения в канале связи</a:t>
            </a:r>
            <a:endParaRPr lang="en-US" sz="2600" dirty="0" smtClean="0"/>
          </a:p>
        </p:txBody>
      </p:sp>
      <p:pic>
        <p:nvPicPr>
          <p:cNvPr id="19" name="Рисунок 1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80017" y="5302543"/>
            <a:ext cx="1003992" cy="987799"/>
          </a:xfrm>
          <a:prstGeom prst="rect">
            <a:avLst/>
          </a:prstGeom>
        </p:spPr>
      </p:pic>
      <mc:AlternateContent xmlns:mc="http://schemas.openxmlformats.org/markup-compatibility/2006" xmlns:a14="http://schemas.microsoft.com/office/drawing/2010/main">
        <mc:Choice Requires="a14">
          <p:sp>
            <p:nvSpPr>
              <p:cNvPr id="20" name="Выноска-облако 19"/>
              <p:cNvSpPr/>
              <p:nvPr/>
            </p:nvSpPr>
            <p:spPr>
              <a:xfrm>
                <a:off x="5682013" y="3535505"/>
                <a:ext cx="1548143" cy="1002715"/>
              </a:xfrm>
              <a:prstGeom prst="cloudCallout">
                <a:avLst>
                  <a:gd name="adj1" fmla="val -43639"/>
                  <a:gd name="adj2" fmla="val 104034"/>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𝑀</m:t>
                      </m:r>
                      <m:r>
                        <a:rPr lang="en-US" sz="2800" b="0" i="1" smtClean="0">
                          <a:latin typeface="Cambria Math" panose="02040503050406030204" pitchFamily="18" charset="0"/>
                        </a:rPr>
                        <m:t>?</m:t>
                      </m:r>
                    </m:oMath>
                  </m:oMathPara>
                </a14:m>
                <a:endParaRPr lang="ru-RU" sz="2800" dirty="0"/>
              </a:p>
            </p:txBody>
          </p:sp>
        </mc:Choice>
        <mc:Fallback xmlns="">
          <p:sp>
            <p:nvSpPr>
              <p:cNvPr id="20" name="Выноска-облако 19"/>
              <p:cNvSpPr>
                <a:spLocks noRot="1" noChangeAspect="1" noMove="1" noResize="1" noEditPoints="1" noAdjustHandles="1" noChangeArrowheads="1" noChangeShapeType="1" noTextEdit="1"/>
              </p:cNvSpPr>
              <p:nvPr/>
            </p:nvSpPr>
            <p:spPr>
              <a:xfrm>
                <a:off x="5682013" y="3535505"/>
                <a:ext cx="1548143" cy="1002715"/>
              </a:xfrm>
              <a:prstGeom prst="cloudCallout">
                <a:avLst>
                  <a:gd name="adj1" fmla="val -43639"/>
                  <a:gd name="adj2" fmla="val 104034"/>
                </a:avLst>
              </a:prstGeom>
              <a:blipFill>
                <a:blip r:embed="rId5"/>
                <a:stretch>
                  <a:fillRect/>
                </a:stretch>
              </a:blipFill>
            </p:spPr>
            <p:txBody>
              <a:bodyPr/>
              <a:lstStyle/>
              <a:p>
                <a:r>
                  <a:rPr lang="ru-RU">
                    <a:noFill/>
                  </a:rPr>
                  <a:t> </a:t>
                </a:r>
              </a:p>
            </p:txBody>
          </p:sp>
        </mc:Fallback>
      </mc:AlternateContent>
      <p:cxnSp>
        <p:nvCxnSpPr>
          <p:cNvPr id="16" name="Прямая со стрелкой 15"/>
          <p:cNvCxnSpPr/>
          <p:nvPr/>
        </p:nvCxnSpPr>
        <p:spPr>
          <a:xfrm flipV="1">
            <a:off x="6274806" y="5827221"/>
            <a:ext cx="2254313" cy="1"/>
          </a:xfrm>
          <a:prstGeom prst="straightConnector1">
            <a:avLst/>
          </a:prstGeom>
          <a:ln w="76200">
            <a:tailEnd type="triangle"/>
          </a:ln>
        </p:spPr>
        <p:style>
          <a:lnRef idx="1">
            <a:schemeClr val="accent2"/>
          </a:lnRef>
          <a:fillRef idx="0">
            <a:schemeClr val="accent2"/>
          </a:fillRef>
          <a:effectRef idx="0">
            <a:schemeClr val="accent2"/>
          </a:effectRef>
          <a:fontRef idx="minor">
            <a:schemeClr val="tx1"/>
          </a:fontRef>
        </p:style>
      </p:cxnSp>
      <mc:AlternateContent xmlns:mc="http://schemas.openxmlformats.org/markup-compatibility/2006" xmlns:a14="http://schemas.microsoft.com/office/drawing/2010/main">
        <mc:Choice Requires="a14">
          <p:sp>
            <p:nvSpPr>
              <p:cNvPr id="23" name="Выноска-облако 22"/>
              <p:cNvSpPr/>
              <p:nvPr/>
            </p:nvSpPr>
            <p:spPr>
              <a:xfrm>
                <a:off x="9424658" y="3181462"/>
                <a:ext cx="2523024" cy="1461011"/>
              </a:xfrm>
              <a:prstGeom prst="cloudCallout">
                <a:avLst>
                  <a:gd name="adj1" fmla="val -37445"/>
                  <a:gd name="adj2" fmla="val 7880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𝑀</m:t>
                      </m:r>
                      <m:r>
                        <a:rPr lang="ru-RU" sz="2400" b="0" i="1" smtClean="0">
                          <a:latin typeface="Cambria Math" panose="02040503050406030204" pitchFamily="18" charset="0"/>
                        </a:rPr>
                        <m:t>=</m:t>
                      </m:r>
                      <m:r>
                        <a:rPr lang="en-US" sz="2400" b="0" i="1" smtClean="0">
                          <a:latin typeface="Cambria Math" panose="02040503050406030204" pitchFamily="18" charset="0"/>
                        </a:rPr>
                        <m:t>𝑀</m:t>
                      </m:r>
                      <m:r>
                        <a:rPr lang="en-US" sz="2400" b="0" i="1" smtClean="0">
                          <a:latin typeface="Cambria Math" panose="02040503050406030204" pitchFamily="18" charset="0"/>
                        </a:rPr>
                        <m:t>′?</m:t>
                      </m:r>
                    </m:oMath>
                  </m:oMathPara>
                </a14:m>
                <a:endParaRPr lang="en-US" sz="2400" dirty="0" smtClean="0"/>
              </a:p>
              <a:p>
                <a:pPr algn="ctr"/>
                <a:r>
                  <a:rPr lang="en-US" sz="2400" dirty="0" smtClean="0"/>
                  <a:t>Alice?</a:t>
                </a:r>
                <a:endParaRPr lang="ru-RU" sz="2400" dirty="0"/>
              </a:p>
            </p:txBody>
          </p:sp>
        </mc:Choice>
        <mc:Fallback xmlns="">
          <p:sp>
            <p:nvSpPr>
              <p:cNvPr id="23" name="Выноска-облако 22"/>
              <p:cNvSpPr>
                <a:spLocks noRot="1" noChangeAspect="1" noMove="1" noResize="1" noEditPoints="1" noAdjustHandles="1" noChangeArrowheads="1" noChangeShapeType="1" noTextEdit="1"/>
              </p:cNvSpPr>
              <p:nvPr/>
            </p:nvSpPr>
            <p:spPr>
              <a:xfrm>
                <a:off x="9424658" y="3181462"/>
                <a:ext cx="2523024" cy="1461011"/>
              </a:xfrm>
              <a:prstGeom prst="cloudCallout">
                <a:avLst>
                  <a:gd name="adj1" fmla="val -37445"/>
                  <a:gd name="adj2" fmla="val 78804"/>
                </a:avLst>
              </a:prstGeom>
              <a:blipFill>
                <a:blip r:embed="rId6"/>
                <a:stretch>
                  <a:fillRect/>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24" name="TextBox 23"/>
              <p:cNvSpPr txBox="1"/>
              <p:nvPr/>
            </p:nvSpPr>
            <p:spPr>
              <a:xfrm>
                <a:off x="6771582" y="5231849"/>
                <a:ext cx="1202188"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𝐸</m:t>
                      </m:r>
                      <m:r>
                        <a:rPr lang="en-US" sz="2800" b="0" i="1" smtClean="0">
                          <a:latin typeface="Cambria Math" panose="02040503050406030204" pitchFamily="18" charset="0"/>
                        </a:rPr>
                        <m:t>(</m:t>
                      </m:r>
                      <m:r>
                        <a:rPr lang="en-US" sz="2800" b="0" i="1" smtClean="0">
                          <a:latin typeface="Cambria Math" panose="02040503050406030204" pitchFamily="18" charset="0"/>
                        </a:rPr>
                        <m:t>𝑀</m:t>
                      </m:r>
                      <m:r>
                        <a:rPr lang="en-US" sz="2800" b="0" i="1" smtClean="0">
                          <a:latin typeface="Cambria Math" panose="02040503050406030204" pitchFamily="18" charset="0"/>
                        </a:rPr>
                        <m:t>′)</m:t>
                      </m:r>
                    </m:oMath>
                  </m:oMathPara>
                </a14:m>
                <a:endParaRPr lang="ru-RU" sz="2800" dirty="0"/>
              </a:p>
            </p:txBody>
          </p:sp>
        </mc:Choice>
        <mc:Fallback xmlns="">
          <p:sp>
            <p:nvSpPr>
              <p:cNvPr id="24" name="TextBox 23"/>
              <p:cNvSpPr txBox="1">
                <a:spLocks noRot="1" noChangeAspect="1" noMove="1" noResize="1" noEditPoints="1" noAdjustHandles="1" noChangeArrowheads="1" noChangeShapeType="1" noTextEdit="1"/>
              </p:cNvSpPr>
              <p:nvPr/>
            </p:nvSpPr>
            <p:spPr>
              <a:xfrm>
                <a:off x="6771582" y="5231849"/>
                <a:ext cx="1202188" cy="523220"/>
              </a:xfrm>
              <a:prstGeom prst="rect">
                <a:avLst/>
              </a:prstGeom>
              <a:blipFill>
                <a:blip r:embed="rId7"/>
                <a:stretch>
                  <a:fillRect/>
                </a:stretch>
              </a:blipFill>
            </p:spPr>
            <p:txBody>
              <a:bodyPr/>
              <a:lstStyle/>
              <a:p>
                <a:r>
                  <a:rPr lang="ru-RU">
                    <a:noFill/>
                  </a:rPr>
                  <a:t> </a:t>
                </a:r>
              </a:p>
            </p:txBody>
          </p:sp>
        </mc:Fallback>
      </mc:AlternateContent>
    </p:spTree>
    <p:extLst>
      <p:ext uri="{BB962C8B-B14F-4D97-AF65-F5344CB8AC3E}">
        <p14:creationId xmlns:p14="http://schemas.microsoft.com/office/powerpoint/2010/main" val="300835581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Скругленный прямоугольник 5"/>
          <p:cNvSpPr/>
          <p:nvPr/>
        </p:nvSpPr>
        <p:spPr>
          <a:xfrm>
            <a:off x="838200" y="3835730"/>
            <a:ext cx="10515600" cy="1852551"/>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ru-RU" dirty="0"/>
          </a:p>
        </p:txBody>
      </p:sp>
      <p:sp>
        <p:nvSpPr>
          <p:cNvPr id="5" name="Скругленный прямоугольник 4"/>
          <p:cNvSpPr/>
          <p:nvPr/>
        </p:nvSpPr>
        <p:spPr>
          <a:xfrm>
            <a:off x="838200" y="1690688"/>
            <a:ext cx="10515600" cy="2145042"/>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ru-RU" dirty="0"/>
          </a:p>
        </p:txBody>
      </p:sp>
      <p:sp>
        <p:nvSpPr>
          <p:cNvPr id="2" name="Заголовок 1"/>
          <p:cNvSpPr>
            <a:spLocks noGrp="1"/>
          </p:cNvSpPr>
          <p:nvPr>
            <p:ph type="title"/>
          </p:nvPr>
        </p:nvSpPr>
        <p:spPr/>
        <p:txBody>
          <a:bodyPr/>
          <a:lstStyle/>
          <a:p>
            <a:r>
              <a:rPr lang="ru-RU" dirty="0" err="1"/>
              <a:t>Беспрификсные</a:t>
            </a:r>
            <a:r>
              <a:rPr lang="ru-RU" dirty="0"/>
              <a:t> </a:t>
            </a:r>
            <a:r>
              <a:rPr lang="en-US" dirty="0"/>
              <a:t>PRF</a:t>
            </a:r>
            <a:endParaRPr lang="ru-RU" dirty="0"/>
          </a:p>
        </p:txBody>
      </p:sp>
      <mc:AlternateContent xmlns:mc="http://schemas.openxmlformats.org/markup-compatibility/2006" xmlns:a14="http://schemas.microsoft.com/office/drawing/2010/main">
        <mc:Choice Requires="a14">
          <p:sp>
            <p:nvSpPr>
              <p:cNvPr id="3" name="Объект 2"/>
              <p:cNvSpPr>
                <a:spLocks noGrp="1"/>
              </p:cNvSpPr>
              <p:nvPr>
                <p:ph idx="1"/>
              </p:nvPr>
            </p:nvSpPr>
            <p:spPr/>
            <p:txBody>
              <a:bodyPr>
                <a:normAutofit fontScale="92500"/>
              </a:bodyPr>
              <a:lstStyle/>
              <a:p>
                <a:pPr marL="0" indent="0">
                  <a:buNone/>
                </a:pPr>
                <a:r>
                  <a:rPr lang="ru-RU" b="1" dirty="0" smtClean="0"/>
                  <a:t>Теорема 9.3. </a:t>
                </a:r>
                <a:r>
                  <a:rPr lang="ru-RU" dirty="0" smtClean="0"/>
                  <a:t>Пусть </a:t>
                </a:r>
                <a14:m>
                  <m:oMath xmlns:m="http://schemas.openxmlformats.org/officeDocument/2006/math">
                    <m:r>
                      <a:rPr lang="en-US" b="0" i="1" smtClean="0">
                        <a:latin typeface="Cambria Math" panose="02040503050406030204" pitchFamily="18" charset="0"/>
                      </a:rPr>
                      <m:t>𝐹</m:t>
                    </m:r>
                  </m:oMath>
                </a14:m>
                <a:r>
                  <a:rPr lang="ru-RU" dirty="0" smtClean="0"/>
                  <a:t> – стойкая </a:t>
                </a:r>
                <a:r>
                  <a:rPr lang="en-US" dirty="0" smtClean="0"/>
                  <a:t>PRF</a:t>
                </a:r>
                <a:r>
                  <a:rPr lang="ru-RU" dirty="0"/>
                  <a:t> </a:t>
                </a:r>
                <a:r>
                  <a:rPr lang="ru-RU" dirty="0" smtClean="0"/>
                  <a:t>на </a:t>
                </a:r>
                <a14:m>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𝐾</m:t>
                        </m:r>
                        <m:r>
                          <a:rPr lang="en-US" b="0" i="1" smtClean="0">
                            <a:latin typeface="Cambria Math" panose="02040503050406030204" pitchFamily="18" charset="0"/>
                          </a:rPr>
                          <m:t>,</m:t>
                        </m:r>
                        <m:r>
                          <a:rPr lang="en-US" b="0" i="1" smtClean="0">
                            <a:latin typeface="Cambria Math" panose="02040503050406030204" pitchFamily="18" charset="0"/>
                          </a:rPr>
                          <m:t>𝑋</m:t>
                        </m:r>
                        <m:r>
                          <a:rPr lang="en-US" b="0" i="1" smtClean="0">
                            <a:latin typeface="Cambria Math" panose="02040503050406030204" pitchFamily="18" charset="0"/>
                          </a:rPr>
                          <m:t>,</m:t>
                        </m:r>
                        <m:r>
                          <a:rPr lang="en-US" b="0" i="1" smtClean="0">
                            <a:latin typeface="Cambria Math" panose="02040503050406030204" pitchFamily="18" charset="0"/>
                          </a:rPr>
                          <m:t>𝑋</m:t>
                        </m:r>
                      </m:e>
                    </m:d>
                    <m:r>
                      <a:rPr lang="en-US" b="0" i="1" smtClean="0">
                        <a:latin typeface="Cambria Math" panose="02040503050406030204" pitchFamily="18" charset="0"/>
                      </a:rPr>
                      <m:t>, </m:t>
                    </m:r>
                    <m:r>
                      <a:rPr lang="en-US" b="0" i="1" smtClean="0">
                        <a:latin typeface="Cambria Math" panose="02040503050406030204" pitchFamily="18" charset="0"/>
                      </a:rPr>
                      <m:t>𝑋</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0,1</m:t>
                            </m:r>
                          </m:e>
                        </m:d>
                      </m:e>
                      <m:sup>
                        <m:r>
                          <a:rPr lang="en-US" b="0" i="1" smtClean="0">
                            <a:latin typeface="Cambria Math" panose="02040503050406030204" pitchFamily="18" charset="0"/>
                          </a:rPr>
                          <m:t>𝑛</m:t>
                        </m:r>
                      </m:sup>
                    </m:sSup>
                  </m:oMath>
                </a14:m>
                <a:r>
                  <a:rPr lang="ru-RU" dirty="0" smtClean="0"/>
                  <a:t>. Для </a:t>
                </a:r>
                <a:r>
                  <a:rPr lang="ru-RU" dirty="0" err="1" smtClean="0"/>
                  <a:t>полиномиально</a:t>
                </a:r>
                <a:r>
                  <a:rPr lang="ru-RU" dirty="0" smtClean="0"/>
                  <a:t> ограниченной величины </a:t>
                </a:r>
                <a14:m>
                  <m:oMath xmlns:m="http://schemas.openxmlformats.org/officeDocument/2006/math">
                    <m:r>
                      <a:rPr lang="en-US" b="0" i="1" smtClean="0">
                        <a:latin typeface="Cambria Math" panose="02040503050406030204" pitchFamily="18" charset="0"/>
                      </a:rPr>
                      <m:t>𝑙</m:t>
                    </m:r>
                  </m:oMath>
                </a14:m>
                <a:r>
                  <a:rPr lang="ru-RU" dirty="0" smtClean="0"/>
                  <a:t> </a:t>
                </a:r>
                <a:r>
                  <a:rPr lang="en-US" dirty="0" smtClean="0"/>
                  <a:t>PRF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𝐹</m:t>
                        </m:r>
                      </m:e>
                      <m:sub>
                        <m:r>
                          <a:rPr lang="en-US" b="0" i="1" smtClean="0">
                            <a:latin typeface="Cambria Math" panose="02040503050406030204" pitchFamily="18" charset="0"/>
                          </a:rPr>
                          <m:t>𝐶𝐵𝐶</m:t>
                        </m:r>
                      </m:sub>
                    </m:sSub>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𝐾</m:t>
                        </m:r>
                        <m:r>
                          <a:rPr lang="en-US" b="0" i="1" smtClean="0">
                            <a:latin typeface="Cambria Math" panose="02040503050406030204" pitchFamily="18" charset="0"/>
                          </a:rPr>
                          <m:t>×</m:t>
                        </m:r>
                        <m:r>
                          <a:rPr lang="en-US" b="0" i="1" smtClean="0">
                            <a:latin typeface="Cambria Math" panose="02040503050406030204" pitchFamily="18" charset="0"/>
                          </a:rPr>
                          <m:t>𝑋</m:t>
                        </m:r>
                      </m:e>
                      <m:sup>
                        <m:r>
                          <a:rPr lang="en-US" b="0" i="1" smtClean="0">
                            <a:latin typeface="Cambria Math" panose="02040503050406030204" pitchFamily="18" charset="0"/>
                          </a:rPr>
                          <m:t>≤</m:t>
                        </m:r>
                        <m:r>
                          <a:rPr lang="en-US" b="0" i="1" smtClean="0">
                            <a:latin typeface="Cambria Math" panose="02040503050406030204" pitchFamily="18" charset="0"/>
                          </a:rPr>
                          <m:t>𝑙</m:t>
                        </m:r>
                      </m:sup>
                    </m:sSup>
                    <m:r>
                      <a:rPr lang="en-US" b="0" i="1" smtClean="0">
                        <a:latin typeface="Cambria Math" panose="02040503050406030204" pitchFamily="18" charset="0"/>
                      </a:rPr>
                      <m:t>→</m:t>
                    </m:r>
                    <m:r>
                      <a:rPr lang="en-US" b="0" i="1" smtClean="0">
                        <a:latin typeface="Cambria Math" panose="02040503050406030204" pitchFamily="18" charset="0"/>
                      </a:rPr>
                      <m:t>𝑋</m:t>
                    </m:r>
                  </m:oMath>
                </a14:m>
                <a:r>
                  <a:rPr lang="en-US" dirty="0" smtClean="0"/>
                  <a:t> </a:t>
                </a:r>
                <a:r>
                  <a:rPr lang="ru-RU" dirty="0" smtClean="0"/>
                  <a:t>является стойкой </a:t>
                </a:r>
                <a:r>
                  <a:rPr lang="ru-RU" dirty="0" err="1" smtClean="0"/>
                  <a:t>беспрификсной</a:t>
                </a:r>
                <a:r>
                  <a:rPr lang="ru-RU" dirty="0" smtClean="0"/>
                  <a:t> </a:t>
                </a:r>
                <a:r>
                  <a:rPr lang="en-US" dirty="0" smtClean="0"/>
                  <a:t>PRF</a:t>
                </a:r>
                <a:r>
                  <a:rPr lang="ru-RU" dirty="0" smtClean="0"/>
                  <a:t>, причём для любого </a:t>
                </a:r>
                <a:r>
                  <a:rPr lang="ru-RU" dirty="0" err="1" smtClean="0"/>
                  <a:t>беспрификсного</a:t>
                </a:r>
                <a:r>
                  <a:rPr lang="ru-RU" dirty="0" smtClean="0"/>
                  <a:t> противника </a:t>
                </a:r>
                <a14:m>
                  <m:oMath xmlns:m="http://schemas.openxmlformats.org/officeDocument/2006/math">
                    <m:r>
                      <a:rPr lang="en-US" b="0" i="1" smtClean="0">
                        <a:latin typeface="Cambria Math" panose="02040503050406030204" pitchFamily="18" charset="0"/>
                      </a:rPr>
                      <m:t>𝐴</m:t>
                    </m:r>
                  </m:oMath>
                </a14:m>
                <a:r>
                  <a:rPr lang="ru-RU" dirty="0" smtClean="0"/>
                  <a:t>, делающего не более </a:t>
                </a:r>
                <a14:m>
                  <m:oMath xmlns:m="http://schemas.openxmlformats.org/officeDocument/2006/math">
                    <m:r>
                      <a:rPr lang="en-US" b="0" i="1" smtClean="0">
                        <a:latin typeface="Cambria Math" panose="02040503050406030204" pitchFamily="18" charset="0"/>
                      </a:rPr>
                      <m:t>𝑄</m:t>
                    </m:r>
                  </m:oMath>
                </a14:m>
                <a:r>
                  <a:rPr lang="ru-RU" dirty="0" smtClean="0"/>
                  <a:t> запросов существует противник в игре на </a:t>
                </a:r>
                <a:r>
                  <a:rPr lang="en-US" dirty="0" smtClean="0"/>
                  <a:t>PRF</a:t>
                </a:r>
                <a:r>
                  <a:rPr lang="ru-RU" dirty="0" smtClean="0"/>
                  <a:t>, причём </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𝑃𝑅</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𝐹</m:t>
                          </m:r>
                        </m:e>
                        <m:sup>
                          <m:r>
                            <a:rPr lang="en-US" b="0" i="1" smtClean="0">
                              <a:latin typeface="Cambria Math" panose="02040503050406030204" pitchFamily="18" charset="0"/>
                            </a:rPr>
                            <m:t>𝑝𝑓</m:t>
                          </m:r>
                        </m:sup>
                      </m:sSup>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𝐴</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𝐹</m:t>
                              </m:r>
                            </m:e>
                            <m:sub>
                              <m:r>
                                <a:rPr lang="en-US" b="0" i="1" smtClean="0">
                                  <a:latin typeface="Cambria Math" panose="02040503050406030204" pitchFamily="18" charset="0"/>
                                </a:rPr>
                                <m:t>𝐶𝐵𝐶</m:t>
                              </m:r>
                            </m:sub>
                          </m:sSub>
                        </m:e>
                      </m:d>
                      <m:r>
                        <a:rPr lang="en-US" b="0" i="1" smtClean="0">
                          <a:latin typeface="Cambria Math" panose="02040503050406030204" pitchFamily="18" charset="0"/>
                        </a:rPr>
                        <m:t>≤</m:t>
                      </m:r>
                      <m:r>
                        <a:rPr lang="en-US" b="0" i="1" smtClean="0">
                          <a:latin typeface="Cambria Math" panose="02040503050406030204" pitchFamily="18" charset="0"/>
                        </a:rPr>
                        <m:t>𝑃𝑅</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𝐹</m:t>
                          </m:r>
                        </m:e>
                        <m:sub>
                          <m:r>
                            <a:rPr lang="en-US" b="0" i="1" smtClean="0">
                              <a:latin typeface="Cambria Math" panose="02040503050406030204" pitchFamily="18" charset="0"/>
                            </a:rPr>
                            <m:t>𝑎𝑑𝑣</m:t>
                          </m:r>
                        </m:sub>
                      </m:sSub>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𝐵</m:t>
                          </m:r>
                          <m:r>
                            <a:rPr lang="en-US" b="0" i="1" smtClean="0">
                              <a:latin typeface="Cambria Math" panose="02040503050406030204" pitchFamily="18" charset="0"/>
                            </a:rPr>
                            <m:t>,</m:t>
                          </m:r>
                          <m:r>
                            <a:rPr lang="en-US" b="0" i="1" smtClean="0">
                              <a:latin typeface="Cambria Math" panose="02040503050406030204" pitchFamily="18" charset="0"/>
                            </a:rPr>
                            <m:t>𝐹</m:t>
                          </m:r>
                        </m:e>
                      </m:d>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0" i="1" smtClean="0">
                                  <a:latin typeface="Cambria Math" panose="02040503050406030204" pitchFamily="18" charset="0"/>
                                </a:rPr>
                                <m:t>𝑄𝑙</m:t>
                              </m:r>
                            </m:e>
                          </m:d>
                        </m:e>
                        <m:sup>
                          <m:r>
                            <a:rPr lang="en-US" b="0" i="1" smtClean="0">
                              <a:latin typeface="Cambria Math" panose="02040503050406030204" pitchFamily="18" charset="0"/>
                            </a:rPr>
                            <m:t>2</m:t>
                          </m:r>
                        </m:sup>
                      </m:sSup>
                      <m:r>
                        <a:rPr lang="en-US" b="0" i="1" smtClean="0">
                          <a:latin typeface="Cambria Math" panose="02040503050406030204" pitchFamily="18" charset="0"/>
                        </a:rPr>
                        <m:t>/2|</m:t>
                      </m:r>
                      <m:r>
                        <a:rPr lang="en-US" b="0" i="1" smtClean="0">
                          <a:latin typeface="Cambria Math" panose="02040503050406030204" pitchFamily="18" charset="0"/>
                        </a:rPr>
                        <m:t>𝑋</m:t>
                      </m:r>
                      <m:r>
                        <a:rPr lang="en-US" b="0" i="1" smtClean="0">
                          <a:latin typeface="Cambria Math" panose="02040503050406030204" pitchFamily="18" charset="0"/>
                        </a:rPr>
                        <m:t>|</m:t>
                      </m:r>
                    </m:oMath>
                  </m:oMathPara>
                </a14:m>
                <a:endParaRPr lang="ru-RU" dirty="0" smtClean="0"/>
              </a:p>
              <a:p>
                <a:pPr marL="0" indent="0">
                  <a:buNone/>
                </a:pPr>
                <a:r>
                  <a:rPr lang="ru-RU" b="1" dirty="0"/>
                  <a:t>Теорема </a:t>
                </a:r>
                <a:r>
                  <a:rPr lang="ru-RU" b="1" dirty="0" smtClean="0"/>
                  <a:t>9.4</a:t>
                </a:r>
                <a:r>
                  <a:rPr lang="ru-RU" dirty="0" smtClean="0"/>
                  <a:t>. </a:t>
                </a:r>
                <a:r>
                  <a:rPr lang="ru-RU" dirty="0"/>
                  <a:t>Пусть </a:t>
                </a:r>
                <a14:m>
                  <m:oMath xmlns:m="http://schemas.openxmlformats.org/officeDocument/2006/math">
                    <m:r>
                      <a:rPr lang="en-US" i="1">
                        <a:latin typeface="Cambria Math" panose="02040503050406030204" pitchFamily="18" charset="0"/>
                      </a:rPr>
                      <m:t>𝐹</m:t>
                    </m:r>
                  </m:oMath>
                </a14:m>
                <a:r>
                  <a:rPr lang="ru-RU" dirty="0"/>
                  <a:t> – стойкая </a:t>
                </a:r>
                <a:r>
                  <a:rPr lang="en-US" dirty="0"/>
                  <a:t>PRF</a:t>
                </a:r>
                <a:r>
                  <a:rPr lang="ru-RU" dirty="0"/>
                  <a:t> на </a:t>
                </a:r>
                <a14:m>
                  <m:oMath xmlns:m="http://schemas.openxmlformats.org/officeDocument/2006/math">
                    <m:d>
                      <m:dPr>
                        <m:ctrlPr>
                          <a:rPr lang="en-US" i="1">
                            <a:latin typeface="Cambria Math" panose="02040503050406030204" pitchFamily="18" charset="0"/>
                          </a:rPr>
                        </m:ctrlPr>
                      </m:dPr>
                      <m:e>
                        <m:r>
                          <a:rPr lang="en-US" i="1">
                            <a:latin typeface="Cambria Math" panose="02040503050406030204" pitchFamily="18" charset="0"/>
                          </a:rPr>
                          <m:t>𝐾</m:t>
                        </m:r>
                        <m:r>
                          <a:rPr lang="en-US" i="1">
                            <a:latin typeface="Cambria Math" panose="02040503050406030204" pitchFamily="18" charset="0"/>
                          </a:rPr>
                          <m:t>,</m:t>
                        </m:r>
                        <m:r>
                          <a:rPr lang="en-US" i="1">
                            <a:latin typeface="Cambria Math" panose="02040503050406030204" pitchFamily="18" charset="0"/>
                          </a:rPr>
                          <m:t>𝑋</m:t>
                        </m:r>
                        <m:r>
                          <a:rPr lang="en-US" i="1">
                            <a:latin typeface="Cambria Math" panose="02040503050406030204" pitchFamily="18" charset="0"/>
                          </a:rPr>
                          <m:t>,</m:t>
                        </m:r>
                        <m:r>
                          <a:rPr lang="en-US" b="0" i="1" smtClean="0">
                            <a:latin typeface="Cambria Math" panose="02040503050406030204" pitchFamily="18" charset="0"/>
                          </a:rPr>
                          <m:t>𝐾</m:t>
                        </m:r>
                      </m:e>
                    </m:d>
                  </m:oMath>
                </a14:m>
                <a:r>
                  <a:rPr lang="ru-RU" dirty="0" smtClean="0"/>
                  <a:t>. </a:t>
                </a:r>
                <a:r>
                  <a:rPr lang="ru-RU" dirty="0"/>
                  <a:t>Для </a:t>
                </a:r>
                <a:r>
                  <a:rPr lang="ru-RU" dirty="0" err="1"/>
                  <a:t>полиномиально</a:t>
                </a:r>
                <a:r>
                  <a:rPr lang="ru-RU" dirty="0"/>
                  <a:t> ограниченной величины </a:t>
                </a:r>
                <a14:m>
                  <m:oMath xmlns:m="http://schemas.openxmlformats.org/officeDocument/2006/math">
                    <m:r>
                      <a:rPr lang="en-US" i="1">
                        <a:latin typeface="Cambria Math" panose="02040503050406030204" pitchFamily="18" charset="0"/>
                      </a:rPr>
                      <m:t>𝑙</m:t>
                    </m:r>
                  </m:oMath>
                </a14:m>
                <a:r>
                  <a:rPr lang="ru-RU" dirty="0"/>
                  <a:t> </a:t>
                </a:r>
                <a:r>
                  <a:rPr lang="en-US" dirty="0"/>
                  <a:t>PRF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𝐹</m:t>
                        </m:r>
                      </m:e>
                      <m:sup>
                        <m:r>
                          <a:rPr lang="en-US" b="0" i="1" smtClean="0">
                            <a:latin typeface="Cambria Math" panose="02040503050406030204" pitchFamily="18" charset="0"/>
                          </a:rPr>
                          <m:t>∗</m:t>
                        </m:r>
                      </m:sup>
                    </m:sSup>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𝐾</m:t>
                        </m:r>
                        <m:r>
                          <a:rPr lang="en-US" i="1">
                            <a:latin typeface="Cambria Math" panose="02040503050406030204" pitchFamily="18" charset="0"/>
                          </a:rPr>
                          <m:t>×</m:t>
                        </m:r>
                        <m:r>
                          <a:rPr lang="en-US" i="1">
                            <a:latin typeface="Cambria Math" panose="02040503050406030204" pitchFamily="18" charset="0"/>
                          </a:rPr>
                          <m:t>𝑋</m:t>
                        </m:r>
                      </m:e>
                      <m:sup>
                        <m:r>
                          <a:rPr lang="en-US" i="1">
                            <a:latin typeface="Cambria Math" panose="02040503050406030204" pitchFamily="18" charset="0"/>
                          </a:rPr>
                          <m:t>≤</m:t>
                        </m:r>
                        <m:r>
                          <a:rPr lang="en-US" i="1">
                            <a:latin typeface="Cambria Math" panose="02040503050406030204" pitchFamily="18" charset="0"/>
                          </a:rPr>
                          <m:t>𝑙</m:t>
                        </m:r>
                      </m:sup>
                    </m:sSup>
                    <m:r>
                      <a:rPr lang="en-US" i="1">
                        <a:latin typeface="Cambria Math" panose="02040503050406030204" pitchFamily="18" charset="0"/>
                      </a:rPr>
                      <m:t>→</m:t>
                    </m:r>
                    <m:r>
                      <a:rPr lang="en-US" b="0" i="1" smtClean="0">
                        <a:latin typeface="Cambria Math" panose="02040503050406030204" pitchFamily="18" charset="0"/>
                      </a:rPr>
                      <m:t>𝐾</m:t>
                    </m:r>
                  </m:oMath>
                </a14:m>
                <a:r>
                  <a:rPr lang="en-US" dirty="0"/>
                  <a:t> </a:t>
                </a:r>
                <a:r>
                  <a:rPr lang="ru-RU" dirty="0"/>
                  <a:t>является стойкой </a:t>
                </a:r>
                <a:r>
                  <a:rPr lang="ru-RU" dirty="0" err="1"/>
                  <a:t>беспрификсной</a:t>
                </a:r>
                <a:r>
                  <a:rPr lang="ru-RU" dirty="0"/>
                  <a:t> </a:t>
                </a:r>
                <a:r>
                  <a:rPr lang="en-US" dirty="0"/>
                  <a:t>PRF</a:t>
                </a:r>
                <a:r>
                  <a:rPr lang="ru-RU" dirty="0"/>
                  <a:t>, причём для любого </a:t>
                </a:r>
                <a:r>
                  <a:rPr lang="ru-RU" dirty="0" err="1"/>
                  <a:t>беспрификсного</a:t>
                </a:r>
                <a:r>
                  <a:rPr lang="ru-RU" dirty="0"/>
                  <a:t> противника </a:t>
                </a:r>
                <a14:m>
                  <m:oMath xmlns:m="http://schemas.openxmlformats.org/officeDocument/2006/math">
                    <m:r>
                      <a:rPr lang="en-US" i="1">
                        <a:latin typeface="Cambria Math" panose="02040503050406030204" pitchFamily="18" charset="0"/>
                      </a:rPr>
                      <m:t>𝐴</m:t>
                    </m:r>
                  </m:oMath>
                </a14:m>
                <a:r>
                  <a:rPr lang="ru-RU" dirty="0"/>
                  <a:t>, делающего не более </a:t>
                </a:r>
                <a14:m>
                  <m:oMath xmlns:m="http://schemas.openxmlformats.org/officeDocument/2006/math">
                    <m:r>
                      <a:rPr lang="en-US" i="1">
                        <a:latin typeface="Cambria Math" panose="02040503050406030204" pitchFamily="18" charset="0"/>
                      </a:rPr>
                      <m:t>𝑄</m:t>
                    </m:r>
                  </m:oMath>
                </a14:m>
                <a:r>
                  <a:rPr lang="ru-RU" dirty="0"/>
                  <a:t> запросов существует противник в игре на </a:t>
                </a:r>
                <a:r>
                  <a:rPr lang="en-US" dirty="0"/>
                  <a:t>PRF</a:t>
                </a:r>
                <a:r>
                  <a:rPr lang="ru-RU" dirty="0"/>
                  <a:t>, причём </a:t>
                </a: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𝑃𝑅</m:t>
                      </m:r>
                      <m:sSup>
                        <m:sSupPr>
                          <m:ctrlPr>
                            <a:rPr lang="en-US" i="1">
                              <a:latin typeface="Cambria Math" panose="02040503050406030204" pitchFamily="18" charset="0"/>
                            </a:rPr>
                          </m:ctrlPr>
                        </m:sSupPr>
                        <m:e>
                          <m:r>
                            <a:rPr lang="en-US" i="1">
                              <a:latin typeface="Cambria Math" panose="02040503050406030204" pitchFamily="18" charset="0"/>
                            </a:rPr>
                            <m:t>𝐹</m:t>
                          </m:r>
                        </m:e>
                        <m:sup>
                          <m:r>
                            <a:rPr lang="en-US" i="1">
                              <a:latin typeface="Cambria Math" panose="02040503050406030204" pitchFamily="18" charset="0"/>
                            </a:rPr>
                            <m:t>𝑝𝑓</m:t>
                          </m:r>
                        </m:sup>
                      </m:sSup>
                      <m:d>
                        <m:dPr>
                          <m:begChr m:val="["/>
                          <m:endChr m:val="]"/>
                          <m:ctrlPr>
                            <a:rPr lang="en-US" i="1">
                              <a:latin typeface="Cambria Math" panose="02040503050406030204" pitchFamily="18" charset="0"/>
                            </a:rPr>
                          </m:ctrlPr>
                        </m:dPr>
                        <m:e>
                          <m:r>
                            <a:rPr lang="en-US" i="1">
                              <a:latin typeface="Cambria Math" panose="02040503050406030204" pitchFamily="18" charset="0"/>
                            </a:rPr>
                            <m:t>𝐴</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𝐹</m:t>
                              </m:r>
                            </m:e>
                            <m:sub>
                              <m:r>
                                <a:rPr lang="en-US" i="1">
                                  <a:latin typeface="Cambria Math" panose="02040503050406030204" pitchFamily="18" charset="0"/>
                                </a:rPr>
                                <m:t>𝐶𝐵𝐶</m:t>
                              </m:r>
                            </m:sub>
                          </m:sSub>
                        </m:e>
                      </m:d>
                      <m:r>
                        <a:rPr lang="en-US" i="1">
                          <a:latin typeface="Cambria Math" panose="02040503050406030204" pitchFamily="18" charset="0"/>
                        </a:rPr>
                        <m:t>≤</m:t>
                      </m:r>
                      <m:r>
                        <a:rPr lang="en-US" b="0" i="1" smtClean="0">
                          <a:latin typeface="Cambria Math" panose="02040503050406030204" pitchFamily="18" charset="0"/>
                        </a:rPr>
                        <m:t>𝑄𝑙</m:t>
                      </m:r>
                      <m:r>
                        <a:rPr lang="en-US" b="0" i="1" smtClean="0">
                          <a:latin typeface="Cambria Math" panose="02040503050406030204" pitchFamily="18" charset="0"/>
                        </a:rPr>
                        <m:t>∗</m:t>
                      </m:r>
                      <m:r>
                        <a:rPr lang="en-US" i="1">
                          <a:latin typeface="Cambria Math" panose="02040503050406030204" pitchFamily="18" charset="0"/>
                        </a:rPr>
                        <m:t>𝑃𝑅</m:t>
                      </m:r>
                      <m:sSub>
                        <m:sSubPr>
                          <m:ctrlPr>
                            <a:rPr lang="en-US" i="1">
                              <a:latin typeface="Cambria Math" panose="02040503050406030204" pitchFamily="18" charset="0"/>
                            </a:rPr>
                          </m:ctrlPr>
                        </m:sSubPr>
                        <m:e>
                          <m:r>
                            <a:rPr lang="en-US" i="1">
                              <a:latin typeface="Cambria Math" panose="02040503050406030204" pitchFamily="18" charset="0"/>
                            </a:rPr>
                            <m:t>𝐹</m:t>
                          </m:r>
                        </m:e>
                        <m:sub>
                          <m:r>
                            <a:rPr lang="en-US" i="1">
                              <a:latin typeface="Cambria Math" panose="02040503050406030204" pitchFamily="18" charset="0"/>
                            </a:rPr>
                            <m:t>𝑎𝑑𝑣</m:t>
                          </m:r>
                        </m:sub>
                      </m:sSub>
                      <m:d>
                        <m:dPr>
                          <m:begChr m:val="["/>
                          <m:endChr m:val="]"/>
                          <m:ctrlPr>
                            <a:rPr lang="en-US" i="1">
                              <a:latin typeface="Cambria Math" panose="02040503050406030204" pitchFamily="18" charset="0"/>
                            </a:rPr>
                          </m:ctrlPr>
                        </m:dPr>
                        <m:e>
                          <m:r>
                            <a:rPr lang="en-US" i="1">
                              <a:latin typeface="Cambria Math" panose="02040503050406030204" pitchFamily="18" charset="0"/>
                            </a:rPr>
                            <m:t>𝐵</m:t>
                          </m:r>
                          <m:r>
                            <a:rPr lang="en-US" i="1">
                              <a:latin typeface="Cambria Math" panose="02040503050406030204" pitchFamily="18" charset="0"/>
                            </a:rPr>
                            <m:t>,</m:t>
                          </m:r>
                          <m:r>
                            <a:rPr lang="en-US" i="1">
                              <a:latin typeface="Cambria Math" panose="02040503050406030204" pitchFamily="18" charset="0"/>
                            </a:rPr>
                            <m:t>𝐹</m:t>
                          </m:r>
                        </m:e>
                      </m:d>
                    </m:oMath>
                  </m:oMathPara>
                </a14:m>
                <a:endParaRPr lang="en-US" dirty="0" smtClean="0"/>
              </a:p>
              <a:p>
                <a:pPr marL="0" indent="0">
                  <a:buNone/>
                </a:pPr>
                <a14:m>
                  <m:oMath xmlns:m="http://schemas.openxmlformats.org/officeDocument/2006/math">
                    <m:r>
                      <a:rPr lang="en-US" i="1">
                        <a:latin typeface="Cambria Math" panose="02040503050406030204" pitchFamily="18" charset="0"/>
                        <a:ea typeface="Cambria Math" panose="02040503050406030204" pitchFamily="18" charset="0"/>
                      </a:rPr>
                      <m:t>⊳</m:t>
                    </m:r>
                  </m:oMath>
                </a14:m>
                <a:r>
                  <a:rPr lang="en-US" dirty="0" smtClean="0"/>
                  <a:t> </a:t>
                </a:r>
                <a:r>
                  <a:rPr lang="ru-RU" dirty="0" smtClean="0"/>
                  <a:t>без доказательства</a:t>
                </a:r>
                <a14:m>
                  <m:oMath xmlns:m="http://schemas.openxmlformats.org/officeDocument/2006/math">
                    <m:r>
                      <a:rPr lang="en-US" i="1" dirty="0">
                        <a:latin typeface="Cambria Math" panose="02040503050406030204" pitchFamily="18" charset="0"/>
                        <a:ea typeface="Cambria Math" panose="02040503050406030204" pitchFamily="18" charset="0"/>
                      </a:rPr>
                      <m:t>⊲</m:t>
                    </m:r>
                  </m:oMath>
                </a14:m>
                <a:endParaRPr lang="ru-RU" dirty="0"/>
              </a:p>
              <a:p>
                <a:pPr marL="0" indent="0">
                  <a:buNone/>
                </a:pPr>
                <a:endParaRPr lang="ru-RU" dirty="0"/>
              </a:p>
            </p:txBody>
          </p:sp>
        </mc:Choice>
        <mc:Fallback xmlns="">
          <p:sp>
            <p:nvSpPr>
              <p:cNvPr id="3" name="Объект 2"/>
              <p:cNvSpPr>
                <a:spLocks noGrp="1" noRot="1" noChangeAspect="1" noMove="1" noResize="1" noEditPoints="1" noAdjustHandles="1" noChangeArrowheads="1" noChangeShapeType="1" noTextEdit="1"/>
              </p:cNvSpPr>
              <p:nvPr>
                <p:ph idx="1"/>
              </p:nvPr>
            </p:nvSpPr>
            <p:spPr>
              <a:blipFill rotWithShape="0">
                <a:blip r:embed="rId2"/>
                <a:stretch>
                  <a:fillRect l="-928" t="-1961" b="-2661"/>
                </a:stretch>
              </a:blipFill>
            </p:spPr>
            <p:txBody>
              <a:bodyPr/>
              <a:lstStyle/>
              <a:p>
                <a:r>
                  <a:rPr lang="ru-RU">
                    <a:noFill/>
                  </a:rPr>
                  <a:t> </a:t>
                </a:r>
              </a:p>
            </p:txBody>
          </p:sp>
        </mc:Fallback>
      </mc:AlternateContent>
      <p:sp>
        <p:nvSpPr>
          <p:cNvPr id="4" name="Номер слайда 3"/>
          <p:cNvSpPr>
            <a:spLocks noGrp="1"/>
          </p:cNvSpPr>
          <p:nvPr>
            <p:ph type="sldNum" sz="quarter" idx="12"/>
          </p:nvPr>
        </p:nvSpPr>
        <p:spPr/>
        <p:txBody>
          <a:bodyPr/>
          <a:lstStyle/>
          <a:p>
            <a:fld id="{8253DDDB-F8F7-4D64-A7FD-3F3D61C1949F}" type="slidenum">
              <a:rPr lang="ru-RU" smtClean="0"/>
              <a:t>30</a:t>
            </a:fld>
            <a:endParaRPr lang="ru-RU"/>
          </a:p>
        </p:txBody>
      </p:sp>
    </p:spTree>
    <p:extLst>
      <p:ext uri="{BB962C8B-B14F-4D97-AF65-F5344CB8AC3E}">
        <p14:creationId xmlns:p14="http://schemas.microsoft.com/office/powerpoint/2010/main" val="125299495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Заголовок 1"/>
              <p:cNvSpPr>
                <a:spLocks noGrp="1"/>
              </p:cNvSpPr>
              <p:nvPr>
                <p:ph type="title"/>
              </p:nvPr>
            </p:nvSpPr>
            <p:spPr/>
            <p:txBody>
              <a:bodyPr/>
              <a:lstStyle/>
              <a:p>
                <a:r>
                  <a:rPr lang="ru-RU" dirty="0" smtClean="0"/>
                  <a:t>Префиксная </a:t>
                </a:r>
                <a:r>
                  <a:rPr lang="ru-RU" dirty="0"/>
                  <a:t>а</a:t>
                </a:r>
                <a:r>
                  <a:rPr lang="ru-RU" dirty="0" smtClean="0"/>
                  <a:t>така </a:t>
                </a:r>
                <a:r>
                  <a:rPr lang="ru-RU" dirty="0" smtClean="0"/>
                  <a:t>на</a:t>
                </a:r>
                <a:r>
                  <a:rPr lang="en-US" dirty="0" smtClean="0"/>
                  <a:t>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𝐹</m:t>
                        </m:r>
                      </m:e>
                      <m:sup>
                        <m:r>
                          <a:rPr lang="en-US" i="1">
                            <a:latin typeface="Cambria Math" panose="02040503050406030204" pitchFamily="18" charset="0"/>
                          </a:rPr>
                          <m:t>∗</m:t>
                        </m:r>
                      </m:sup>
                    </m:sSup>
                  </m:oMath>
                </a14:m>
                <a:r>
                  <a:rPr lang="ru-RU" dirty="0"/>
                  <a:t> </a:t>
                </a:r>
                <a:r>
                  <a:rPr lang="en-US" dirty="0"/>
                  <a:t>MAC</a:t>
                </a:r>
                <a:endParaRPr lang="ru-RU" dirty="0"/>
              </a:p>
            </p:txBody>
          </p:sp>
        </mc:Choice>
        <mc:Fallback>
          <p:sp>
            <p:nvSpPr>
              <p:cNvPr id="2" name="Заголовок 1"/>
              <p:cNvSpPr>
                <a:spLocks noGrp="1" noRot="1" noChangeAspect="1" noMove="1" noResize="1" noEditPoints="1" noAdjustHandles="1" noChangeArrowheads="1" noChangeShapeType="1" noTextEdit="1"/>
              </p:cNvSpPr>
              <p:nvPr>
                <p:ph type="title"/>
              </p:nvPr>
            </p:nvSpPr>
            <p:spPr>
              <a:blipFill rotWithShape="0">
                <a:blip r:embed="rId2"/>
                <a:stretch>
                  <a:fillRect l="-2377"/>
                </a:stretch>
              </a:blipFill>
            </p:spPr>
            <p:txBody>
              <a:bodyPr/>
              <a:lstStyle/>
              <a:p>
                <a:r>
                  <a:rPr lang="ru-RU">
                    <a:noFill/>
                  </a:rPr>
                  <a:t> </a:t>
                </a:r>
              </a:p>
            </p:txBody>
          </p:sp>
        </mc:Fallback>
      </mc:AlternateContent>
      <mc:AlternateContent xmlns:mc="http://schemas.openxmlformats.org/markup-compatibility/2006" xmlns:a14="http://schemas.microsoft.com/office/drawing/2010/main">
        <mc:Choice Requires="a14">
          <p:sp>
            <p:nvSpPr>
              <p:cNvPr id="3" name="Объект 2"/>
              <p:cNvSpPr>
                <a:spLocks noGrp="1"/>
              </p:cNvSpPr>
              <p:nvPr>
                <p:ph idx="1"/>
              </p:nvPr>
            </p:nvSpPr>
            <p:spPr/>
            <p:txBody>
              <a:bodyPr>
                <a:normAutofit/>
              </a:bodyPr>
              <a:lstStyle/>
              <a:p>
                <a:pPr marL="0" indent="0">
                  <a:buNone/>
                </a:pPr>
                <a:r>
                  <a:rPr lang="ru-RU" dirty="0" smtClean="0"/>
                  <a:t>Пусть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𝐹</m:t>
                        </m:r>
                      </m:e>
                      <m:sup>
                        <m:r>
                          <a:rPr lang="en-US" i="1">
                            <a:latin typeface="Cambria Math" panose="02040503050406030204" pitchFamily="18" charset="0"/>
                          </a:rPr>
                          <m:t>∗</m:t>
                        </m:r>
                      </m:sup>
                    </m:sSup>
                  </m:oMath>
                </a14:m>
                <a:r>
                  <a:rPr lang="ru-RU" dirty="0" smtClean="0"/>
                  <a:t> </a:t>
                </a:r>
                <a:r>
                  <a:rPr lang="en-US" dirty="0" smtClean="0"/>
                  <a:t>MAC </a:t>
                </a:r>
                <a:r>
                  <a:rPr lang="ru-RU" dirty="0" smtClean="0"/>
                  <a:t>на основе </a:t>
                </a:r>
                <a:r>
                  <a:rPr lang="ru-RU" dirty="0" err="1" smtClean="0"/>
                  <a:t>беспрификсной</a:t>
                </a:r>
                <a:r>
                  <a:rPr lang="ru-RU" dirty="0" smtClean="0"/>
                  <a:t> </a:t>
                </a:r>
                <a:r>
                  <a:rPr lang="en-US" dirty="0" smtClean="0"/>
                  <a:t>PRF</a:t>
                </a:r>
                <a:r>
                  <a:rPr lang="ru-RU" dirty="0" smtClean="0"/>
                  <a:t>.</a:t>
                </a:r>
                <a:r>
                  <a:rPr lang="en-US" dirty="0" smtClean="0"/>
                  <a:t> </a:t>
                </a:r>
              </a:p>
              <a:p>
                <a:pPr marL="0" indent="0">
                  <a:buNone/>
                </a:pPr>
                <a:r>
                  <a:rPr lang="ru-RU" dirty="0" smtClean="0"/>
                  <a:t>Для фиксированного сообщения </a:t>
                </a:r>
                <a14:m>
                  <m:oMath xmlns:m="http://schemas.openxmlformats.org/officeDocument/2006/math">
                    <m:r>
                      <a:rPr lang="en-US" b="0" i="1" smtClean="0">
                        <a:latin typeface="Cambria Math" panose="02040503050406030204" pitchFamily="18" charset="0"/>
                      </a:rPr>
                      <m:t>𝑚</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𝑋</m:t>
                        </m:r>
                      </m:e>
                      <m:sup>
                        <m:r>
                          <a:rPr lang="en-US" b="0" i="1" smtClean="0">
                            <a:latin typeface="Cambria Math" panose="02040503050406030204" pitchFamily="18" charset="0"/>
                          </a:rPr>
                          <m:t>≤</m:t>
                        </m:r>
                        <m:r>
                          <a:rPr lang="en-US" b="0" i="1" smtClean="0">
                            <a:latin typeface="Cambria Math" panose="02040503050406030204" pitchFamily="18" charset="0"/>
                          </a:rPr>
                          <m:t>𝑙</m:t>
                        </m:r>
                      </m:sup>
                    </m:sSup>
                  </m:oMath>
                </a14:m>
                <a:r>
                  <a:rPr lang="ru-RU" dirty="0" smtClean="0"/>
                  <a:t> </a:t>
                </a:r>
                <a:r>
                  <a:rPr lang="en-US" dirty="0" smtClean="0"/>
                  <a:t>MAC </a:t>
                </a:r>
                <a14:m>
                  <m:oMath xmlns:m="http://schemas.openxmlformats.org/officeDocument/2006/math">
                    <m:r>
                      <a:rPr lang="en-US" b="0" i="1" smtClean="0">
                        <a:latin typeface="Cambria Math" panose="02040503050406030204" pitchFamily="18" charset="0"/>
                      </a:rPr>
                      <m:t>𝑡</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𝐹</m:t>
                        </m:r>
                      </m:e>
                      <m:sup>
                        <m:r>
                          <a:rPr lang="en-US" b="0" i="1" smtClean="0">
                            <a:latin typeface="Cambria Math" panose="02040503050406030204" pitchFamily="18" charset="0"/>
                          </a:rPr>
                          <m:t>∗</m:t>
                        </m:r>
                      </m:sup>
                    </m:sSup>
                    <m:r>
                      <a:rPr lang="en-US" b="0" i="1" smtClean="0">
                        <a:latin typeface="Cambria Math" panose="02040503050406030204" pitchFamily="18" charset="0"/>
                      </a:rPr>
                      <m:t>(</m:t>
                    </m:r>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𝑚</m:t>
                    </m:r>
                    <m:r>
                      <a:rPr lang="en-US" b="0" i="1" smtClean="0">
                        <a:latin typeface="Cambria Math" panose="02040503050406030204" pitchFamily="18" charset="0"/>
                      </a:rPr>
                      <m:t>)</m:t>
                    </m:r>
                  </m:oMath>
                </a14:m>
                <a:r>
                  <a:rPr lang="ru-RU" dirty="0" smtClean="0"/>
                  <a:t> и произвольного сообщения </a:t>
                </a:r>
                <a14:m>
                  <m:oMath xmlns:m="http://schemas.openxmlformats.org/officeDocument/2006/math">
                    <m:r>
                      <a:rPr lang="en-US" b="0" i="1" smtClean="0">
                        <a:latin typeface="Cambria Math" panose="02040503050406030204" pitchFamily="18" charset="0"/>
                      </a:rPr>
                      <m:t>𝑚</m:t>
                    </m:r>
                    <m:r>
                      <a:rPr lang="en-US" b="0" i="1" smtClean="0">
                        <a:latin typeface="Cambria Math" panose="02040503050406030204" pitchFamily="18" charset="0"/>
                      </a:rPr>
                      <m:t>′</m:t>
                    </m:r>
                  </m:oMath>
                </a14:m>
                <a:r>
                  <a:rPr lang="en-US" dirty="0" smtClean="0"/>
                  <a:t> </a:t>
                </a:r>
                <a:r>
                  <a:rPr lang="ru-RU" dirty="0" smtClean="0"/>
                  <a:t>можно получить </a:t>
                </a:r>
                <a:r>
                  <a:rPr lang="en-US" dirty="0" smtClean="0"/>
                  <a:t>: </a:t>
                </a:r>
                <a14:m>
                  <m:oMath xmlns:m="http://schemas.openxmlformats.org/officeDocument/2006/math">
                    <m:r>
                      <a:rPr lang="en-US" b="0" i="1" smtClean="0">
                        <a:latin typeface="Cambria Math" panose="02040503050406030204" pitchFamily="18" charset="0"/>
                      </a:rPr>
                      <m:t>𝑡</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𝐹</m:t>
                        </m:r>
                      </m:e>
                      <m:sup>
                        <m:r>
                          <a:rPr lang="en-US" b="0" i="1" smtClean="0">
                            <a:latin typeface="Cambria Math" panose="02040503050406030204" pitchFamily="18" charset="0"/>
                          </a:rPr>
                          <m:t>∗</m:t>
                        </m:r>
                      </m:sup>
                    </m:sSup>
                    <m:r>
                      <a:rPr lang="en-US" b="0" i="1" smtClean="0">
                        <a:latin typeface="Cambria Math" panose="02040503050406030204" pitchFamily="18" charset="0"/>
                      </a:rPr>
                      <m:t>(</m:t>
                    </m:r>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𝑚</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𝑚</m:t>
                        </m:r>
                      </m:e>
                      <m:sup>
                        <m:r>
                          <a:rPr lang="en-US" b="0" i="1" smtClean="0">
                            <a:latin typeface="Cambria Math" panose="02040503050406030204" pitchFamily="18" charset="0"/>
                          </a:rPr>
                          <m:t>′</m:t>
                        </m:r>
                      </m:sup>
                    </m:sSup>
                    <m:r>
                      <a:rPr lang="en-US" b="0" i="1" smtClean="0">
                        <a:latin typeface="Cambria Math" panose="02040503050406030204" pitchFamily="18" charset="0"/>
                      </a:rPr>
                      <m:t>)</m:t>
                    </m:r>
                  </m:oMath>
                </a14:m>
                <a:r>
                  <a:rPr lang="en-US" dirty="0" smtClean="0"/>
                  <a:t> </a:t>
                </a:r>
                <a:r>
                  <a:rPr lang="ru-RU" dirty="0" smtClean="0"/>
                  <a:t>без знания ключа, т.е. возможно осуществить атаку на </a:t>
                </a:r>
                <a:r>
                  <a:rPr lang="en-US" dirty="0" smtClean="0"/>
                  <a:t>MAC</a:t>
                </a:r>
                <a:r>
                  <a:rPr lang="ru-RU" dirty="0" smtClean="0"/>
                  <a:t>.</a:t>
                </a:r>
                <a:endParaRPr lang="en-US" dirty="0" smtClean="0"/>
              </a:p>
              <a:p>
                <a:pPr marL="0" indent="0">
                  <a:buNone/>
                </a:pPr>
                <a:endParaRPr lang="en-US" dirty="0" smtClean="0"/>
              </a:p>
              <a:p>
                <a:pPr marL="0" indent="0">
                  <a:buNone/>
                </a:pPr>
                <a:endParaRPr lang="ru-RU" dirty="0"/>
              </a:p>
            </p:txBody>
          </p:sp>
        </mc:Choice>
        <mc:Fallback xmlns="">
          <p:sp>
            <p:nvSpPr>
              <p:cNvPr id="3" name="Объект 2"/>
              <p:cNvSpPr>
                <a:spLocks noGrp="1" noRot="1" noChangeAspect="1" noMove="1" noResize="1" noEditPoints="1" noAdjustHandles="1" noChangeArrowheads="1" noChangeShapeType="1" noTextEdit="1"/>
              </p:cNvSpPr>
              <p:nvPr>
                <p:ph idx="1"/>
              </p:nvPr>
            </p:nvSpPr>
            <p:spPr>
              <a:blipFill rotWithShape="0">
                <a:blip r:embed="rId3"/>
                <a:stretch>
                  <a:fillRect l="-1043" t="-2101"/>
                </a:stretch>
              </a:blipFill>
            </p:spPr>
            <p:txBody>
              <a:bodyPr/>
              <a:lstStyle/>
              <a:p>
                <a:r>
                  <a:rPr lang="ru-RU">
                    <a:noFill/>
                  </a:rPr>
                  <a:t> </a:t>
                </a:r>
              </a:p>
            </p:txBody>
          </p:sp>
        </mc:Fallback>
      </mc:AlternateContent>
      <p:sp>
        <p:nvSpPr>
          <p:cNvPr id="4" name="Номер слайда 3"/>
          <p:cNvSpPr>
            <a:spLocks noGrp="1"/>
          </p:cNvSpPr>
          <p:nvPr>
            <p:ph type="sldNum" sz="quarter" idx="12"/>
          </p:nvPr>
        </p:nvSpPr>
        <p:spPr/>
        <p:txBody>
          <a:bodyPr/>
          <a:lstStyle/>
          <a:p>
            <a:fld id="{8253DDDB-F8F7-4D64-A7FD-3F3D61C1949F}" type="slidenum">
              <a:rPr lang="ru-RU" smtClean="0"/>
              <a:t>31</a:t>
            </a:fld>
            <a:endParaRPr lang="ru-RU"/>
          </a:p>
        </p:txBody>
      </p:sp>
      <p:pic>
        <p:nvPicPr>
          <p:cNvPr id="5" name="Рисунок 4"/>
          <p:cNvPicPr>
            <a:picLocks noChangeAspect="1"/>
          </p:cNvPicPr>
          <p:nvPr/>
        </p:nvPicPr>
        <p:blipFill>
          <a:blip r:embed="rId4"/>
          <a:stretch>
            <a:fillRect/>
          </a:stretch>
        </p:blipFill>
        <p:spPr>
          <a:xfrm>
            <a:off x="2786558" y="3882241"/>
            <a:ext cx="6238875" cy="2133600"/>
          </a:xfrm>
          <a:prstGeom prst="rect">
            <a:avLst/>
          </a:prstGeom>
        </p:spPr>
      </p:pic>
    </p:spTree>
    <p:extLst>
      <p:ext uri="{BB962C8B-B14F-4D97-AF65-F5344CB8AC3E}">
        <p14:creationId xmlns:p14="http://schemas.microsoft.com/office/powerpoint/2010/main" val="316781147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Заголовок 1"/>
              <p:cNvSpPr>
                <a:spLocks noGrp="1"/>
              </p:cNvSpPr>
              <p:nvPr>
                <p:ph type="title"/>
              </p:nvPr>
            </p:nvSpPr>
            <p:spPr/>
            <p:txBody>
              <a:bodyPr/>
              <a:lstStyle/>
              <a:p>
                <a:r>
                  <a:rPr lang="ru-RU" dirty="0" smtClean="0"/>
                  <a:t>Префиксная атака </a:t>
                </a:r>
                <a:r>
                  <a:rPr lang="ru-RU" dirty="0" smtClean="0"/>
                  <a:t>на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𝐹</m:t>
                        </m:r>
                      </m:e>
                      <m:sub>
                        <m:r>
                          <a:rPr lang="en-US" i="1">
                            <a:latin typeface="Cambria Math" panose="02040503050406030204" pitchFamily="18" charset="0"/>
                          </a:rPr>
                          <m:t>𝐶𝐵𝐶</m:t>
                        </m:r>
                      </m:sub>
                    </m:sSub>
                  </m:oMath>
                </a14:m>
                <a:r>
                  <a:rPr lang="ru-RU" dirty="0"/>
                  <a:t> </a:t>
                </a:r>
                <a:r>
                  <a:rPr lang="en-US" dirty="0"/>
                  <a:t>MAC </a:t>
                </a:r>
                <a:endParaRPr lang="ru-RU" dirty="0"/>
              </a:p>
            </p:txBody>
          </p:sp>
        </mc:Choice>
        <mc:Fallback>
          <p:sp>
            <p:nvSpPr>
              <p:cNvPr id="2" name="Заголовок 1"/>
              <p:cNvSpPr>
                <a:spLocks noGrp="1" noRot="1" noChangeAspect="1" noMove="1" noResize="1" noEditPoints="1" noAdjustHandles="1" noChangeArrowheads="1" noChangeShapeType="1" noTextEdit="1"/>
              </p:cNvSpPr>
              <p:nvPr>
                <p:ph type="title"/>
              </p:nvPr>
            </p:nvSpPr>
            <p:spPr>
              <a:blipFill rotWithShape="0">
                <a:blip r:embed="rId2"/>
                <a:stretch>
                  <a:fillRect l="-2377"/>
                </a:stretch>
              </a:blipFill>
            </p:spPr>
            <p:txBody>
              <a:bodyPr/>
              <a:lstStyle/>
              <a:p>
                <a:r>
                  <a:rPr lang="ru-RU">
                    <a:noFill/>
                  </a:rPr>
                  <a:t> </a:t>
                </a:r>
              </a:p>
            </p:txBody>
          </p:sp>
        </mc:Fallback>
      </mc:AlternateContent>
      <mc:AlternateContent xmlns:mc="http://schemas.openxmlformats.org/markup-compatibility/2006">
        <mc:Choice xmlns:a14="http://schemas.microsoft.com/office/drawing/2010/main" Requires="a14">
          <p:sp>
            <p:nvSpPr>
              <p:cNvPr id="3" name="Объект 2"/>
              <p:cNvSpPr>
                <a:spLocks noGrp="1"/>
              </p:cNvSpPr>
              <p:nvPr>
                <p:ph idx="1"/>
              </p:nvPr>
            </p:nvSpPr>
            <p:spPr>
              <a:xfrm>
                <a:off x="189523" y="2072939"/>
                <a:ext cx="10787743" cy="4351338"/>
              </a:xfrm>
            </p:spPr>
            <p:txBody>
              <a:bodyPr/>
              <a:lstStyle/>
              <a:p>
                <a:pPr marL="0" indent="0">
                  <a:buNone/>
                </a:pPr>
                <a:r>
                  <a:rPr lang="ru-RU" dirty="0" smtClean="0"/>
                  <a:t>Пусть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𝐹</m:t>
                        </m:r>
                      </m:e>
                      <m:sub>
                        <m:r>
                          <a:rPr lang="en-US" i="1">
                            <a:latin typeface="Cambria Math" panose="02040503050406030204" pitchFamily="18" charset="0"/>
                          </a:rPr>
                          <m:t>𝐶𝐵𝐶</m:t>
                        </m:r>
                      </m:sub>
                    </m:sSub>
                  </m:oMath>
                </a14:m>
                <a:r>
                  <a:rPr lang="ru-RU" dirty="0"/>
                  <a:t> </a:t>
                </a:r>
                <a:r>
                  <a:rPr lang="en-US" dirty="0"/>
                  <a:t>MAC </a:t>
                </a:r>
                <a:r>
                  <a:rPr lang="ru-RU" dirty="0"/>
                  <a:t>на основе </a:t>
                </a:r>
                <a:r>
                  <a:rPr lang="en-US" dirty="0"/>
                  <a:t>CBC</a:t>
                </a:r>
                <a:r>
                  <a:rPr lang="ru-RU" dirty="0"/>
                  <a:t>. Построим атаку.</a:t>
                </a:r>
              </a:p>
              <a:p>
                <a:r>
                  <a:rPr lang="ru-RU" dirty="0"/>
                  <a:t>Выберем произвольный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1</m:t>
                        </m:r>
                      </m:sub>
                    </m:sSub>
                    <m:r>
                      <a:rPr lang="en-US" i="1">
                        <a:latin typeface="Cambria Math" panose="02040503050406030204" pitchFamily="18" charset="0"/>
                      </a:rPr>
                      <m:t>∈</m:t>
                    </m:r>
                    <m:r>
                      <a:rPr lang="en-US" i="1">
                        <a:latin typeface="Cambria Math" panose="02040503050406030204" pitchFamily="18" charset="0"/>
                      </a:rPr>
                      <m:t>𝑋</m:t>
                    </m:r>
                  </m:oMath>
                </a14:m>
                <a:endParaRPr lang="en-US" dirty="0"/>
              </a:p>
              <a:p>
                <a:r>
                  <a:rPr lang="ru-RU" dirty="0"/>
                  <a:t>Запросим </a:t>
                </a:r>
                <a:r>
                  <a:rPr lang="en-US" dirty="0"/>
                  <a:t>MAC </a:t>
                </a:r>
                <a14:m>
                  <m:oMath xmlns:m="http://schemas.openxmlformats.org/officeDocument/2006/math">
                    <m:r>
                      <a:rPr lang="en-US" i="1" dirty="0">
                        <a:latin typeface="Cambria Math" panose="02040503050406030204" pitchFamily="18" charset="0"/>
                      </a:rPr>
                      <m:t>𝑡</m:t>
                    </m:r>
                  </m:oMath>
                </a14:m>
                <a:r>
                  <a:rPr lang="en-US" dirty="0"/>
                  <a:t> </a:t>
                </a:r>
                <a:r>
                  <a:rPr lang="ru-RU" dirty="0"/>
                  <a:t>для сообщения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1</m:t>
                        </m:r>
                      </m:sub>
                    </m:sSub>
                  </m:oMath>
                </a14:m>
                <a:endParaRPr lang="en-US" dirty="0"/>
              </a:p>
              <a:p>
                <a:r>
                  <a:rPr lang="ru-RU" dirty="0"/>
                  <a:t>Вычислим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1</m:t>
                        </m:r>
                      </m:sub>
                    </m:sSub>
                    <m:r>
                      <a:rPr lang="en-US" i="1">
                        <a:latin typeface="Cambria Math" panose="02040503050406030204" pitchFamily="18" charset="0"/>
                      </a:rPr>
                      <m:t>⊕</m:t>
                    </m:r>
                    <m:r>
                      <a:rPr lang="en-US" i="1">
                        <a:latin typeface="Cambria Math" panose="02040503050406030204" pitchFamily="18" charset="0"/>
                      </a:rPr>
                      <m:t>𝑡</m:t>
                    </m:r>
                  </m:oMath>
                </a14:m>
                <a:r>
                  <a:rPr lang="ru-RU" dirty="0"/>
                  <a:t>. Тогда </a:t>
                </a:r>
                <a14:m>
                  <m:oMath xmlns:m="http://schemas.openxmlformats.org/officeDocument/2006/math">
                    <m:r>
                      <a:rPr lang="en-US" i="1">
                        <a:latin typeface="Cambria Math" panose="02040503050406030204" pitchFamily="18" charset="0"/>
                      </a:rPr>
                      <m:t>𝑡</m:t>
                    </m:r>
                  </m:oMath>
                </a14:m>
                <a:r>
                  <a:rPr lang="en-US" dirty="0"/>
                  <a:t> </a:t>
                </a:r>
                <a:r>
                  <a:rPr lang="ru-RU" dirty="0"/>
                  <a:t>является корректным </a:t>
                </a:r>
                <a:r>
                  <a:rPr lang="en-US" dirty="0"/>
                  <a:t>MAC </a:t>
                </a:r>
                <a:r>
                  <a:rPr lang="ru-RU" dirty="0"/>
                  <a:t>для сообщения </a:t>
                </a:r>
                <a14:m>
                  <m:oMath xmlns:m="http://schemas.openxmlformats.org/officeDocument/2006/math">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en-US" i="1">
                            <a:latin typeface="Cambria Math" panose="02040503050406030204" pitchFamily="18" charset="0"/>
                          </a:rPr>
                          <m:t>2</m:t>
                        </m:r>
                      </m:sub>
                    </m:sSub>
                    <m:r>
                      <a:rPr lang="en-US" i="1">
                        <a:latin typeface="Cambria Math" panose="02040503050406030204" pitchFamily="18" charset="0"/>
                      </a:rPr>
                      <m:t>)</m:t>
                    </m:r>
                  </m:oMath>
                </a14:m>
                <a:endParaRPr lang="en-US" dirty="0" smtClean="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rPr>
                        <m:t>𝐹</m:t>
                      </m:r>
                      <m:d>
                        <m:dPr>
                          <m:ctrlPr>
                            <a:rPr lang="en-US" b="0" i="1" smtClean="0">
                              <a:latin typeface="Cambria Math" panose="02040503050406030204" pitchFamily="18" charset="0"/>
                            </a:rPr>
                          </m:ctrlPr>
                        </m:dPr>
                        <m:e>
                          <m:r>
                            <a:rPr lang="en-US" b="0" i="1" smtClean="0">
                              <a:latin typeface="Cambria Math" panose="02040503050406030204" pitchFamily="18" charset="0"/>
                            </a:rPr>
                            <m:t>𝑘</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e>
                      </m:d>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𝐹</m:t>
                      </m:r>
                      <m:d>
                        <m:dPr>
                          <m:ctrlPr>
                            <a:rPr lang="en-US" b="0" i="1" smtClean="0">
                              <a:latin typeface="Cambria Math" panose="02040503050406030204" pitchFamily="18" charset="0"/>
                            </a:rPr>
                          </m:ctrlPr>
                        </m:dPr>
                        <m:e>
                          <m:r>
                            <a:rPr lang="en-US" b="0" i="1" smtClean="0">
                              <a:latin typeface="Cambria Math" panose="02040503050406030204" pitchFamily="18" charset="0"/>
                            </a:rPr>
                            <m:t>𝑘</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oMath>
                  </m:oMathPara>
                </a14:m>
                <a:endParaRPr lang="en-US" b="0" dirty="0" smtClean="0"/>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𝐹</m:t>
                          </m:r>
                        </m:e>
                        <m:sub>
                          <m:r>
                            <a:rPr lang="en-US" b="0" i="1" smtClean="0">
                              <a:latin typeface="Cambria Math" panose="02040503050406030204" pitchFamily="18" charset="0"/>
                            </a:rPr>
                            <m:t>𝐶𝐵𝐶</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𝑘</m:t>
                          </m:r>
                          <m:r>
                            <a:rPr lang="en-US" b="0" i="1" smtClean="0">
                              <a:latin typeface="Cambria Math" panose="02040503050406030204" pitchFamily="18" charset="0"/>
                            </a:rPr>
                            <m:t>, </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e>
                          </m:d>
                        </m:e>
                      </m:d>
                      <m:r>
                        <a:rPr lang="en-US" b="0" i="1" smtClean="0">
                          <a:latin typeface="Cambria Math" panose="02040503050406030204" pitchFamily="18" charset="0"/>
                        </a:rPr>
                        <m:t>=</m:t>
                      </m:r>
                      <m:r>
                        <a:rPr lang="en-US" b="0" i="1" smtClean="0">
                          <a:latin typeface="Cambria Math" panose="02040503050406030204" pitchFamily="18" charset="0"/>
                        </a:rPr>
                        <m:t>𝐹</m:t>
                      </m:r>
                      <m:d>
                        <m:dPr>
                          <m:ctrlPr>
                            <a:rPr lang="en-US" b="0" i="1" smtClean="0">
                              <a:latin typeface="Cambria Math" panose="02040503050406030204" pitchFamily="18" charset="0"/>
                            </a:rPr>
                          </m:ctrlPr>
                        </m:dPr>
                        <m:e>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𝐹</m:t>
                          </m:r>
                          <m:d>
                            <m:dPr>
                              <m:ctrlPr>
                                <a:rPr lang="en-US" b="0" i="1" smtClean="0">
                                  <a:latin typeface="Cambria Math" panose="02040503050406030204" pitchFamily="18" charset="0"/>
                                </a:rPr>
                              </m:ctrlPr>
                            </m:dPr>
                            <m:e>
                              <m:r>
                                <a:rPr lang="en-US" b="0" i="1" smtClean="0">
                                  <a:latin typeface="Cambria Math" panose="02040503050406030204" pitchFamily="18" charset="0"/>
                                </a:rPr>
                                <m:t>𝑘</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e>
                      </m:d>
                      <m:r>
                        <a:rPr lang="en-US" b="0" i="1" smtClean="0">
                          <a:latin typeface="Cambria Math" panose="02040503050406030204" pitchFamily="18" charset="0"/>
                        </a:rPr>
                        <m:t>=</m:t>
                      </m:r>
                      <m:r>
                        <a:rPr lang="en-US" b="0" i="1" smtClean="0">
                          <a:latin typeface="Cambria Math" panose="02040503050406030204" pitchFamily="18" charset="0"/>
                        </a:rPr>
                        <m:t>𝐹</m:t>
                      </m:r>
                      <m:d>
                        <m:dPr>
                          <m:ctrlPr>
                            <a:rPr lang="en-US" b="0" i="1" smtClean="0">
                              <a:latin typeface="Cambria Math" panose="02040503050406030204" pitchFamily="18" charset="0"/>
                            </a:rPr>
                          </m:ctrlPr>
                        </m:dPr>
                        <m:e>
                          <m:r>
                            <a:rPr lang="en-US" b="0" i="1" smtClean="0">
                              <a:latin typeface="Cambria Math" panose="02040503050406030204" pitchFamily="18" charset="0"/>
                            </a:rPr>
                            <m:t>𝑘</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e>
                      </m:d>
                      <m:r>
                        <a:rPr lang="en-US" b="0" i="1" smtClean="0">
                          <a:latin typeface="Cambria Math" panose="02040503050406030204" pitchFamily="18" charset="0"/>
                        </a:rPr>
                        <m:t>=</m:t>
                      </m:r>
                      <m:r>
                        <a:rPr lang="en-US" b="0" i="1" smtClean="0">
                          <a:latin typeface="Cambria Math" panose="02040503050406030204" pitchFamily="18" charset="0"/>
                        </a:rPr>
                        <m:t>𝑡</m:t>
                      </m:r>
                    </m:oMath>
                  </m:oMathPara>
                </a14:m>
                <a:endParaRPr lang="en-US" dirty="0"/>
              </a:p>
              <a:p>
                <a:endParaRPr lang="ru-RU" dirty="0"/>
              </a:p>
            </p:txBody>
          </p:sp>
        </mc:Choice>
        <mc:Fallback>
          <p:sp>
            <p:nvSpPr>
              <p:cNvPr id="3" name="Объект 2"/>
              <p:cNvSpPr>
                <a:spLocks noGrp="1" noRot="1" noChangeAspect="1" noMove="1" noResize="1" noEditPoints="1" noAdjustHandles="1" noChangeArrowheads="1" noChangeShapeType="1" noTextEdit="1"/>
              </p:cNvSpPr>
              <p:nvPr>
                <p:ph idx="1"/>
              </p:nvPr>
            </p:nvSpPr>
            <p:spPr>
              <a:xfrm>
                <a:off x="189523" y="2072939"/>
                <a:ext cx="10787743" cy="4351338"/>
              </a:xfrm>
              <a:blipFill rotWithShape="0">
                <a:blip r:embed="rId3"/>
                <a:stretch>
                  <a:fillRect l="-1017" t="-2101"/>
                </a:stretch>
              </a:blipFill>
            </p:spPr>
            <p:txBody>
              <a:bodyPr/>
              <a:lstStyle/>
              <a:p>
                <a:r>
                  <a:rPr lang="ru-RU">
                    <a:noFill/>
                  </a:rPr>
                  <a:t> </a:t>
                </a:r>
              </a:p>
            </p:txBody>
          </p:sp>
        </mc:Fallback>
      </mc:AlternateContent>
      <p:sp>
        <p:nvSpPr>
          <p:cNvPr id="4" name="Номер слайда 3"/>
          <p:cNvSpPr>
            <a:spLocks noGrp="1"/>
          </p:cNvSpPr>
          <p:nvPr>
            <p:ph type="sldNum" sz="quarter" idx="12"/>
          </p:nvPr>
        </p:nvSpPr>
        <p:spPr/>
        <p:txBody>
          <a:bodyPr/>
          <a:lstStyle/>
          <a:p>
            <a:fld id="{8253DDDB-F8F7-4D64-A7FD-3F3D61C1949F}" type="slidenum">
              <a:rPr lang="ru-RU" smtClean="0"/>
              <a:t>32</a:t>
            </a:fld>
            <a:endParaRPr lang="ru-RU"/>
          </a:p>
        </p:txBody>
      </p:sp>
      <p:pic>
        <p:nvPicPr>
          <p:cNvPr id="5" name="Рисунок 4"/>
          <p:cNvPicPr>
            <a:picLocks noChangeAspect="1"/>
          </p:cNvPicPr>
          <p:nvPr/>
        </p:nvPicPr>
        <p:blipFill>
          <a:blip r:embed="rId4"/>
          <a:stretch>
            <a:fillRect/>
          </a:stretch>
        </p:blipFill>
        <p:spPr>
          <a:xfrm>
            <a:off x="7062977" y="1514206"/>
            <a:ext cx="4795404" cy="1857605"/>
          </a:xfrm>
          <a:prstGeom prst="rect">
            <a:avLst/>
          </a:prstGeom>
        </p:spPr>
      </p:pic>
    </p:spTree>
    <p:extLst>
      <p:ext uri="{BB962C8B-B14F-4D97-AF65-F5344CB8AC3E}">
        <p14:creationId xmlns:p14="http://schemas.microsoft.com/office/powerpoint/2010/main" val="109696802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Построение </a:t>
            </a:r>
            <a:r>
              <a:rPr lang="en-US" dirty="0" smtClean="0"/>
              <a:t>MAC</a:t>
            </a:r>
            <a:endParaRPr lang="ru-RU" dirty="0"/>
          </a:p>
        </p:txBody>
      </p:sp>
      <p:sp>
        <p:nvSpPr>
          <p:cNvPr id="3" name="Объект 2"/>
          <p:cNvSpPr>
            <a:spLocks noGrp="1"/>
          </p:cNvSpPr>
          <p:nvPr>
            <p:ph idx="1"/>
          </p:nvPr>
        </p:nvSpPr>
        <p:spPr/>
        <p:txBody>
          <a:bodyPr/>
          <a:lstStyle/>
          <a:p>
            <a:pPr marL="0" indent="0">
              <a:buNone/>
            </a:pPr>
            <a:r>
              <a:rPr lang="ru-RU" dirty="0" smtClean="0"/>
              <a:t>Стойкие </a:t>
            </a:r>
            <a:r>
              <a:rPr lang="en-US" dirty="0" smtClean="0"/>
              <a:t>MAC </a:t>
            </a:r>
            <a:r>
              <a:rPr lang="ru-RU" dirty="0" smtClean="0"/>
              <a:t>можно построить на основе </a:t>
            </a:r>
            <a:r>
              <a:rPr lang="ru-RU" dirty="0" err="1" smtClean="0"/>
              <a:t>беспрификсных</a:t>
            </a:r>
            <a:r>
              <a:rPr lang="ru-RU" dirty="0" smtClean="0"/>
              <a:t> </a:t>
            </a:r>
            <a:r>
              <a:rPr lang="en-US" dirty="0" smtClean="0"/>
              <a:t>PRF</a:t>
            </a:r>
            <a:r>
              <a:rPr lang="ru-RU" dirty="0"/>
              <a:t> </a:t>
            </a:r>
            <a:r>
              <a:rPr lang="ru-RU" dirty="0" smtClean="0"/>
              <a:t>(</a:t>
            </a:r>
            <a:r>
              <a:rPr lang="ru-RU" dirty="0" err="1" smtClean="0"/>
              <a:t>сл</a:t>
            </a:r>
            <a:r>
              <a:rPr lang="ru-RU" dirty="0" smtClean="0"/>
              <a:t> лекция), но использование </a:t>
            </a:r>
            <a:r>
              <a:rPr lang="ru-RU" dirty="0" err="1"/>
              <a:t>беспрификсных</a:t>
            </a:r>
            <a:r>
              <a:rPr lang="ru-RU" dirty="0"/>
              <a:t> </a:t>
            </a:r>
            <a:r>
              <a:rPr lang="en-US" dirty="0"/>
              <a:t>PRF</a:t>
            </a:r>
            <a:r>
              <a:rPr lang="ru-RU"/>
              <a:t> </a:t>
            </a:r>
            <a:r>
              <a:rPr lang="ru-RU" smtClean="0"/>
              <a:t>напрямую в </a:t>
            </a:r>
            <a:r>
              <a:rPr lang="ru-RU" dirty="0" smtClean="0"/>
              <a:t>качестве </a:t>
            </a:r>
            <a:r>
              <a:rPr lang="en-US" dirty="0" smtClean="0"/>
              <a:t>MAC </a:t>
            </a:r>
            <a:r>
              <a:rPr lang="ru-RU" dirty="0" smtClean="0"/>
              <a:t>даёт нестойкие конструкции.</a:t>
            </a:r>
            <a:endParaRPr lang="ru-RU" dirty="0"/>
          </a:p>
        </p:txBody>
      </p:sp>
      <p:sp>
        <p:nvSpPr>
          <p:cNvPr id="4" name="Номер слайда 3"/>
          <p:cNvSpPr>
            <a:spLocks noGrp="1"/>
          </p:cNvSpPr>
          <p:nvPr>
            <p:ph type="sldNum" sz="quarter" idx="12"/>
          </p:nvPr>
        </p:nvSpPr>
        <p:spPr/>
        <p:txBody>
          <a:bodyPr/>
          <a:lstStyle/>
          <a:p>
            <a:fld id="{8253DDDB-F8F7-4D64-A7FD-3F3D61C1949F}" type="slidenum">
              <a:rPr lang="ru-RU" smtClean="0"/>
              <a:t>33</a:t>
            </a:fld>
            <a:endParaRPr lang="ru-RU"/>
          </a:p>
        </p:txBody>
      </p:sp>
    </p:spTree>
    <p:extLst>
      <p:ext uri="{BB962C8B-B14F-4D97-AF65-F5344CB8AC3E}">
        <p14:creationId xmlns:p14="http://schemas.microsoft.com/office/powerpoint/2010/main" val="85039292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Аутентичность сообщений</a:t>
            </a:r>
            <a:endParaRPr lang="ru-RU" dirty="0"/>
          </a:p>
        </p:txBody>
      </p:sp>
      <mc:AlternateContent xmlns:mc="http://schemas.openxmlformats.org/markup-compatibility/2006" xmlns:a14="http://schemas.microsoft.com/office/drawing/2010/main">
        <mc:Choice Requires="a14">
          <p:sp>
            <p:nvSpPr>
              <p:cNvPr id="3" name="Объект 2"/>
              <p:cNvSpPr>
                <a:spLocks noGrp="1"/>
              </p:cNvSpPr>
              <p:nvPr>
                <p:ph idx="1"/>
              </p:nvPr>
            </p:nvSpPr>
            <p:spPr>
              <a:xfrm>
                <a:off x="838200" y="1457490"/>
                <a:ext cx="10515600" cy="4351338"/>
              </a:xfrm>
            </p:spPr>
            <p:txBody>
              <a:bodyPr/>
              <a:lstStyle/>
              <a:p>
                <a:r>
                  <a:rPr lang="ru-RU" dirty="0" smtClean="0"/>
                  <a:t>Задача – обеспечить целостность сообщений </a:t>
                </a:r>
                <a14:m>
                  <m:oMath xmlns:m="http://schemas.openxmlformats.org/officeDocument/2006/math">
                    <m:r>
                      <a:rPr lang="en-US" b="0" i="1" smtClean="0">
                        <a:latin typeface="Cambria Math" panose="02040503050406030204" pitchFamily="18" charset="0"/>
                      </a:rPr>
                      <m:t>𝑚</m:t>
                    </m:r>
                  </m:oMath>
                </a14:m>
                <a:r>
                  <a:rPr lang="ru-RU" dirty="0" smtClean="0"/>
                  <a:t> при передаче (аутентичность сообщений</a:t>
                </a:r>
                <a:r>
                  <a:rPr lang="ru-RU" dirty="0"/>
                  <a:t>)</a:t>
                </a:r>
                <a:endParaRPr lang="ru-RU" dirty="0" smtClean="0"/>
              </a:p>
              <a:p>
                <a:r>
                  <a:rPr lang="ru-RU" dirty="0" smtClean="0"/>
                  <a:t>Обеспечиваем только </a:t>
                </a:r>
                <a:r>
                  <a:rPr lang="ru-RU" b="1" dirty="0" smtClean="0"/>
                  <a:t>целостность</a:t>
                </a:r>
                <a:r>
                  <a:rPr lang="ru-RU" dirty="0" smtClean="0"/>
                  <a:t>, сообщения предполагаются открытыми</a:t>
                </a:r>
              </a:p>
              <a:p>
                <a:r>
                  <a:rPr lang="ru-RU" dirty="0" smtClean="0"/>
                  <a:t>Основная идея – создать небольшую по длине величину</a:t>
                </a:r>
                <a:r>
                  <a:rPr lang="en-US" dirty="0" smtClean="0"/>
                  <a:t> </a:t>
                </a:r>
                <a14:m>
                  <m:oMath xmlns:m="http://schemas.openxmlformats.org/officeDocument/2006/math">
                    <m:r>
                      <a:rPr lang="en-US" b="0" i="1" smtClean="0">
                        <a:latin typeface="Cambria Math" panose="02040503050406030204" pitchFamily="18" charset="0"/>
                      </a:rPr>
                      <m:t>𝑡</m:t>
                    </m:r>
                  </m:oMath>
                </a14:m>
                <a:r>
                  <a:rPr lang="ru-RU" dirty="0" smtClean="0"/>
                  <a:t> </a:t>
                </a:r>
                <a:r>
                  <a:rPr lang="en-US" dirty="0" smtClean="0"/>
                  <a:t>(tag, </a:t>
                </a:r>
                <a:r>
                  <a:rPr lang="ru-RU" dirty="0" smtClean="0"/>
                  <a:t>метка) на основе сообщения, и передать данную величину вместе с сообщением</a:t>
                </a:r>
                <a:r>
                  <a:rPr lang="en-US" dirty="0" smtClean="0"/>
                  <a:t>: </a:t>
                </a:r>
                <a14:m>
                  <m:oMath xmlns:m="http://schemas.openxmlformats.org/officeDocument/2006/math">
                    <m:r>
                      <a:rPr lang="ru-RU" b="0" i="1" smtClean="0">
                        <a:latin typeface="Cambria Math" panose="02040503050406030204" pitchFamily="18" charset="0"/>
                      </a:rPr>
                      <m:t>(</m:t>
                    </m:r>
                    <m:r>
                      <a:rPr lang="en-US" b="0" i="1" smtClean="0">
                        <a:latin typeface="Cambria Math" panose="02040503050406030204" pitchFamily="18" charset="0"/>
                      </a:rPr>
                      <m:t>𝑚</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oMath>
                </a14:m>
                <a:r>
                  <a:rPr lang="ru-RU" dirty="0" smtClean="0"/>
                  <a:t>. На стороне получателя величина </a:t>
                </a:r>
                <a14:m>
                  <m:oMath xmlns:m="http://schemas.openxmlformats.org/officeDocument/2006/math">
                    <m:r>
                      <a:rPr lang="en-US" b="0" i="1" smtClean="0">
                        <a:latin typeface="Cambria Math" panose="02040503050406030204" pitchFamily="18" charset="0"/>
                      </a:rPr>
                      <m:t>𝑡</m:t>
                    </m:r>
                    <m:r>
                      <a:rPr lang="en-US" b="0" i="1" smtClean="0">
                        <a:latin typeface="Cambria Math" panose="02040503050406030204" pitchFamily="18" charset="0"/>
                      </a:rPr>
                      <m:t>′</m:t>
                    </m:r>
                  </m:oMath>
                </a14:m>
                <a:r>
                  <a:rPr lang="ru-RU" dirty="0" smtClean="0"/>
                  <a:t> вычисляется для полученного сообщения</a:t>
                </a:r>
                <a:r>
                  <a:rPr lang="en-US" dirty="0" smtClean="0"/>
                  <a:t> </a:t>
                </a:r>
                <a14:m>
                  <m:oMath xmlns:m="http://schemas.openxmlformats.org/officeDocument/2006/math">
                    <m:r>
                      <a:rPr lang="en-US" b="0" i="1" smtClean="0">
                        <a:latin typeface="Cambria Math" panose="02040503050406030204" pitchFamily="18" charset="0"/>
                      </a:rPr>
                      <m:t>𝑚</m:t>
                    </m:r>
                    <m:r>
                      <a:rPr lang="en-US" b="0" i="1" smtClean="0">
                        <a:latin typeface="Cambria Math" panose="02040503050406030204" pitchFamily="18" charset="0"/>
                      </a:rPr>
                      <m:t>′</m:t>
                    </m:r>
                  </m:oMath>
                </a14:m>
                <a:r>
                  <a:rPr lang="en-US" dirty="0" smtClean="0"/>
                  <a:t> </a:t>
                </a:r>
                <a:r>
                  <a:rPr lang="ru-RU" dirty="0" smtClean="0"/>
                  <a:t>и производится сравнение </a:t>
                </a:r>
                <a14:m>
                  <m:oMath xmlns:m="http://schemas.openxmlformats.org/officeDocument/2006/math">
                    <m:r>
                      <a:rPr lang="en-US" b="0" i="1" smtClean="0">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oMath>
                </a14:m>
                <a:r>
                  <a:rPr lang="ru-RU" dirty="0" smtClean="0"/>
                  <a:t>. В случае равенства полагается, что целостность сообщения не нарушена.</a:t>
                </a:r>
              </a:p>
            </p:txBody>
          </p:sp>
        </mc:Choice>
        <mc:Fallback xmlns="">
          <p:sp>
            <p:nvSpPr>
              <p:cNvPr id="3" name="Объект 2"/>
              <p:cNvSpPr>
                <a:spLocks noGrp="1" noRot="1" noChangeAspect="1" noMove="1" noResize="1" noEditPoints="1" noAdjustHandles="1" noChangeArrowheads="1" noChangeShapeType="1" noTextEdit="1"/>
              </p:cNvSpPr>
              <p:nvPr>
                <p:ph idx="1"/>
              </p:nvPr>
            </p:nvSpPr>
            <p:spPr>
              <a:xfrm>
                <a:off x="838200" y="1457490"/>
                <a:ext cx="10515600" cy="4351338"/>
              </a:xfrm>
              <a:blipFill>
                <a:blip r:embed="rId2"/>
                <a:stretch>
                  <a:fillRect l="-928" t="-2101" r="-522"/>
                </a:stretch>
              </a:blipFill>
            </p:spPr>
            <p:txBody>
              <a:bodyPr/>
              <a:lstStyle/>
              <a:p>
                <a:r>
                  <a:rPr lang="ru-RU">
                    <a:noFill/>
                  </a:rPr>
                  <a:t> </a:t>
                </a:r>
              </a:p>
            </p:txBody>
          </p:sp>
        </mc:Fallback>
      </mc:AlternateContent>
      <p:sp>
        <p:nvSpPr>
          <p:cNvPr id="4" name="Номер слайда 3"/>
          <p:cNvSpPr>
            <a:spLocks noGrp="1"/>
          </p:cNvSpPr>
          <p:nvPr>
            <p:ph type="sldNum" sz="quarter" idx="12"/>
          </p:nvPr>
        </p:nvSpPr>
        <p:spPr/>
        <p:txBody>
          <a:bodyPr/>
          <a:lstStyle/>
          <a:p>
            <a:fld id="{8253DDDB-F8F7-4D64-A7FD-3F3D61C1949F}" type="slidenum">
              <a:rPr lang="ru-RU" smtClean="0"/>
              <a:t>4</a:t>
            </a:fld>
            <a:endParaRPr lang="ru-RU"/>
          </a:p>
        </p:txBody>
      </p:sp>
      <p:pic>
        <p:nvPicPr>
          <p:cNvPr id="5" name="Рисунок 4"/>
          <p:cNvPicPr>
            <a:picLocks noChangeAspect="1"/>
          </p:cNvPicPr>
          <p:nvPr/>
        </p:nvPicPr>
        <p:blipFill>
          <a:blip r:embed="rId3"/>
          <a:stretch>
            <a:fillRect/>
          </a:stretch>
        </p:blipFill>
        <p:spPr>
          <a:xfrm>
            <a:off x="2699238" y="4877703"/>
            <a:ext cx="6570942" cy="1862249"/>
          </a:xfrm>
          <a:prstGeom prst="rect">
            <a:avLst/>
          </a:prstGeom>
        </p:spPr>
      </p:pic>
    </p:spTree>
    <p:extLst>
      <p:ext uri="{BB962C8B-B14F-4D97-AF65-F5344CB8AC3E}">
        <p14:creationId xmlns:p14="http://schemas.microsoft.com/office/powerpoint/2010/main" val="104130175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Аутентичность </a:t>
            </a:r>
            <a:r>
              <a:rPr lang="ru-RU" dirty="0"/>
              <a:t>сообщений</a:t>
            </a:r>
          </a:p>
        </p:txBody>
      </p:sp>
      <p:pic>
        <p:nvPicPr>
          <p:cNvPr id="5" name="Объект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44662" y="1825625"/>
            <a:ext cx="8702676" cy="4351338"/>
          </a:xfrm>
        </p:spPr>
      </p:pic>
      <p:sp>
        <p:nvSpPr>
          <p:cNvPr id="4" name="Номер слайда 3"/>
          <p:cNvSpPr>
            <a:spLocks noGrp="1"/>
          </p:cNvSpPr>
          <p:nvPr>
            <p:ph type="sldNum" sz="quarter" idx="12"/>
          </p:nvPr>
        </p:nvSpPr>
        <p:spPr/>
        <p:txBody>
          <a:bodyPr/>
          <a:lstStyle/>
          <a:p>
            <a:fld id="{8253DDDB-F8F7-4D64-A7FD-3F3D61C1949F}" type="slidenum">
              <a:rPr lang="ru-RU" smtClean="0"/>
              <a:t>5</a:t>
            </a:fld>
            <a:endParaRPr lang="ru-RU"/>
          </a:p>
        </p:txBody>
      </p:sp>
    </p:spTree>
    <p:extLst>
      <p:ext uri="{BB962C8B-B14F-4D97-AF65-F5344CB8AC3E}">
        <p14:creationId xmlns:p14="http://schemas.microsoft.com/office/powerpoint/2010/main" val="118425769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Целостность сообщений</a:t>
            </a:r>
          </a:p>
        </p:txBody>
      </p:sp>
      <p:sp>
        <p:nvSpPr>
          <p:cNvPr id="3" name="Объект 2"/>
          <p:cNvSpPr>
            <a:spLocks noGrp="1"/>
          </p:cNvSpPr>
          <p:nvPr>
            <p:ph idx="1"/>
          </p:nvPr>
        </p:nvSpPr>
        <p:spPr/>
        <p:txBody>
          <a:bodyPr/>
          <a:lstStyle/>
          <a:p>
            <a:pPr marL="342900" lvl="1" indent="-342900"/>
            <a:r>
              <a:rPr lang="ru-RU" dirty="0"/>
              <a:t>В данной лекции рассматриваем только защиту </a:t>
            </a:r>
            <a:r>
              <a:rPr lang="ru-RU" dirty="0" smtClean="0"/>
              <a:t>целостности</a:t>
            </a:r>
          </a:p>
          <a:p>
            <a:pPr marL="342900" lvl="1" indent="-342900"/>
            <a:r>
              <a:rPr lang="ru-RU" dirty="0" smtClean="0"/>
              <a:t>В дальнейшем в лекциях </a:t>
            </a:r>
            <a:r>
              <a:rPr lang="ru-RU" dirty="0"/>
              <a:t>будем говорить и об обеспечении целостности и </a:t>
            </a:r>
            <a:r>
              <a:rPr lang="ru-RU" dirty="0" smtClean="0"/>
              <a:t>конфиденциальности (аутентифицированное шифрование)</a:t>
            </a:r>
            <a:endParaRPr lang="ru-RU" dirty="0"/>
          </a:p>
          <a:p>
            <a:pPr marL="342900" lvl="1" indent="-342900"/>
            <a:r>
              <a:rPr lang="ru-RU" dirty="0"/>
              <a:t>… но даже только обеспечение целостности имеет </a:t>
            </a:r>
            <a:r>
              <a:rPr lang="ru-RU" dirty="0" smtClean="0"/>
              <a:t>реальные приложения.</a:t>
            </a:r>
          </a:p>
          <a:p>
            <a:pPr marL="800100" lvl="2" indent="-342900"/>
            <a:r>
              <a:rPr lang="ru-RU" sz="2400" dirty="0" smtClean="0"/>
              <a:t>Пример – открытое распространение новостей об итогах торгов на бирже. Новости не являются секретными, но мы хотим удостоверится, что была обеспечена их целостность (т.е. их не подменили при передаче). Заметим, что порядок сообщений может быть обеспечен, при обеспечении целостности их нумерации (т.е. защищаем не только целостность сообщений, но их </a:t>
            </a:r>
            <a:r>
              <a:rPr lang="en-US" sz="2400" dirty="0" smtClean="0"/>
              <a:t>id</a:t>
            </a:r>
            <a:r>
              <a:rPr lang="ru-RU" sz="2400" dirty="0" smtClean="0"/>
              <a:t>).</a:t>
            </a:r>
          </a:p>
          <a:p>
            <a:pPr marL="800100" lvl="2" indent="-342900"/>
            <a:r>
              <a:rPr lang="ru-RU" sz="2400" dirty="0" smtClean="0"/>
              <a:t>Пример – обеспечение целостности дистрибутивов бесплатного программного обеспечения</a:t>
            </a:r>
          </a:p>
        </p:txBody>
      </p:sp>
      <p:sp>
        <p:nvSpPr>
          <p:cNvPr id="4" name="Номер слайда 3"/>
          <p:cNvSpPr>
            <a:spLocks noGrp="1"/>
          </p:cNvSpPr>
          <p:nvPr>
            <p:ph type="sldNum" sz="quarter" idx="12"/>
          </p:nvPr>
        </p:nvSpPr>
        <p:spPr/>
        <p:txBody>
          <a:bodyPr/>
          <a:lstStyle/>
          <a:p>
            <a:fld id="{8253DDDB-F8F7-4D64-A7FD-3F3D61C1949F}" type="slidenum">
              <a:rPr lang="ru-RU" smtClean="0"/>
              <a:t>6</a:t>
            </a:fld>
            <a:endParaRPr lang="ru-RU"/>
          </a:p>
        </p:txBody>
      </p:sp>
    </p:spTree>
    <p:extLst>
      <p:ext uri="{BB962C8B-B14F-4D97-AF65-F5344CB8AC3E}">
        <p14:creationId xmlns:p14="http://schemas.microsoft.com/office/powerpoint/2010/main" val="202987098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Обеспечение целостности</a:t>
            </a:r>
            <a:endParaRPr lang="ru-RU" dirty="0"/>
          </a:p>
        </p:txBody>
      </p:sp>
      <p:sp>
        <p:nvSpPr>
          <p:cNvPr id="3" name="Объект 2"/>
          <p:cNvSpPr>
            <a:spLocks noGrp="1"/>
          </p:cNvSpPr>
          <p:nvPr>
            <p:ph idx="1"/>
          </p:nvPr>
        </p:nvSpPr>
        <p:spPr>
          <a:xfrm>
            <a:off x="838200" y="1825625"/>
            <a:ext cx="10515600" cy="4658302"/>
          </a:xfrm>
        </p:spPr>
        <p:txBody>
          <a:bodyPr>
            <a:normAutofit lnSpcReduction="10000"/>
          </a:bodyPr>
          <a:lstStyle/>
          <a:p>
            <a:r>
              <a:rPr lang="ru-RU" dirty="0" smtClean="0"/>
              <a:t>Как построить алгоритм обеспечения целостности?</a:t>
            </a:r>
          </a:p>
          <a:p>
            <a:r>
              <a:rPr lang="ru-RU" dirty="0" smtClean="0"/>
              <a:t>Очевидно он должен зависеть от сообщения</a:t>
            </a:r>
          </a:p>
          <a:p>
            <a:r>
              <a:rPr lang="ru-RU" dirty="0" smtClean="0"/>
              <a:t>Необходимо использование секретного ключа,</a:t>
            </a:r>
            <a:r>
              <a:rPr lang="en-US" dirty="0" smtClean="0"/>
              <a:t> </a:t>
            </a:r>
            <a:r>
              <a:rPr lang="ru-RU" dirty="0" smtClean="0"/>
              <a:t>неизвестного противнику, так как иначе противник может подменить сообщение и вычислить для него новый </a:t>
            </a:r>
            <a:r>
              <a:rPr lang="en-US" dirty="0" smtClean="0"/>
              <a:t>tag</a:t>
            </a:r>
            <a:endParaRPr lang="ru-RU" dirty="0" smtClean="0"/>
          </a:p>
          <a:p>
            <a:r>
              <a:rPr lang="ru-RU" b="1" dirty="0" smtClean="0"/>
              <a:t>ВАЖНО</a:t>
            </a:r>
            <a:r>
              <a:rPr lang="ru-RU" dirty="0" smtClean="0"/>
              <a:t> </a:t>
            </a:r>
            <a:r>
              <a:rPr lang="en-US" dirty="0" smtClean="0"/>
              <a:t>CRC32 </a:t>
            </a:r>
            <a:r>
              <a:rPr lang="ru-RU" dirty="0" smtClean="0"/>
              <a:t>и другие помехоустойчивые коды не подходят для решения указанной нами задачи. Задача циклических кодов – обеспечение целостности при защите от случайных изменений, вызванных передачей по каналу связи. Мы пытаемся защититься от преднамеренных изменений, внесённых противником, который может вычислить и </a:t>
            </a:r>
            <a:r>
              <a:rPr lang="en-US" dirty="0" smtClean="0"/>
              <a:t>CRC</a:t>
            </a:r>
            <a:r>
              <a:rPr lang="ru-RU" dirty="0" smtClean="0"/>
              <a:t>32 для произвольных сообщений. Более того, для </a:t>
            </a:r>
            <a:r>
              <a:rPr lang="en-US" dirty="0" smtClean="0"/>
              <a:t>CRC32 </a:t>
            </a:r>
            <a:r>
              <a:rPr lang="ru-RU" dirty="0" smtClean="0"/>
              <a:t>возможно эффективное построение коллизий.</a:t>
            </a:r>
          </a:p>
          <a:p>
            <a:endParaRPr lang="ru-RU" dirty="0"/>
          </a:p>
        </p:txBody>
      </p:sp>
      <p:sp>
        <p:nvSpPr>
          <p:cNvPr id="4" name="Номер слайда 3"/>
          <p:cNvSpPr>
            <a:spLocks noGrp="1"/>
          </p:cNvSpPr>
          <p:nvPr>
            <p:ph type="sldNum" sz="quarter" idx="12"/>
          </p:nvPr>
        </p:nvSpPr>
        <p:spPr/>
        <p:txBody>
          <a:bodyPr/>
          <a:lstStyle/>
          <a:p>
            <a:fld id="{8253DDDB-F8F7-4D64-A7FD-3F3D61C1949F}" type="slidenum">
              <a:rPr lang="ru-RU" smtClean="0"/>
              <a:t>7</a:t>
            </a:fld>
            <a:endParaRPr lang="ru-RU"/>
          </a:p>
        </p:txBody>
      </p:sp>
    </p:spTree>
    <p:extLst>
      <p:ext uri="{BB962C8B-B14F-4D97-AF65-F5344CB8AC3E}">
        <p14:creationId xmlns:p14="http://schemas.microsoft.com/office/powerpoint/2010/main" val="188068653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Определение </a:t>
            </a:r>
            <a:r>
              <a:rPr lang="en-US" dirty="0" smtClean="0"/>
              <a:t>MAC</a:t>
            </a:r>
            <a:endParaRPr lang="ru-RU" dirty="0"/>
          </a:p>
        </p:txBody>
      </p:sp>
      <mc:AlternateContent xmlns:mc="http://schemas.openxmlformats.org/markup-compatibility/2006" xmlns:a14="http://schemas.microsoft.com/office/drawing/2010/main">
        <mc:Choice Requires="a14">
          <p:sp>
            <p:nvSpPr>
              <p:cNvPr id="3" name="Объект 2"/>
              <p:cNvSpPr>
                <a:spLocks noGrp="1"/>
              </p:cNvSpPr>
              <p:nvPr>
                <p:ph idx="1"/>
              </p:nvPr>
            </p:nvSpPr>
            <p:spPr/>
            <p:txBody>
              <a:bodyPr>
                <a:normAutofit/>
              </a:bodyPr>
              <a:lstStyle/>
              <a:p>
                <a:pPr marL="0" indent="0">
                  <a:buNone/>
                </a:pPr>
                <a:r>
                  <a:rPr lang="ru-RU" dirty="0" smtClean="0"/>
                  <a:t>Введём определение </a:t>
                </a:r>
                <a:r>
                  <a:rPr lang="ru-RU" b="1" dirty="0" smtClean="0"/>
                  <a:t>кода аутентичности сообщения </a:t>
                </a:r>
                <a:r>
                  <a:rPr lang="ru-RU" dirty="0" smtClean="0"/>
                  <a:t>(</a:t>
                </a:r>
                <a:r>
                  <a:rPr lang="en-US" b="1" dirty="0" smtClean="0"/>
                  <a:t>MAC</a:t>
                </a:r>
                <a:r>
                  <a:rPr lang="en-US" dirty="0" smtClean="0"/>
                  <a:t>, message authentication code, </a:t>
                </a:r>
                <a:r>
                  <a:rPr lang="ru-RU" dirty="0" err="1" smtClean="0"/>
                  <a:t>имитовставка</a:t>
                </a:r>
                <a:r>
                  <a:rPr lang="ru-RU" dirty="0" smtClean="0"/>
                  <a:t>).</a:t>
                </a:r>
              </a:p>
              <a:p>
                <a:pPr marL="0" indent="0">
                  <a:buNone/>
                </a:pPr>
                <a:r>
                  <a:rPr lang="en-US" b="1" dirty="0" smtClean="0"/>
                  <a:t>MAC</a:t>
                </a:r>
                <a:r>
                  <a:rPr lang="en-US" dirty="0" smtClean="0"/>
                  <a:t> </a:t>
                </a:r>
                <a:r>
                  <a:rPr lang="ru-RU" dirty="0" smtClean="0"/>
                  <a:t>на </a:t>
                </a:r>
                <a14:m>
                  <m:oMath xmlns:m="http://schemas.openxmlformats.org/officeDocument/2006/math">
                    <m:r>
                      <a:rPr lang="en-US" b="0" i="0" smtClean="0">
                        <a:latin typeface="Cambria Math" panose="02040503050406030204" pitchFamily="18" charset="0"/>
                      </a:rPr>
                      <m:t>(</m:t>
                    </m:r>
                    <m:r>
                      <a:rPr lang="en-US" b="0" i="1" smtClean="0">
                        <a:latin typeface="Cambria Math" panose="02040503050406030204" pitchFamily="18" charset="0"/>
                      </a:rPr>
                      <m:t>𝐾</m:t>
                    </m:r>
                    <m:r>
                      <a:rPr lang="en-US" b="0" i="1" smtClean="0">
                        <a:latin typeface="Cambria Math" panose="02040503050406030204" pitchFamily="18" charset="0"/>
                      </a:rPr>
                      <m:t>,</m:t>
                    </m:r>
                    <m:r>
                      <a:rPr lang="en-US" b="0" i="1" smtClean="0">
                        <a:latin typeface="Cambria Math" panose="02040503050406030204" pitchFamily="18" charset="0"/>
                      </a:rPr>
                      <m:t>𝑀</m:t>
                    </m:r>
                    <m:r>
                      <a:rPr lang="en-US" b="0" i="1" smtClean="0">
                        <a:latin typeface="Cambria Math" panose="02040503050406030204" pitchFamily="18" charset="0"/>
                      </a:rPr>
                      <m:t>,</m:t>
                    </m:r>
                    <m:r>
                      <a:rPr lang="en-US" b="0" i="1" smtClean="0">
                        <a:latin typeface="Cambria Math" panose="02040503050406030204" pitchFamily="18" charset="0"/>
                      </a:rPr>
                      <m:t>𝑇</m:t>
                    </m:r>
                    <m:r>
                      <a:rPr lang="en-US" b="0" i="1" smtClean="0">
                        <a:latin typeface="Cambria Math" panose="02040503050406030204" pitchFamily="18" charset="0"/>
                      </a:rPr>
                      <m:t>)</m:t>
                    </m:r>
                  </m:oMath>
                </a14:m>
                <a:r>
                  <a:rPr lang="en-US" dirty="0" smtClean="0"/>
                  <a:t> </a:t>
                </a:r>
                <a:r>
                  <a:rPr lang="ru-RU" dirty="0" smtClean="0"/>
                  <a:t>называется пара эффективных алгоритмов </a:t>
                </a:r>
                <a14:m>
                  <m:oMath xmlns:m="http://schemas.openxmlformats.org/officeDocument/2006/math">
                    <m:r>
                      <a:rPr lang="en-US" b="0" i="1" smtClean="0">
                        <a:latin typeface="Cambria Math" panose="02040503050406030204" pitchFamily="18" charset="0"/>
                      </a:rPr>
                      <m:t>𝐼</m:t>
                    </m:r>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𝑆</m:t>
                        </m:r>
                        <m:r>
                          <a:rPr lang="en-US" b="0" i="1" smtClean="0">
                            <a:latin typeface="Cambria Math" panose="02040503050406030204" pitchFamily="18" charset="0"/>
                          </a:rPr>
                          <m:t>,</m:t>
                        </m:r>
                        <m:r>
                          <a:rPr lang="en-US" b="0" i="1" smtClean="0">
                            <a:latin typeface="Cambria Math" panose="02040503050406030204" pitchFamily="18" charset="0"/>
                          </a:rPr>
                          <m:t>𝑉</m:t>
                        </m:r>
                      </m:e>
                    </m:d>
                    <m:r>
                      <a:rPr lang="ru-RU" b="0" i="0" smtClean="0">
                        <a:latin typeface="Cambria Math" panose="02040503050406030204" pitchFamily="18" charset="0"/>
                      </a:rPr>
                      <m:t>.</m:t>
                    </m:r>
                  </m:oMath>
                </a14:m>
                <a:r>
                  <a:rPr lang="ru-RU" dirty="0" smtClean="0"/>
                  <a:t> </a:t>
                </a:r>
                <a14:m>
                  <m:oMath xmlns:m="http://schemas.openxmlformats.org/officeDocument/2006/math">
                    <m:r>
                      <a:rPr lang="en-US" b="0" i="1" dirty="0" smtClean="0">
                        <a:latin typeface="Cambria Math" panose="02040503050406030204" pitchFamily="18" charset="0"/>
                      </a:rPr>
                      <m:t>𝑆</m:t>
                    </m:r>
                  </m:oMath>
                </a14:m>
                <a:r>
                  <a:rPr lang="en-US" dirty="0" smtClean="0"/>
                  <a:t> – </a:t>
                </a:r>
                <a:r>
                  <a:rPr lang="ru-RU" b="1" dirty="0" smtClean="0"/>
                  <a:t>алгоритм выработки </a:t>
                </a:r>
                <a:r>
                  <a:rPr lang="en-US" b="1" dirty="0" smtClean="0"/>
                  <a:t>MAC</a:t>
                </a:r>
                <a:r>
                  <a:rPr lang="ru-RU" dirty="0" smtClean="0"/>
                  <a:t>, </a:t>
                </a:r>
                <a14:m>
                  <m:oMath xmlns:m="http://schemas.openxmlformats.org/officeDocument/2006/math">
                    <m:r>
                      <a:rPr lang="en-US" b="0" i="1" smtClean="0">
                        <a:latin typeface="Cambria Math" panose="02040503050406030204" pitchFamily="18" charset="0"/>
                      </a:rPr>
                      <m:t>𝑉</m:t>
                    </m:r>
                  </m:oMath>
                </a14:m>
                <a:r>
                  <a:rPr lang="ru-RU" dirty="0" smtClean="0"/>
                  <a:t> – </a:t>
                </a:r>
                <a:r>
                  <a:rPr lang="ru-RU" b="1" dirty="0" smtClean="0"/>
                  <a:t>алгоритм проверки </a:t>
                </a:r>
                <a:r>
                  <a:rPr lang="en-US" b="1" dirty="0" smtClean="0"/>
                  <a:t>MAC</a:t>
                </a:r>
                <a:r>
                  <a:rPr lang="ru-RU" dirty="0" smtClean="0"/>
                  <a:t>.</a:t>
                </a:r>
                <a:r>
                  <a:rPr lang="en-US" dirty="0" smtClean="0"/>
                  <a:t> </a:t>
                </a:r>
                <a:r>
                  <a:rPr lang="ru-RU" dirty="0" smtClean="0"/>
                  <a:t>Пусть </a:t>
                </a:r>
                <a14:m>
                  <m:oMath xmlns:m="http://schemas.openxmlformats.org/officeDocument/2006/math">
                    <m:r>
                      <a:rPr lang="en-US" b="0" i="1" smtClean="0">
                        <a:latin typeface="Cambria Math" panose="02040503050406030204" pitchFamily="18" charset="0"/>
                      </a:rPr>
                      <m:t>𝑀</m:t>
                    </m:r>
                  </m:oMath>
                </a14:m>
                <a:r>
                  <a:rPr lang="ru-RU" dirty="0" smtClean="0"/>
                  <a:t> – множество сообщений, </a:t>
                </a:r>
                <a14:m>
                  <m:oMath xmlns:m="http://schemas.openxmlformats.org/officeDocument/2006/math">
                    <m:r>
                      <a:rPr lang="en-US" b="0" i="1" smtClean="0">
                        <a:latin typeface="Cambria Math" panose="02040503050406030204" pitchFamily="18" charset="0"/>
                      </a:rPr>
                      <m:t>𝐾</m:t>
                    </m:r>
                  </m:oMath>
                </a14:m>
                <a:r>
                  <a:rPr lang="en-US" dirty="0" smtClean="0"/>
                  <a:t> – </a:t>
                </a:r>
                <a:r>
                  <a:rPr lang="ru-RU" dirty="0" smtClean="0"/>
                  <a:t>множество ключей, </a:t>
                </a:r>
                <a14:m>
                  <m:oMath xmlns:m="http://schemas.openxmlformats.org/officeDocument/2006/math">
                    <m:r>
                      <a:rPr lang="en-US" b="0" i="1" smtClean="0">
                        <a:latin typeface="Cambria Math" panose="02040503050406030204" pitchFamily="18" charset="0"/>
                      </a:rPr>
                      <m:t>𝑇</m:t>
                    </m:r>
                  </m:oMath>
                </a14:m>
                <a:r>
                  <a:rPr lang="ru-RU" dirty="0" smtClean="0"/>
                  <a:t> – множество кодов аутентичности (меток). Тогда для </a:t>
                </a:r>
                <a14:m>
                  <m:oMath xmlns:m="http://schemas.openxmlformats.org/officeDocument/2006/math">
                    <m:r>
                      <a:rPr lang="en-US" b="0" i="1" smtClean="0">
                        <a:latin typeface="Cambria Math" panose="02040503050406030204" pitchFamily="18" charset="0"/>
                      </a:rPr>
                      <m:t>𝑚</m:t>
                    </m:r>
                    <m:r>
                      <a:rPr lang="en-US" b="0" i="1" smtClean="0">
                        <a:latin typeface="Cambria Math" panose="02040503050406030204" pitchFamily="18" charset="0"/>
                      </a:rPr>
                      <m:t>∈</m:t>
                    </m:r>
                    <m:r>
                      <a:rPr lang="en-US" b="0" i="1" smtClean="0">
                        <a:latin typeface="Cambria Math" panose="02040503050406030204" pitchFamily="18" charset="0"/>
                      </a:rPr>
                      <m:t>𝑀</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rPr>
                      <m:t>𝑇</m:t>
                    </m:r>
                    <m:r>
                      <a:rPr lang="en-US" b="0" i="1" smtClean="0">
                        <a:latin typeface="Cambria Math" panose="02040503050406030204" pitchFamily="18" charset="0"/>
                      </a:rPr>
                      <m:t>,</m:t>
                    </m:r>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𝐾</m:t>
                    </m:r>
                  </m:oMath>
                </a14:m>
                <a:endParaRPr lang="ru-RU" dirty="0" smtClean="0"/>
              </a:p>
              <a:p>
                <a14:m>
                  <m:oMath xmlns:m="http://schemas.openxmlformats.org/officeDocument/2006/math">
                    <m:r>
                      <a:rPr lang="en-US" i="1" dirty="0" smtClean="0">
                        <a:latin typeface="Cambria Math" panose="02040503050406030204" pitchFamily="18" charset="0"/>
                      </a:rPr>
                      <m:t>𝑆</m:t>
                    </m:r>
                    <m:r>
                      <a:rPr lang="en-US" b="0" i="1" dirty="0" smtClean="0">
                        <a:latin typeface="Cambria Math" panose="02040503050406030204" pitchFamily="18" charset="0"/>
                      </a:rPr>
                      <m:t>:</m:t>
                    </m:r>
                    <m:r>
                      <a:rPr lang="en-US" b="0" i="1" dirty="0" smtClean="0">
                        <a:latin typeface="Cambria Math" panose="02040503050406030204" pitchFamily="18" charset="0"/>
                      </a:rPr>
                      <m:t>𝐾</m:t>
                    </m:r>
                    <m:r>
                      <a:rPr lang="en-US" b="0" i="1" dirty="0" smtClean="0">
                        <a:latin typeface="Cambria Math" panose="02040503050406030204" pitchFamily="18" charset="0"/>
                      </a:rPr>
                      <m:t>×</m:t>
                    </m:r>
                    <m:r>
                      <a:rPr lang="en-US" b="0" i="1" dirty="0" smtClean="0">
                        <a:latin typeface="Cambria Math" panose="02040503050406030204" pitchFamily="18" charset="0"/>
                      </a:rPr>
                      <m:t>𝑀</m:t>
                    </m:r>
                    <m:r>
                      <a:rPr lang="en-US" b="0" i="1" dirty="0" smtClean="0">
                        <a:latin typeface="Cambria Math" panose="02040503050406030204" pitchFamily="18" charset="0"/>
                      </a:rPr>
                      <m:t>→</m:t>
                    </m:r>
                    <m:r>
                      <a:rPr lang="en-US" b="0" i="1" dirty="0" smtClean="0">
                        <a:latin typeface="Cambria Math" panose="02040503050406030204" pitchFamily="18" charset="0"/>
                      </a:rPr>
                      <m:t>𝑇</m:t>
                    </m:r>
                    <m:r>
                      <a:rPr lang="ru-RU" b="0" i="1" dirty="0" smtClean="0">
                        <a:latin typeface="Cambria Math" panose="02040503050406030204" pitchFamily="18" charset="0"/>
                      </a:rPr>
                      <m:t> </m:t>
                    </m:r>
                  </m:oMath>
                </a14:m>
                <a:r>
                  <a:rPr lang="en-US" dirty="0"/>
                  <a:t>–</a:t>
                </a:r>
                <a:r>
                  <a:rPr lang="ru-RU" dirty="0" smtClean="0"/>
                  <a:t> </a:t>
                </a:r>
                <a:r>
                  <a:rPr lang="ru-RU" b="1" dirty="0" smtClean="0"/>
                  <a:t>вероятностный</a:t>
                </a:r>
                <a:r>
                  <a:rPr lang="ru-RU" dirty="0" smtClean="0"/>
                  <a:t> алгоритм, вычисляющий </a:t>
                </a:r>
                <a14:m>
                  <m:oMath xmlns:m="http://schemas.openxmlformats.org/officeDocument/2006/math">
                    <m:r>
                      <a:rPr lang="en-US" b="0" i="1" smtClean="0">
                        <a:latin typeface="Cambria Math" panose="02040503050406030204" pitchFamily="18" charset="0"/>
                      </a:rPr>
                      <m:t>𝑡</m:t>
                    </m:r>
                    <m:sSup>
                      <m:sSupPr>
                        <m:ctrlPr>
                          <a:rPr lang="en-US" b="0" i="1" smtClean="0">
                            <a:latin typeface="Cambria Math" panose="02040503050406030204" pitchFamily="18" charset="0"/>
                          </a:rPr>
                        </m:ctrlPr>
                      </m:sSupPr>
                      <m:e>
                        <m:r>
                          <a:rPr lang="en-US" b="0" i="1" smtClean="0">
                            <a:latin typeface="Cambria Math" panose="02040503050406030204" pitchFamily="18" charset="0"/>
                          </a:rPr>
                          <m:t>←</m:t>
                        </m:r>
                      </m:e>
                      <m:sup>
                        <m:r>
                          <a:rPr lang="en-US" b="0" i="1" smtClean="0">
                            <a:latin typeface="Cambria Math" panose="02040503050406030204" pitchFamily="18" charset="0"/>
                          </a:rPr>
                          <m:t>𝑅</m:t>
                        </m:r>
                      </m:sup>
                    </m:sSup>
                    <m:r>
                      <a:rPr lang="en-US" b="0" i="1" smtClean="0">
                        <a:latin typeface="Cambria Math" panose="02040503050406030204" pitchFamily="18" charset="0"/>
                      </a:rPr>
                      <m:t>𝑆</m:t>
                    </m:r>
                    <m:r>
                      <a:rPr lang="en-US" b="0" i="1" smtClean="0">
                        <a:latin typeface="Cambria Math" panose="02040503050406030204" pitchFamily="18" charset="0"/>
                      </a:rPr>
                      <m:t>(</m:t>
                    </m:r>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𝑚</m:t>
                    </m:r>
                    <m:r>
                      <a:rPr lang="en-US" b="0" i="1" smtClean="0">
                        <a:latin typeface="Cambria Math" panose="02040503050406030204" pitchFamily="18" charset="0"/>
                      </a:rPr>
                      <m:t>)</m:t>
                    </m:r>
                  </m:oMath>
                </a14:m>
                <a:endParaRPr lang="en-US" dirty="0" smtClean="0"/>
              </a:p>
              <a:p>
                <a14:m>
                  <m:oMath xmlns:m="http://schemas.openxmlformats.org/officeDocument/2006/math">
                    <m:r>
                      <a:rPr lang="en-US" b="0" i="1" smtClean="0">
                        <a:latin typeface="Cambria Math" panose="02040503050406030204" pitchFamily="18" charset="0"/>
                      </a:rPr>
                      <m:t>𝑉</m:t>
                    </m:r>
                    <m:r>
                      <a:rPr lang="en-US" b="0" i="1" smtClean="0">
                        <a:latin typeface="Cambria Math" panose="02040503050406030204" pitchFamily="18" charset="0"/>
                      </a:rPr>
                      <m:t>:</m:t>
                    </m:r>
                    <m:r>
                      <a:rPr lang="en-US" b="0" i="1" smtClean="0">
                        <a:latin typeface="Cambria Math" panose="02040503050406030204" pitchFamily="18" charset="0"/>
                      </a:rPr>
                      <m:t>𝐾</m:t>
                    </m:r>
                    <m:r>
                      <a:rPr lang="en-US" b="0" i="1" smtClean="0">
                        <a:latin typeface="Cambria Math" panose="02040503050406030204" pitchFamily="18" charset="0"/>
                      </a:rPr>
                      <m:t>×</m:t>
                    </m:r>
                    <m:r>
                      <a:rPr lang="en-US" b="0" i="1" smtClean="0">
                        <a:latin typeface="Cambria Math" panose="02040503050406030204" pitchFamily="18" charset="0"/>
                      </a:rPr>
                      <m:t>𝑀</m:t>
                    </m:r>
                    <m:r>
                      <a:rPr lang="en-US" b="0" i="1" smtClean="0">
                        <a:latin typeface="Cambria Math" panose="02040503050406030204" pitchFamily="18" charset="0"/>
                      </a:rPr>
                      <m:t>×</m:t>
                    </m:r>
                    <m:r>
                      <a:rPr lang="en-US" b="0" i="1" smtClean="0">
                        <a:latin typeface="Cambria Math" panose="02040503050406030204" pitchFamily="18" charset="0"/>
                      </a:rPr>
                      <m:t>𝑇</m:t>
                    </m:r>
                    <m:r>
                      <a:rPr lang="en-US" b="0" i="1" smtClean="0">
                        <a:latin typeface="Cambria Math" panose="02040503050406030204" pitchFamily="18" charset="0"/>
                      </a:rPr>
                      <m:t>→{0,1}</m:t>
                    </m:r>
                  </m:oMath>
                </a14:m>
                <a:r>
                  <a:rPr lang="en-US" dirty="0" smtClean="0"/>
                  <a:t> – </a:t>
                </a:r>
                <a:r>
                  <a:rPr lang="ru-RU" b="1" dirty="0" smtClean="0"/>
                  <a:t>детерминированный</a:t>
                </a:r>
                <a:r>
                  <a:rPr lang="ru-RU" dirty="0" smtClean="0"/>
                  <a:t> алгоритм, вычисляющий результат проверки </a:t>
                </a:r>
                <a14:m>
                  <m:oMath xmlns:m="http://schemas.openxmlformats.org/officeDocument/2006/math">
                    <m:r>
                      <a:rPr lang="en-US" b="0" i="1" smtClean="0">
                        <a:latin typeface="Cambria Math" panose="02040503050406030204" pitchFamily="18" charset="0"/>
                      </a:rPr>
                      <m:t>𝑟</m:t>
                    </m:r>
                    <m:r>
                      <a:rPr lang="en-US" b="0" i="1" smtClean="0">
                        <a:latin typeface="Cambria Math" panose="02040503050406030204" pitchFamily="18" charset="0"/>
                      </a:rPr>
                      <m:t>←</m:t>
                    </m:r>
                    <m:r>
                      <a:rPr lang="en-US" b="0" i="1" smtClean="0">
                        <a:latin typeface="Cambria Math" panose="02040503050406030204" pitchFamily="18" charset="0"/>
                      </a:rPr>
                      <m:t>𝑉</m:t>
                    </m:r>
                    <m:r>
                      <a:rPr lang="en-US" b="0" i="1" smtClean="0">
                        <a:latin typeface="Cambria Math" panose="02040503050406030204" pitchFamily="18" charset="0"/>
                      </a:rPr>
                      <m:t>(</m:t>
                    </m:r>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𝑚</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oMath>
                </a14:m>
                <a:r>
                  <a:rPr lang="ru-RU" dirty="0" smtClean="0"/>
                  <a:t>.</a:t>
                </a:r>
              </a:p>
              <a:p>
                <a:r>
                  <a:rPr lang="ru-RU" dirty="0" smtClean="0"/>
                  <a:t>Свойство </a:t>
                </a:r>
                <a:r>
                  <a:rPr lang="ru-RU" b="1" dirty="0" smtClean="0"/>
                  <a:t>корректности</a:t>
                </a:r>
                <a:r>
                  <a:rPr lang="ru-RU" dirty="0" smtClean="0"/>
                  <a:t> - </a:t>
                </a:r>
                <a14:m>
                  <m:oMath xmlns:m="http://schemas.openxmlformats.org/officeDocument/2006/math">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Pr</m:t>
                        </m:r>
                      </m:fName>
                      <m:e>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𝑉</m:t>
                            </m:r>
                            <m:d>
                              <m:dPr>
                                <m:ctrlPr>
                                  <a:rPr lang="en-US" b="0" i="1" smtClean="0">
                                    <a:latin typeface="Cambria Math" panose="02040503050406030204" pitchFamily="18" charset="0"/>
                                  </a:rPr>
                                </m:ctrlPr>
                              </m:dPr>
                              <m:e>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𝑚</m:t>
                                </m:r>
                                <m:r>
                                  <a:rPr lang="en-US" b="0" i="1" smtClean="0">
                                    <a:latin typeface="Cambria Math" panose="02040503050406030204" pitchFamily="18" charset="0"/>
                                  </a:rPr>
                                  <m:t>,</m:t>
                                </m:r>
                                <m:r>
                                  <a:rPr lang="en-US" b="0" i="1" smtClean="0">
                                    <a:latin typeface="Cambria Math" panose="02040503050406030204" pitchFamily="18" charset="0"/>
                                  </a:rPr>
                                  <m:t>𝑆</m:t>
                                </m:r>
                                <m:d>
                                  <m:dPr>
                                    <m:ctrlPr>
                                      <a:rPr lang="en-US" b="0" i="1" smtClean="0">
                                        <a:latin typeface="Cambria Math" panose="02040503050406030204" pitchFamily="18" charset="0"/>
                                      </a:rPr>
                                    </m:ctrlPr>
                                  </m:dPr>
                                  <m:e>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𝑚</m:t>
                                    </m:r>
                                  </m:e>
                                </m:d>
                              </m:e>
                            </m:d>
                            <m:r>
                              <a:rPr lang="en-US" b="0" i="1" smtClean="0">
                                <a:latin typeface="Cambria Math" panose="02040503050406030204" pitchFamily="18" charset="0"/>
                              </a:rPr>
                              <m:t>=1</m:t>
                            </m:r>
                          </m:e>
                        </m:d>
                      </m:e>
                    </m:func>
                    <m:r>
                      <a:rPr lang="en-US" b="0" i="1" smtClean="0">
                        <a:latin typeface="Cambria Math" panose="02040503050406030204" pitchFamily="18" charset="0"/>
                      </a:rPr>
                      <m:t>=1</m:t>
                    </m:r>
                  </m:oMath>
                </a14:m>
                <a:endParaRPr lang="ru-RU" dirty="0"/>
              </a:p>
            </p:txBody>
          </p:sp>
        </mc:Choice>
        <mc:Fallback xmlns="">
          <p:sp>
            <p:nvSpPr>
              <p:cNvPr id="3" name="Объект 2"/>
              <p:cNvSpPr>
                <a:spLocks noGrp="1" noRot="1" noChangeAspect="1" noMove="1" noResize="1" noEditPoints="1" noAdjustHandles="1" noChangeArrowheads="1" noChangeShapeType="1" noTextEdit="1"/>
              </p:cNvSpPr>
              <p:nvPr>
                <p:ph idx="1"/>
              </p:nvPr>
            </p:nvSpPr>
            <p:spPr>
              <a:blipFill>
                <a:blip r:embed="rId2"/>
                <a:stretch>
                  <a:fillRect l="-1043" t="-2101" r="-348" b="-140"/>
                </a:stretch>
              </a:blipFill>
            </p:spPr>
            <p:txBody>
              <a:bodyPr/>
              <a:lstStyle/>
              <a:p>
                <a:r>
                  <a:rPr lang="ru-RU">
                    <a:noFill/>
                  </a:rPr>
                  <a:t> </a:t>
                </a:r>
              </a:p>
            </p:txBody>
          </p:sp>
        </mc:Fallback>
      </mc:AlternateContent>
      <p:sp>
        <p:nvSpPr>
          <p:cNvPr id="4" name="Номер слайда 3"/>
          <p:cNvSpPr>
            <a:spLocks noGrp="1"/>
          </p:cNvSpPr>
          <p:nvPr>
            <p:ph type="sldNum" sz="quarter" idx="12"/>
          </p:nvPr>
        </p:nvSpPr>
        <p:spPr/>
        <p:txBody>
          <a:bodyPr/>
          <a:lstStyle/>
          <a:p>
            <a:fld id="{8253DDDB-F8F7-4D64-A7FD-3F3D61C1949F}" type="slidenum">
              <a:rPr lang="ru-RU" smtClean="0"/>
              <a:t>8</a:t>
            </a:fld>
            <a:endParaRPr lang="ru-RU"/>
          </a:p>
        </p:txBody>
      </p:sp>
    </p:spTree>
    <p:extLst>
      <p:ext uri="{BB962C8B-B14F-4D97-AF65-F5344CB8AC3E}">
        <p14:creationId xmlns:p14="http://schemas.microsoft.com/office/powerpoint/2010/main" val="354514494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smtClean="0"/>
              <a:t>Детерминированный </a:t>
            </a:r>
            <a:r>
              <a:rPr lang="en-US" dirty="0" smtClean="0"/>
              <a:t>MAC</a:t>
            </a:r>
            <a:endParaRPr lang="ru-RU" dirty="0"/>
          </a:p>
        </p:txBody>
      </p:sp>
      <mc:AlternateContent xmlns:mc="http://schemas.openxmlformats.org/markup-compatibility/2006" xmlns:a14="http://schemas.microsoft.com/office/drawing/2010/main">
        <mc:Choice Requires="a14">
          <p:sp>
            <p:nvSpPr>
              <p:cNvPr id="3" name="Объект 2"/>
              <p:cNvSpPr>
                <a:spLocks noGrp="1"/>
              </p:cNvSpPr>
              <p:nvPr>
                <p:ph idx="1"/>
              </p:nvPr>
            </p:nvSpPr>
            <p:spPr>
              <a:xfrm>
                <a:off x="838200" y="1825624"/>
                <a:ext cx="10515600" cy="4530725"/>
              </a:xfrm>
            </p:spPr>
            <p:txBody>
              <a:bodyPr>
                <a:normAutofit/>
              </a:bodyPr>
              <a:lstStyle/>
              <a:p>
                <a:r>
                  <a:rPr lang="ru-RU" dirty="0" smtClean="0"/>
                  <a:t>Если функция </a:t>
                </a:r>
                <a14:m>
                  <m:oMath xmlns:m="http://schemas.openxmlformats.org/officeDocument/2006/math">
                    <m:r>
                      <a:rPr lang="en-US" b="0" i="1" smtClean="0">
                        <a:latin typeface="Cambria Math" panose="02040503050406030204" pitchFamily="18" charset="0"/>
                      </a:rPr>
                      <m:t>𝑆</m:t>
                    </m:r>
                  </m:oMath>
                </a14:m>
                <a:r>
                  <a:rPr lang="ru-RU" dirty="0" smtClean="0"/>
                  <a:t> – </a:t>
                </a:r>
                <a:r>
                  <a:rPr lang="ru-RU" b="1" dirty="0" smtClean="0"/>
                  <a:t>детерминированная</a:t>
                </a:r>
                <a:r>
                  <a:rPr lang="ru-RU" dirty="0" smtClean="0"/>
                  <a:t>, то для любой такой функции мы можем ввести функцию</a:t>
                </a:r>
                <a:endParaRPr lang="en-US" dirty="0" smtClean="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𝑉</m:t>
                      </m:r>
                      <m:d>
                        <m:dPr>
                          <m:ctrlPr>
                            <a:rPr lang="en-US" b="0" i="1" smtClean="0">
                              <a:latin typeface="Cambria Math" panose="02040503050406030204" pitchFamily="18" charset="0"/>
                            </a:rPr>
                          </m:ctrlPr>
                        </m:dPr>
                        <m:e>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𝑚</m:t>
                          </m:r>
                          <m:r>
                            <a:rPr lang="en-US" b="0" i="1" smtClean="0">
                              <a:latin typeface="Cambria Math" panose="02040503050406030204" pitchFamily="18" charset="0"/>
                            </a:rPr>
                            <m:t>,</m:t>
                          </m:r>
                          <m:r>
                            <a:rPr lang="en-US" b="0" i="1" smtClean="0">
                              <a:latin typeface="Cambria Math" panose="02040503050406030204" pitchFamily="18" charset="0"/>
                            </a:rPr>
                            <m:t>𝑡</m:t>
                          </m:r>
                        </m:e>
                      </m:d>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eqArr>
                            <m:eqArrPr>
                              <m:ctrlPr>
                                <a:rPr lang="en-US" b="0" i="1" smtClean="0">
                                  <a:latin typeface="Cambria Math" panose="02040503050406030204" pitchFamily="18" charset="0"/>
                                </a:rPr>
                              </m:ctrlPr>
                            </m:eqArrPr>
                            <m:e>
                              <m:r>
                                <a:rPr lang="en-US" b="0" i="1" smtClean="0">
                                  <a:latin typeface="Cambria Math" panose="02040503050406030204" pitchFamily="18" charset="0"/>
                                </a:rPr>
                                <m:t>1, </m:t>
                              </m:r>
                              <m:r>
                                <a:rPr lang="en-US" b="0" i="1" smtClean="0">
                                  <a:latin typeface="Cambria Math" panose="02040503050406030204" pitchFamily="18" charset="0"/>
                                </a:rPr>
                                <m:t>𝑆</m:t>
                              </m:r>
                              <m:d>
                                <m:dPr>
                                  <m:ctrlPr>
                                    <a:rPr lang="en-US" b="0" i="1" smtClean="0">
                                      <a:latin typeface="Cambria Math" panose="02040503050406030204" pitchFamily="18" charset="0"/>
                                    </a:rPr>
                                  </m:ctrlPr>
                                </m:dPr>
                                <m:e>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𝑚</m:t>
                                  </m:r>
                                </m:e>
                              </m:d>
                              <m:r>
                                <a:rPr lang="en-US" b="0" i="1" smtClean="0">
                                  <a:latin typeface="Cambria Math" panose="02040503050406030204" pitchFamily="18" charset="0"/>
                                </a:rPr>
                                <m:t>=</m:t>
                              </m:r>
                              <m:r>
                                <a:rPr lang="en-US" b="0" i="1" smtClean="0">
                                  <a:latin typeface="Cambria Math" panose="02040503050406030204" pitchFamily="18" charset="0"/>
                                </a:rPr>
                                <m:t>𝑡</m:t>
                              </m:r>
                            </m:e>
                            <m:e>
                              <m:r>
                                <a:rPr lang="en-US" b="0" i="1" smtClean="0">
                                  <a:latin typeface="Cambria Math" panose="02040503050406030204" pitchFamily="18" charset="0"/>
                                </a:rPr>
                                <m:t>0, </m:t>
                              </m:r>
                              <m:r>
                                <a:rPr lang="en-US" b="0" i="1" smtClean="0">
                                  <a:latin typeface="Cambria Math" panose="02040503050406030204" pitchFamily="18" charset="0"/>
                                </a:rPr>
                                <m:t>𝑆</m:t>
                              </m:r>
                              <m:d>
                                <m:dPr>
                                  <m:ctrlPr>
                                    <a:rPr lang="en-US" b="0" i="1" smtClean="0">
                                      <a:latin typeface="Cambria Math" panose="02040503050406030204" pitchFamily="18" charset="0"/>
                                    </a:rPr>
                                  </m:ctrlPr>
                                </m:dPr>
                                <m:e>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𝑚</m:t>
                                  </m:r>
                                </m:e>
                              </m:d>
                              <m:r>
                                <a:rPr lang="en-US" b="0" i="1" smtClean="0">
                                  <a:latin typeface="Cambria Math" panose="02040503050406030204" pitchFamily="18" charset="0"/>
                                </a:rPr>
                                <m:t>≠</m:t>
                              </m:r>
                              <m:r>
                                <a:rPr lang="en-US" b="0" i="1" smtClean="0">
                                  <a:latin typeface="Cambria Math" panose="02040503050406030204" pitchFamily="18" charset="0"/>
                                </a:rPr>
                                <m:t>𝑡</m:t>
                              </m:r>
                            </m:e>
                          </m:eqArr>
                        </m:e>
                      </m:d>
                    </m:oMath>
                  </m:oMathPara>
                </a14:m>
                <a:endParaRPr lang="ru-RU" b="0" dirty="0" smtClean="0"/>
              </a:p>
              <a:p>
                <a:pPr marL="0" indent="0">
                  <a:buNone/>
                </a:pPr>
                <a:r>
                  <a:rPr lang="ru-RU" dirty="0" smtClean="0"/>
                  <a:t>Очевидно, что полученный </a:t>
                </a:r>
                <a:r>
                  <a:rPr lang="en-US" dirty="0" smtClean="0"/>
                  <a:t>MAC </a:t>
                </a:r>
                <a:r>
                  <a:rPr lang="ru-RU" dirty="0" smtClean="0"/>
                  <a:t>обладает свойством корректности и называется </a:t>
                </a:r>
                <a:r>
                  <a:rPr lang="ru-RU" b="1" dirty="0" smtClean="0"/>
                  <a:t>детерминированным </a:t>
                </a:r>
                <a:r>
                  <a:rPr lang="en-US" b="1" dirty="0" smtClean="0"/>
                  <a:t>MAC</a:t>
                </a:r>
                <a:r>
                  <a:rPr lang="ru-RU" dirty="0" smtClean="0"/>
                  <a:t>. Т.е. для фиксированного ключа он выдает одинаковый код аутентичности для одинаковых сообщений.</a:t>
                </a:r>
              </a:p>
              <a:p>
                <a:r>
                  <a:rPr lang="ru-RU" b="0" dirty="0" smtClean="0"/>
                  <a:t>Если функция </a:t>
                </a:r>
                <a14:m>
                  <m:oMath xmlns:m="http://schemas.openxmlformats.org/officeDocument/2006/math">
                    <m:r>
                      <a:rPr lang="en-US" b="0" i="1" smtClean="0">
                        <a:latin typeface="Cambria Math" panose="02040503050406030204" pitchFamily="18" charset="0"/>
                      </a:rPr>
                      <m:t>𝑆</m:t>
                    </m:r>
                  </m:oMath>
                </a14:m>
                <a:r>
                  <a:rPr lang="en-US" b="0" dirty="0" smtClean="0"/>
                  <a:t> – </a:t>
                </a:r>
                <a:r>
                  <a:rPr lang="ru-RU" b="0" dirty="0" err="1" smtClean="0"/>
                  <a:t>рандомизированная</a:t>
                </a:r>
                <a:r>
                  <a:rPr lang="en-US" dirty="0" smtClean="0"/>
                  <a:t> </a:t>
                </a:r>
                <a:r>
                  <a:rPr lang="ru-RU" dirty="0" smtClean="0"/>
                  <a:t>то </a:t>
                </a:r>
                <a:r>
                  <a:rPr lang="en-US" dirty="0" smtClean="0"/>
                  <a:t>MAC </a:t>
                </a:r>
                <a:r>
                  <a:rPr lang="ru-RU" dirty="0" smtClean="0"/>
                  <a:t>называется </a:t>
                </a:r>
                <a:r>
                  <a:rPr lang="ru-RU" dirty="0" err="1" smtClean="0"/>
                  <a:t>рандомизированным</a:t>
                </a:r>
                <a:r>
                  <a:rPr lang="ru-RU" dirty="0" smtClean="0"/>
                  <a:t>.</a:t>
                </a:r>
                <a:endParaRPr lang="en-US" dirty="0" smtClean="0"/>
              </a:p>
              <a:p>
                <a:r>
                  <a:rPr lang="ru-RU" dirty="0" smtClean="0"/>
                  <a:t>Для </a:t>
                </a:r>
                <a:r>
                  <a:rPr lang="ru-RU" dirty="0" err="1" smtClean="0"/>
                  <a:t>рандомизированного</a:t>
                </a:r>
                <a:r>
                  <a:rPr lang="ru-RU" dirty="0" smtClean="0"/>
                  <a:t> </a:t>
                </a:r>
                <a:r>
                  <a:rPr lang="en-US" dirty="0" smtClean="0"/>
                  <a:t>MAC </a:t>
                </a:r>
                <a:r>
                  <a:rPr lang="ru-RU" dirty="0" smtClean="0"/>
                  <a:t>необходимо явно определять функцию проверки</a:t>
                </a:r>
                <a:endParaRPr lang="en-US" b="0" dirty="0" smtClean="0"/>
              </a:p>
            </p:txBody>
          </p:sp>
        </mc:Choice>
        <mc:Fallback xmlns="">
          <p:sp>
            <p:nvSpPr>
              <p:cNvPr id="3" name="Объект 2"/>
              <p:cNvSpPr>
                <a:spLocks noGrp="1" noRot="1" noChangeAspect="1" noMove="1" noResize="1" noEditPoints="1" noAdjustHandles="1" noChangeArrowheads="1" noChangeShapeType="1" noTextEdit="1"/>
              </p:cNvSpPr>
              <p:nvPr>
                <p:ph idx="1"/>
              </p:nvPr>
            </p:nvSpPr>
            <p:spPr>
              <a:xfrm>
                <a:off x="838200" y="1825624"/>
                <a:ext cx="10515600" cy="4530725"/>
              </a:xfrm>
              <a:blipFill>
                <a:blip r:embed="rId2"/>
                <a:stretch>
                  <a:fillRect l="-1043" t="-2016" r="-870" b="-2285"/>
                </a:stretch>
              </a:blipFill>
            </p:spPr>
            <p:txBody>
              <a:bodyPr/>
              <a:lstStyle/>
              <a:p>
                <a:r>
                  <a:rPr lang="ru-RU">
                    <a:noFill/>
                  </a:rPr>
                  <a:t> </a:t>
                </a:r>
              </a:p>
            </p:txBody>
          </p:sp>
        </mc:Fallback>
      </mc:AlternateContent>
      <p:sp>
        <p:nvSpPr>
          <p:cNvPr id="4" name="Номер слайда 3"/>
          <p:cNvSpPr>
            <a:spLocks noGrp="1"/>
          </p:cNvSpPr>
          <p:nvPr>
            <p:ph type="sldNum" sz="quarter" idx="12"/>
          </p:nvPr>
        </p:nvSpPr>
        <p:spPr/>
        <p:txBody>
          <a:bodyPr/>
          <a:lstStyle/>
          <a:p>
            <a:fld id="{8253DDDB-F8F7-4D64-A7FD-3F3D61C1949F}" type="slidenum">
              <a:rPr lang="ru-RU" smtClean="0"/>
              <a:t>9</a:t>
            </a:fld>
            <a:endParaRPr lang="ru-RU"/>
          </a:p>
        </p:txBody>
      </p:sp>
    </p:spTree>
    <p:extLst>
      <p:ext uri="{BB962C8B-B14F-4D97-AF65-F5344CB8AC3E}">
        <p14:creationId xmlns:p14="http://schemas.microsoft.com/office/powerpoint/2010/main" val="3512036095"/>
      </p:ext>
    </p:extLst>
  </p:cSld>
  <p:clrMapOvr>
    <a:masterClrMapping/>
  </p:clrMapOvr>
  <p:timing>
    <p:tnLst>
      <p:par>
        <p:cTn id="1" dur="indefinite" restart="never" nodeType="tmRoot"/>
      </p:par>
    </p:tnLst>
  </p:timing>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3710</TotalTime>
  <Words>1060</Words>
  <Application>Microsoft Office PowerPoint</Application>
  <PresentationFormat>Широкоэкранный</PresentationFormat>
  <Paragraphs>284</Paragraphs>
  <Slides>33</Slides>
  <Notes>0</Notes>
  <HiddenSlides>0</HiddenSlides>
  <MMClips>0</MMClips>
  <ScaleCrop>false</ScaleCrop>
  <HeadingPairs>
    <vt:vector size="6" baseType="variant">
      <vt:variant>
        <vt:lpstr>Использованные шрифты</vt:lpstr>
      </vt:variant>
      <vt:variant>
        <vt:i4>5</vt:i4>
      </vt:variant>
      <vt:variant>
        <vt:lpstr>Тема</vt:lpstr>
      </vt:variant>
      <vt:variant>
        <vt:i4>1</vt:i4>
      </vt:variant>
      <vt:variant>
        <vt:lpstr>Заголовки слайдов</vt:lpstr>
      </vt:variant>
      <vt:variant>
        <vt:i4>33</vt:i4>
      </vt:variant>
    </vt:vector>
  </HeadingPairs>
  <TitlesOfParts>
    <vt:vector size="39" baseType="lpstr">
      <vt:lpstr>Arial</vt:lpstr>
      <vt:lpstr>Calibri</vt:lpstr>
      <vt:lpstr>Calibri Light</vt:lpstr>
      <vt:lpstr>Cambria Math</vt:lpstr>
      <vt:lpstr>Symbol</vt:lpstr>
      <vt:lpstr>Тема Office</vt:lpstr>
      <vt:lpstr>Прикладная Криптография: Симметричные криптосистемы MAC</vt:lpstr>
      <vt:lpstr>Защита от пассивного противника</vt:lpstr>
      <vt:lpstr>Защита от активного противника</vt:lpstr>
      <vt:lpstr>Аутентичность сообщений</vt:lpstr>
      <vt:lpstr>Аутентичность сообщений</vt:lpstr>
      <vt:lpstr>Целостность сообщений</vt:lpstr>
      <vt:lpstr>Обеспечение целостности</vt:lpstr>
      <vt:lpstr>Определение MAC</vt:lpstr>
      <vt:lpstr>Детерминированный MAC</vt:lpstr>
      <vt:lpstr>Стойкий MAC</vt:lpstr>
      <vt:lpstr>Игра на стойкость MAC  (chosen message attack)</vt:lpstr>
      <vt:lpstr>Игра на стойкость MAC (chosen message attack)</vt:lpstr>
      <vt:lpstr>Игра на стойкость MAC</vt:lpstr>
      <vt:lpstr>Игра на стойкость MAC  (с запросами на проверку)</vt:lpstr>
      <vt:lpstr>Игра на стойкость MAC  (с запросами на проверку)</vt:lpstr>
      <vt:lpstr>Эквивалентность определений</vt:lpstr>
      <vt:lpstr>Построение противника B</vt:lpstr>
      <vt:lpstr>Игра 0</vt:lpstr>
      <vt:lpstr>Игра 1</vt:lpstr>
      <vt:lpstr>Игра 2</vt:lpstr>
      <vt:lpstr>Построение MAC на основе PRF</vt:lpstr>
      <vt:lpstr>Игра 0</vt:lpstr>
      <vt:lpstr>Игра 1</vt:lpstr>
      <vt:lpstr>Построим противника B в игре на PRF </vt:lpstr>
      <vt:lpstr>Построение MAC на основе PRF</vt:lpstr>
      <vt:lpstr>Построение MAC на основе PRF</vt:lpstr>
      <vt:lpstr>Беспрификсные PRF</vt:lpstr>
      <vt:lpstr>Беспрификсные PRF</vt:lpstr>
      <vt:lpstr>Беспрификсные PRF</vt:lpstr>
      <vt:lpstr>Беспрификсные PRF</vt:lpstr>
      <vt:lpstr>Префиксная атака на F^∗ MAC</vt:lpstr>
      <vt:lpstr>Префиксная атака на F_CBC MAC </vt:lpstr>
      <vt:lpstr>Построение MAC</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Fasjeit</dc:creator>
  <cp:lastModifiedBy>Макаров Артем Олегович</cp:lastModifiedBy>
  <cp:revision>1170</cp:revision>
  <dcterms:created xsi:type="dcterms:W3CDTF">2018-08-24T12:25:18Z</dcterms:created>
  <dcterms:modified xsi:type="dcterms:W3CDTF">2023-11-16T12:13:26Z</dcterms:modified>
</cp:coreProperties>
</file>