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299" r:id="rId3"/>
    <p:sldId id="303" r:id="rId4"/>
    <p:sldId id="301" r:id="rId5"/>
    <p:sldId id="304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5" r:id="rId15"/>
    <p:sldId id="266" r:id="rId16"/>
    <p:sldId id="289" r:id="rId17"/>
    <p:sldId id="276" r:id="rId18"/>
    <p:sldId id="298" r:id="rId19"/>
    <p:sldId id="268" r:id="rId20"/>
    <p:sldId id="269" r:id="rId21"/>
    <p:sldId id="270" r:id="rId22"/>
    <p:sldId id="267" r:id="rId23"/>
    <p:sldId id="271" r:id="rId24"/>
    <p:sldId id="272" r:id="rId25"/>
    <p:sldId id="273" r:id="rId26"/>
    <p:sldId id="274" r:id="rId27"/>
    <p:sldId id="275" r:id="rId28"/>
    <p:sldId id="278" r:id="rId29"/>
    <p:sldId id="277" r:id="rId30"/>
    <p:sldId id="280" r:id="rId31"/>
    <p:sldId id="281" r:id="rId32"/>
    <p:sldId id="282" r:id="rId33"/>
    <p:sldId id="288" r:id="rId34"/>
    <p:sldId id="290" r:id="rId35"/>
    <p:sldId id="291" r:id="rId36"/>
    <p:sldId id="292" r:id="rId37"/>
    <p:sldId id="293" r:id="rId38"/>
    <p:sldId id="295" r:id="rId39"/>
    <p:sldId id="297" r:id="rId40"/>
    <p:sldId id="305" r:id="rId41"/>
    <p:sldId id="302" r:id="rId42"/>
    <p:sldId id="300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99"/>
            <p14:sldId id="303"/>
            <p14:sldId id="301"/>
            <p14:sldId id="304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98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  <p14:sldId id="305"/>
          </p14:sldIdLst>
        </p14:section>
        <p14:section name="Старые тесты" id="{CF07BB18-F8C1-4D34-B5F4-6437445140CC}">
          <p14:sldIdLst>
            <p14:sldId id="302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5" d="100"/>
          <a:sy n="105" d="100"/>
        </p:scale>
        <p:origin x="9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16.09.2025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16.09.2025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16.09.2025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4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1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4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6.png"/><Relationship Id="rId4" Type="http://schemas.openxmlformats.org/officeDocument/2006/relationships/image" Target="../media/image310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br>
              <a:rPr lang="en-US" dirty="0"/>
            </a:br>
            <a:r>
              <a:rPr lang="ru-RU" dirty="0"/>
              <a:t>Поточные шифры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</a:t>
            </a:r>
            <a:r>
              <a:rPr lang="en-US" dirty="0"/>
              <a:t>2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Пренебрежимо малые величина на практике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Пример</a:t>
                </a:r>
                <a:r>
                  <a:rPr lang="en-US" dirty="0"/>
                  <a:t>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Пренебрежимо малые величина на практике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 – максимально число </a:t>
                </a:r>
                <a:r>
                  <a:rPr lang="ru-RU" dirty="0" err="1"/>
                  <a:t>зашифрований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хотим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/>
                  <a:t>, тогда для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сообщений, при параметре стойкости 80 бит.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754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 практике многие шифры и другие примитивы имеют так называемые </a:t>
            </a:r>
            <a:r>
              <a:rPr lang="ru-RU" b="1" dirty="0"/>
              <a:t>параметры системы</a:t>
            </a:r>
            <a:r>
              <a:rPr lang="ru-RU" dirty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Эффективный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/>
                  <a:t> (</a:t>
                </a:r>
                <a:r>
                  <a:rPr lang="ru-RU" b="0" dirty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полиномиальной ограничена на основе параметра).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эффективным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прев</a:t>
                </a:r>
                <a:r>
                  <a:rPr lang="ru-RU" i="1" dirty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</a:t>
                </a:r>
                <a:r>
                  <a:rPr lang="ru-RU" b="1" dirty="0"/>
                  <a:t>эффективный</a:t>
                </a:r>
                <a:r>
                  <a:rPr lang="ru-RU" dirty="0"/>
                  <a:t>, если</a:t>
                </a:r>
                <a:r>
                  <a:rPr lang="en-US" dirty="0"/>
                  <a:t> </a:t>
                </a:r>
                <a:r>
                  <a:rPr lang="ru-RU" dirty="0"/>
                  <a:t>при заданном </a:t>
                </a:r>
                <a:r>
                  <a:rPr lang="ru-RU" b="1" dirty="0"/>
                  <a:t>параметре на </a:t>
                </a:r>
                <a:r>
                  <a:rPr lang="ru-RU" b="1" dirty="0" err="1"/>
                  <a:t>полиномиально</a:t>
                </a:r>
                <a:r>
                  <a:rPr lang="ru-RU" b="1" dirty="0"/>
                  <a:t>-ограниченном входе он почти всегда (т.е. за исключением конечного малого числа точек) выполняется за полиномиальное время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эффективного алгоритма с параметром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/>
                  <a:t>параметр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Длина входов алгоритма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полиномиально-ограниченна</a:t>
                </a:r>
                <a:r>
                  <a:rPr lang="ru-RU" dirty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Время выполнения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полиномиально-ограниченно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в игре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/>
              <a:t>полиномиально</a:t>
            </a:r>
            <a:r>
              <a:rPr lang="ru-RU" dirty="0"/>
              <a:t>-ограниченное число шагов, Противник обладает </a:t>
            </a:r>
            <a:r>
              <a:rPr lang="ru-RU" dirty="0" err="1"/>
              <a:t>полиномиально</a:t>
            </a:r>
            <a:r>
              <a:rPr lang="ru-RU" dirty="0"/>
              <a:t>-ограниченным временем и памятью. Т.е. алгоритм игры должен быть эффективным.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в игре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Два </a:t>
                </a:r>
                <a:r>
                  <a:rPr lang="ru-RU" b="1" dirty="0"/>
                  <a:t>эксперимента</a:t>
                </a:r>
                <a:r>
                  <a:rPr lang="ru-RU" dirty="0"/>
                  <a:t> игры называются </a:t>
                </a:r>
                <a:r>
                  <a:rPr lang="ru-RU" b="1" dirty="0"/>
                  <a:t>статистически неразличимыми</a:t>
                </a:r>
                <a:r>
                  <a:rPr lang="ru-RU" dirty="0"/>
                  <a:t>, если 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в игре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– </a:t>
                </a:r>
                <a:r>
                  <a:rPr lang="en-US" b="1" dirty="0" err="1"/>
                  <a:t>распределения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err="1"/>
                  <a:t>называются</a:t>
                </a:r>
                <a:r>
                  <a:rPr lang="en-US" b="1" dirty="0"/>
                  <a:t> </a:t>
                </a:r>
                <a:r>
                  <a:rPr lang="en-US" b="1" dirty="0" err="1"/>
                  <a:t>статистически</a:t>
                </a:r>
                <a:r>
                  <a:rPr lang="en-US" b="1" dirty="0"/>
                  <a:t> </a:t>
                </a:r>
                <a:r>
                  <a:rPr lang="en-US" b="1" dirty="0" err="1"/>
                  <a:t>неразличимыми</a:t>
                </a:r>
                <a:r>
                  <a:rPr lang="en-US" dirty="0"/>
                  <a:t>, </a:t>
                </a:r>
                <a:r>
                  <a:rPr lang="en-US" dirty="0" err="1"/>
                  <a:t>если</a:t>
                </a:r>
                <a:r>
                  <a:rPr lang="en-US" dirty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/>
                  <a:t>распределения</a:t>
                </a:r>
                <a:r>
                  <a:rPr lang="en-US" dirty="0"/>
                  <a:t> в </a:t>
                </a:r>
                <a:r>
                  <a:rPr lang="en-US" dirty="0" err="1"/>
                  <a:t>игре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:r>
                  <a:rPr lang="ru-RU" dirty="0"/>
                  <a:t>различимость</a:t>
                </a:r>
                <a:r>
                  <a:rPr lang="en-US" dirty="0"/>
                  <a:t>.</a:t>
                </a:r>
                <a:r>
                  <a:rPr lang="ru-RU" dirty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Альтернативная трактовка понятия абсолютной и семантической стойкости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Противник не может различить </a:t>
            </a:r>
            <a:r>
              <a:rPr lang="ru-RU" dirty="0" err="1"/>
              <a:t>шифртексты</a:t>
            </a:r>
            <a:r>
              <a:rPr lang="ru-RU" dirty="0"/>
              <a:t> двух выбранных сообщений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ru-RU" sz="2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adv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2720" y="3413493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32320" y="2899142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94320" y="3496836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13922" y="4601735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82960" y="318489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94320" y="3911180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’∈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blipFill>
                <a:blip r:embed="rId10"/>
                <a:stretch>
                  <a:fillRect r="-781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41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Параметром стойкости </a:t>
                </a:r>
                <a:r>
                  <a:rPr lang="ru-RU" dirty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Пример</a:t>
                </a:r>
                <a:r>
                  <a:rPr lang="en-US" dirty="0"/>
                  <a:t>: </a:t>
                </a:r>
                <a:r>
                  <a:rPr lang="ru-RU" dirty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Пример</a:t>
                </a:r>
                <a:r>
                  <a:rPr lang="en-US" dirty="0"/>
                  <a:t>: </a:t>
                </a:r>
                <a:r>
                  <a:rPr lang="ru-RU" dirty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бит.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2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5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Параметр стойкости</a:t>
                </a:r>
                <a:r>
                  <a:rPr lang="en-US" dirty="0"/>
                  <a:t> 10 </a:t>
                </a:r>
                <a:r>
                  <a:rPr lang="ru-RU" dirty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Необходимый параметр стойкости зависит от приложения используемой криптосистемы.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систем общего назначения рекомендуемые параметры стойкости 80-256 бит.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ru-RU" dirty="0"/>
                  <a:t>шанс выиграть в лотерею, с миллионом участников 6 раз подряд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 </a:t>
                </a:r>
                <a:r>
                  <a:rPr lang="ru-RU" dirty="0" err="1"/>
                  <a:t>планковских</a:t>
                </a:r>
                <a:r>
                  <a:rPr lang="ru-RU" dirty="0"/>
                  <a:t> единицах)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вычислительная сложность </a:t>
                </a:r>
                <a:r>
                  <a:rPr lang="ru-RU" dirty="0" err="1"/>
                  <a:t>майнинга</a:t>
                </a:r>
                <a:r>
                  <a:rPr lang="ru-RU" dirty="0"/>
                  <a:t> </a:t>
                </a:r>
                <a:r>
                  <a:rPr lang="ru-RU" dirty="0" err="1"/>
                  <a:t>биткоина</a:t>
                </a:r>
                <a:r>
                  <a:rPr lang="ru-RU" dirty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/>
              <a:t>шифртекста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Проблема (</a:t>
            </a:r>
            <a:r>
              <a:rPr lang="ru-RU" b="1" dirty="0"/>
              <a:t>Теорема Шеннона</a:t>
            </a:r>
            <a:r>
              <a:rPr lang="ru-RU" dirty="0"/>
              <a:t>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Основная идея – заменить случайный длинный вектор ключа на «псевдослучайную» последовательность, называемую гаммой.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/>
                  <a:t>. Если последовательность «неотличима» от случайной  равновероятной, то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неотличим от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в одноразовом блокноте.</a:t>
                </a:r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</a:t>
                </a:r>
                <a:r>
                  <a:rPr lang="ru-RU" b="1" dirty="0"/>
                  <a:t>псевдослучайным генератором</a:t>
                </a:r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en-US" b="1" dirty="0"/>
                  <a:t>PRG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 называется </a:t>
                </a:r>
                <a:r>
                  <a:rPr lang="ru-RU" b="1" dirty="0"/>
                  <a:t>поточным шифром</a:t>
                </a:r>
                <a:r>
                  <a:rPr lang="ru-RU" dirty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00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00787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в игре на различимость есть величина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PR</m:t>
                      </m:r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adv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00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00787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называют </a:t>
                </a:r>
                <a:r>
                  <a:rPr lang="ru-RU" b="1" dirty="0"/>
                  <a:t>стойким псевдослучайным генератором</a:t>
                </a:r>
                <a:r>
                  <a:rPr lang="en-US" b="1" dirty="0"/>
                  <a:t> </a:t>
                </a:r>
                <a:r>
                  <a:rPr lang="en-US" dirty="0"/>
                  <a:t>(secure PRG)</a:t>
                </a:r>
                <a:r>
                  <a:rPr lang="ru-RU" dirty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часто называют </a:t>
                </a:r>
                <a:r>
                  <a:rPr lang="ru-RU" b="1" dirty="0"/>
                  <a:t>статистическим тестом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называют </a:t>
                </a:r>
                <a:r>
                  <a:rPr lang="en-US" dirty="0"/>
                  <a:t>(</a:t>
                </a:r>
                <a:r>
                  <a:rPr lang="ru-RU" dirty="0"/>
                  <a:t>эффективно) </a:t>
                </a:r>
                <a:r>
                  <a:rPr lang="ru-RU" b="1" dirty="0"/>
                  <a:t>статистически неразличимой от случайной последовательности </a:t>
                </a:r>
                <a:r>
                  <a:rPr lang="ru-RU" dirty="0"/>
                  <a:t>или</a:t>
                </a:r>
                <a:r>
                  <a:rPr lang="en-US" b="1" dirty="0"/>
                  <a:t> </a:t>
                </a:r>
                <a:r>
                  <a:rPr lang="ru-RU" b="1" dirty="0"/>
                  <a:t>стойкой псевдослучайной последовательностью</a:t>
                </a:r>
                <a:r>
                  <a:rPr lang="ru-RU" dirty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/>
                  <a:t> – </a:t>
                </a:r>
                <a:r>
                  <a:rPr lang="ru-RU" dirty="0"/>
                  <a:t>случайная последовательность.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PR</m:t>
                      </m:r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adv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 генератора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 является начальным заполнением внутреннего состояния. Тогда максимально возможная </a:t>
                </a:r>
                <a:r>
                  <a:rPr lang="ru-RU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т.е.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Таким образом максимально возможная длина периода генератора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Пример</a:t>
                </a:r>
                <a:r>
                  <a:rPr lang="en-US" dirty="0"/>
                  <a:t>: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/>
                  <a:t>, энтропия 128 бит.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Статистическая неразличимость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45724" y="1408579"/>
                <a:ext cx="600807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sz="2800" b="1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ru-RU" sz="2800" dirty="0">
                    <a:latin typeface="Cambria Math" panose="02040503050406030204" pitchFamily="18" charset="0"/>
                  </a:rPr>
                  <a:t>Что отправляет и что получает противник?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sz="2800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/>
                  <a:t> ???</a:t>
                </a:r>
                <a:r>
                  <a:rPr lang="en-US" sz="2800" b="1" dirty="0"/>
                  <a:t> </a:t>
                </a:r>
                <a:r>
                  <a:rPr lang="en-US" sz="2800" dirty="0"/>
                  <a:t>(</a:t>
                </a:r>
                <a:r>
                  <a:rPr lang="ru-RU" sz="2800" dirty="0"/>
                  <a:t>функция от</a:t>
                </a:r>
                <a:r>
                  <a:rPr lang="en-US" sz="2800" dirty="0"/>
                  <a:t> </a:t>
                </a:r>
                <a:r>
                  <a:rPr lang="ru-RU" sz="2800" dirty="0"/>
                  <a:t>вероятностей</a:t>
                </a:r>
                <a:r>
                  <a:rPr lang="en-US" sz="2800" dirty="0"/>
                  <a:t>)</a:t>
                </a:r>
              </a:p>
              <a:p>
                <a:endParaRPr lang="ru-RU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4" y="1408579"/>
                <a:ext cx="6008076" cy="2677656"/>
              </a:xfrm>
              <a:prstGeom prst="rect">
                <a:avLst/>
              </a:prstGeom>
              <a:blipFill>
                <a:blip r:embed="rId2"/>
                <a:stretch>
                  <a:fillRect l="-1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3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3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предсказуемым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</m:t>
                      </m:r>
                      <m:sSub>
                        <m:sSub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adv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непредсказуемым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Pre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adv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2.2.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генератор</a:t>
                </a:r>
                <a:r>
                  <a:rPr lang="en-US" dirty="0"/>
                  <a:t> (PRG)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Идея</a:t>
                </a:r>
                <a:r>
                  <a:rPr lang="en-US" dirty="0"/>
                  <a:t> </a:t>
                </a:r>
                <a:r>
                  <a:rPr lang="ru-RU" dirty="0"/>
                  <a:t>доказательства – </a:t>
                </a:r>
                <a:r>
                  <a:rPr lang="ru-RU" dirty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Pre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adv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Невозможно эффективно угадать следующий бит</a:t>
            </a:r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Невозможно эффективно угадать следующий бит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2.3.</a:t>
                </a:r>
                <a:r>
                  <a:rPr lang="ru-RU" dirty="0"/>
                  <a:t> </a:t>
                </a:r>
                <a:r>
                  <a:rPr lang="en-US" dirty="0"/>
                  <a:t>Yao’82 </a:t>
                </a:r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генератор</a:t>
                </a:r>
                <a:r>
                  <a:rPr lang="en-US" dirty="0"/>
                  <a:t> (PRG)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2.4.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стойкий генератор (</a:t>
                </a:r>
                <a:r>
                  <a:rPr lang="en-US" dirty="0"/>
                  <a:t>PRG)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PRG (</a:t>
                </a:r>
                <a:r>
                  <a:rPr lang="ru-RU" dirty="0"/>
                  <a:t>различимость)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доказательства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adv.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/>
                  <a:t> </a:t>
                </a:r>
                <a:r>
                  <a:rPr lang="en-US" sz="2000" b="1" dirty="0"/>
                  <a:t>⊕ </a:t>
                </a:r>
                <a:r>
                  <a:rPr lang="en-US" sz="2000" b="1" dirty="0">
                    <a:sym typeface="Symbol" pitchFamily="18" charset="2"/>
                  </a:rPr>
                  <a:t>G(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</a:t>
                </a:r>
                <a:r>
                  <a:rPr lang="en-US" sz="2800" dirty="0"/>
                  <a:t>≟</a:t>
                </a:r>
                <a:r>
                  <a:rPr lang="en-US" sz="2400" dirty="0"/>
                  <a:t>1</a:t>
                </a:r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adv.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m</a:t>
              </a:r>
              <a:r>
                <a:rPr lang="en-US" sz="2000" baseline="-25000" dirty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/>
                  <a:t> </a:t>
                </a:r>
                <a:r>
                  <a:rPr lang="en-US" sz="2000" b="1" dirty="0"/>
                  <a:t>⊕ </a:t>
                </a:r>
                <a:r>
                  <a:rPr lang="en-US" sz="2000" b="1" dirty="0">
                    <a:sym typeface="Symbol" pitchFamily="18" charset="2"/>
                  </a:rPr>
                  <a:t>G(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b’</a:t>
                </a:r>
                <a:r>
                  <a:rPr lang="en-US" sz="2800" dirty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r>
              <a:rPr lang="en-US" sz="4000" baseline="-25000" dirty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r>
              <a:rPr lang="en-US" sz="4000" baseline="-25000" dirty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≈</a:t>
            </a:r>
            <a:r>
              <a:rPr lang="en-US" sz="4000" baseline="-25000" dirty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ym typeface="Symbol" pitchFamily="18" charset="2"/>
                  </a:rPr>
                  <a:t>r{0,1}</a:t>
                </a:r>
                <a:r>
                  <a:rPr lang="en-US" baseline="30000" dirty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/>
                    <a:t> </a:t>
                  </a:r>
                  <a:r>
                    <a:rPr lang="en-US" sz="2000" b="1" dirty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b’</a:t>
                  </a:r>
                  <a:r>
                    <a:rPr lang="en-US" sz="2800" dirty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ym typeface="Symbol" pitchFamily="18" charset="2"/>
                  </a:rPr>
                  <a:t>r{0,1}</a:t>
                </a:r>
                <a:r>
                  <a:rPr lang="en-US" baseline="30000" dirty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m</a:t>
                </a:r>
                <a:r>
                  <a:rPr lang="en-US" sz="2000" baseline="-25000" dirty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/>
                    <a:t> </a:t>
                  </a:r>
                  <a:r>
                    <a:rPr lang="en-US" sz="2000" b="1" dirty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b’</a:t>
                  </a:r>
                  <a:r>
                    <a:rPr lang="en-US" sz="2800" dirty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/>
                  <a:t>Теорема 2.4.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стойкий генератор (</a:t>
                </a:r>
                <a:r>
                  <a:rPr lang="en-US" dirty="0"/>
                  <a:t>PRG)</a:t>
                </a:r>
                <a:r>
                  <a:rPr lang="ru-RU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PRG (</a:t>
                </a:r>
                <a:r>
                  <a:rPr lang="ru-RU" dirty="0"/>
                  <a:t>различимость)</a:t>
                </a:r>
                <a:r>
                  <a:rPr lang="en-US" dirty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/>
                <a:t>m</a:t>
              </a:r>
              <a:r>
                <a:rPr lang="en-US" sz="2400" b="1" i="1" baseline="-25000" dirty="0" err="1"/>
                <a:t>b</a:t>
              </a:r>
              <a:r>
                <a:rPr lang="en-US" sz="2400" b="1" i="1" baseline="-25000" dirty="0"/>
                <a:t> </a:t>
              </a:r>
              <a:r>
                <a:rPr lang="en-US" sz="2000" b="1" dirty="0"/>
                <a:t>⊕</a:t>
              </a:r>
              <a:r>
                <a:rPr lang="en-US" sz="2000" b="1" i="1" dirty="0"/>
                <a:t> </a:t>
              </a:r>
              <a:r>
                <a:rPr lang="en-US" sz="2000" b="1" i="1" dirty="0">
                  <a:sym typeface="Symbol" pitchFamily="18" charset="2"/>
                </a:rPr>
                <a:t>G(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209114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𝑟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209114" cy="464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47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Игра </a:t>
            </a:r>
            <a:r>
              <a:rPr lang="en-US" sz="2400" dirty="0"/>
              <a:t>G(generator)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/>
                  <a:t>Пусть претендент  шифрует сообщение одноразовым блокнотом (</a:t>
                </a:r>
                <a:r>
                  <a:rPr lang="en-US" dirty="0"/>
                  <a:t>OTP)</a:t>
                </a:r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/>
                  <a:t>Теорема 2.4.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стойкий генератор (</a:t>
                </a:r>
                <a:r>
                  <a:rPr lang="en-US" dirty="0"/>
                  <a:t>PRG)</a:t>
                </a:r>
                <a:r>
                  <a:rPr lang="ru-RU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PRG (</a:t>
                </a:r>
                <a:r>
                  <a:rPr lang="ru-RU" dirty="0"/>
                  <a:t>различимость)</a:t>
                </a:r>
                <a:r>
                  <a:rPr lang="en-US" dirty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/>
                <a:t>m</a:t>
              </a:r>
              <a:r>
                <a:rPr lang="en-US" sz="2400" b="1" i="1" baseline="-25000" dirty="0" err="1"/>
                <a:t>b</a:t>
              </a:r>
              <a:r>
                <a:rPr lang="en-US" sz="2400" b="1" baseline="-25000" dirty="0"/>
                <a:t> </a:t>
              </a:r>
              <a:r>
                <a:rPr lang="en-US" sz="2000" b="1" dirty="0"/>
                <a:t>⊕ </a:t>
              </a:r>
              <a:r>
                <a:rPr lang="en-US" sz="2000" b="1" i="1" dirty="0">
                  <a:sym typeface="Symbol" pitchFamily="18" charset="2"/>
                </a:rPr>
                <a:t>r</a:t>
              </a:r>
              <a:r>
                <a:rPr lang="en-US" sz="2800" b="1" dirty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209114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𝑟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209114" cy="464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Игра </a:t>
            </a:r>
            <a:r>
              <a:rPr lang="en-US" sz="2400" dirty="0"/>
              <a:t>R(random)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Утверждение 2.4.1.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– противник, которые пытается различить </a:t>
                </a:r>
                <a:r>
                  <a:rPr lang="en-US" dirty="0"/>
                  <a:t>PRG </a:t>
                </a:r>
                <a:r>
                  <a:rPr lang="ru-RU" dirty="0"/>
                  <a:t>и </a:t>
                </a:r>
                <a:r>
                  <a:rPr lang="en-US" dirty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/>
                  <a:t>Теорема 2.4.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стойкий генератор (</a:t>
                </a:r>
                <a:r>
                  <a:rPr lang="en-US" dirty="0"/>
                  <a:t>PRG)</a:t>
                </a:r>
                <a:r>
                  <a:rPr lang="ru-RU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PRG (</a:t>
                </a:r>
                <a:r>
                  <a:rPr lang="ru-RU" dirty="0"/>
                  <a:t>различимость)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Pr</a:t>
              </a:r>
              <a:r>
                <a:rPr lang="en-US" sz="2000" dirty="0"/>
                <a:t>[W</a:t>
              </a:r>
              <a:r>
                <a:rPr lang="en-US" sz="2000" baseline="-25000" dirty="0"/>
                <a:t>0</a:t>
              </a:r>
              <a:r>
                <a:rPr lang="en-US" sz="2000" dirty="0"/>
                <a:t>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Pr</a:t>
              </a:r>
              <a:r>
                <a:rPr lang="en-US" sz="2000" dirty="0"/>
                <a:t>[W</a:t>
              </a:r>
              <a:r>
                <a:rPr lang="en-US" sz="2000" baseline="-25000" dirty="0"/>
                <a:t>1</a:t>
              </a:r>
              <a:r>
                <a:rPr lang="en-US" sz="2000" dirty="0"/>
                <a:t>]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Pr</a:t>
              </a:r>
              <a:r>
                <a:rPr lang="en-US" sz="2000" dirty="0"/>
                <a:t>[</a:t>
              </a:r>
              <a:r>
                <a:rPr lang="en-US" sz="2000" dirty="0" err="1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/>
                <a:t>]</a:t>
              </a:r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2061244" y="5542365"/>
                <a:ext cx="7520200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</m:oMath>
                </a14:m>
                <a:r>
                  <a:rPr lang="en-US" sz="2600" dirty="0"/>
                  <a:t>[</a:t>
                </a:r>
                <a:r>
                  <a:rPr lang="en-US" sz="2600" i="1" dirty="0"/>
                  <a:t>A,E</a:t>
                </a:r>
                <a:r>
                  <a:rPr lang="en-US" sz="2600" dirty="0"/>
                  <a:t>] = |</a:t>
                </a:r>
                <a:r>
                  <a:rPr lang="en-US" sz="2600" dirty="0" err="1"/>
                  <a:t>Pr</a:t>
                </a:r>
                <a:r>
                  <a:rPr lang="en-US" sz="2600" dirty="0"/>
                  <a:t>[</a:t>
                </a:r>
                <a:r>
                  <a:rPr lang="en-US" sz="2600" i="1" dirty="0"/>
                  <a:t>W</a:t>
                </a:r>
                <a:r>
                  <a:rPr lang="en-US" sz="2600" i="1" baseline="-25000" dirty="0"/>
                  <a:t>0</a:t>
                </a:r>
                <a:r>
                  <a:rPr lang="en-US" sz="2600" dirty="0"/>
                  <a:t>] – </a:t>
                </a:r>
                <a:r>
                  <a:rPr lang="en-US" sz="2600" dirty="0" err="1"/>
                  <a:t>Pr</a:t>
                </a:r>
                <a:r>
                  <a:rPr lang="en-US" sz="2600" dirty="0"/>
                  <a:t>[</a:t>
                </a:r>
                <a:r>
                  <a:rPr lang="en-US" sz="2600" i="1" dirty="0"/>
                  <a:t>W</a:t>
                </a:r>
                <a:r>
                  <a:rPr lang="en-US" sz="2600" i="1" baseline="-25000" dirty="0"/>
                  <a:t>1</a:t>
                </a:r>
                <a:r>
                  <a:rPr lang="en-US" sz="2600" dirty="0"/>
                  <a:t>]| ≤  2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</m:oMath>
                </a14:m>
                <a:r>
                  <a:rPr lang="en-US" sz="2600" dirty="0"/>
                  <a:t>[</a:t>
                </a:r>
                <a:r>
                  <a:rPr lang="en-US" sz="2600" i="1" dirty="0"/>
                  <a:t>B,G</a:t>
                </a:r>
                <a:r>
                  <a:rPr lang="en-US" sz="2600" dirty="0"/>
                  <a:t>] </a:t>
                </a:r>
                <a:endParaRPr lang="ru-RU" sz="26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244" y="5542365"/>
                <a:ext cx="7520200" cy="513282"/>
              </a:xfrm>
              <a:prstGeom prst="rect">
                <a:avLst/>
              </a:prstGeom>
              <a:blipFill>
                <a:blip r:embed="rId4"/>
                <a:stretch>
                  <a:fillRect l="-1459" t="-9524" r="-486" b="-30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17" y="6428505"/>
                <a:ext cx="3174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одноразовый блокнот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" y="6428505"/>
                <a:ext cx="3174715" cy="369332"/>
              </a:xfrm>
              <a:prstGeom prst="rect">
                <a:avLst/>
              </a:prstGeom>
              <a:blipFill>
                <a:blip r:embed="rId5"/>
                <a:stretch>
                  <a:fillRect l="-1536" t="-10000" r="-172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/>
              <a:t>PRG adv.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8" y="3886601"/>
            <a:ext cx="1635126" cy="522684"/>
            <a:chOff x="3648" y="2913"/>
            <a:chExt cx="1030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650" y="2913"/>
                  <a:ext cx="102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/>
                    <a:t>c </a:t>
                  </a:r>
                  <a:r>
                    <a:rPr lang="en-US" sz="2000" i="1" dirty="0">
                      <a:sym typeface="Symbol" pitchFamily="18" charset="2"/>
                    </a:rPr>
                    <a:t> </a:t>
                  </a:r>
                  <a:r>
                    <a:rPr lang="en-US" sz="2400" b="1" i="1" dirty="0"/>
                    <a:t>m</a:t>
                  </a:r>
                  <a:r>
                    <a:rPr lang="en-US" sz="2400" b="1" i="1" baseline="-25000" dirty="0"/>
                    <a:t>0</a:t>
                  </a:r>
                  <a:r>
                    <a:rPr lang="en-US" sz="2400" b="1" dirty="0"/>
                    <a:t>⊕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2800" b="1" i="1" dirty="0"/>
                    <a:t> </a:t>
                  </a:r>
                  <a:endParaRPr lang="en-US" sz="2000" b="1" i="1" dirty="0"/>
                </a:p>
              </p:txBody>
            </p:sp>
          </mc:Choice>
          <mc:Fallback xmlns="">
            <p:sp>
              <p:nvSpPr>
                <p:cNvPr id="1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0" y="2913"/>
                  <a:ext cx="1028" cy="439"/>
                </a:xfrm>
                <a:prstGeom prst="rect">
                  <a:avLst/>
                </a:prstGeom>
                <a:blipFill>
                  <a:blip r:embed="rId2"/>
                  <a:stretch>
                    <a:fillRect l="-4120" t="-2353" b="-2470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3"/>
          <p:cNvCxnSpPr/>
          <p:nvPr/>
        </p:nvCxnSpPr>
        <p:spPr>
          <a:xfrm>
            <a:off x="3701562" y="3534176"/>
            <a:ext cx="16482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4719" y="3154424"/>
                <a:ext cx="10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∈ {0,1}</a:t>
                </a:r>
                <a:r>
                  <a:rPr lang="en-US" baseline="30000" dirty="0"/>
                  <a:t>n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19" y="3154424"/>
                <a:ext cx="1078950" cy="369332"/>
              </a:xfrm>
              <a:prstGeom prst="rect">
                <a:avLst/>
              </a:prstGeom>
              <a:blipFill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ru-RU" sz="2000" i="1" baseline="-25000" dirty="0"/>
                <a:t> </a:t>
              </a:r>
              <a:r>
                <a:rPr lang="en-US" sz="2000" i="1" dirty="0"/>
                <a:t>, m</a:t>
              </a:r>
              <a:r>
                <a:rPr lang="en-US" sz="2000" i="1" baseline="-25000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150444" y="417699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b’</a:t>
            </a:r>
            <a:r>
              <a:rPr lang="en-US" dirty="0"/>
              <a:t> ∈ {0,1}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– противник, которые пытается различить </a:t>
                </a:r>
                <a:r>
                  <a:rPr lang="en-US" dirty="0"/>
                  <a:t>PRG </a:t>
                </a:r>
                <a:r>
                  <a:rPr lang="ru-RU" dirty="0"/>
                  <a:t>и </a:t>
                </a:r>
                <a:r>
                  <a:rPr lang="en-US" dirty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Алгоритм </a:t>
                </a:r>
                <a:r>
                  <a:rPr lang="en-US" dirty="0"/>
                  <a:t>B:</a:t>
                </a:r>
                <a:endParaRPr lang="ru-RU" dirty="0"/>
              </a:p>
            </p:txBody>
          </p:sp>
        </mc:Choice>
        <mc:Fallback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4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>
            <a:off x="9769444" y="4602262"/>
            <a:ext cx="732177" cy="8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cs typeface="Arial" charset="0"/>
                    <a:sym typeface="Symbol" pitchFamily="18" charset="2"/>
                  </a:rPr>
                  <a:t>где</a:t>
                </a:r>
                <a:r>
                  <a:rPr lang="en-US" dirty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𝐾</m:t>
                    </m:r>
                  </m:oMath>
                </a14:m>
                <a:r>
                  <a:rPr lang="en-US" dirty="0">
                    <a:cs typeface="Arial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adv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5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471943" y="3207061"/>
            <a:ext cx="1878442" cy="16085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Else: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  <a:blipFill>
                <a:blip r:embed="rId6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ine 5"/>
          <p:cNvSpPr>
            <a:spLocks noChangeShapeType="1"/>
          </p:cNvSpPr>
          <p:nvPr/>
        </p:nvSpPr>
        <p:spPr bwMode="auto">
          <a:xfrm flipV="1">
            <a:off x="405143" y="3660290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08159" y="31544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/>
                  <a:t>Теорема 2.5.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генератор (</a:t>
                </a:r>
                <a:r>
                  <a:rPr lang="en-US" dirty="0"/>
                  <a:t>PRG)</a:t>
                </a:r>
                <a:r>
                  <a:rPr lang="ru-RU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стойкий генератор. 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3CFBF-9EF5-4B9B-9895-3050A30E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52E05-DF33-44D9-8136-5B90EA16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75848-1BDF-4D60-A2A8-9496F1DC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718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sz="2800" b="1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/>
                  <a:t> ??? </a:t>
                </a:r>
                <a:r>
                  <a:rPr lang="en-US" sz="2800" dirty="0"/>
                  <a:t>(</a:t>
                </a:r>
                <a:r>
                  <a:rPr lang="ru-RU" sz="2800" dirty="0"/>
                  <a:t>функция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sz="2800" dirty="0"/>
                  <a:t>)</a:t>
                </a:r>
                <a:endParaRPr lang="ru-RU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/>
                  <a:t> ???</a:t>
                </a:r>
                <a:r>
                  <a:rPr lang="en-US" sz="2800" b="1" dirty="0"/>
                  <a:t> </a:t>
                </a:r>
                <a:r>
                  <a:rPr lang="en-US" sz="2800" dirty="0"/>
                  <a:t>(</a:t>
                </a:r>
                <a:r>
                  <a:rPr lang="ru-RU" sz="2800" dirty="0"/>
                  <a:t>функция от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Связь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sz="2800" dirty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blipFill>
                <a:blip r:embed="rId2"/>
                <a:stretch>
                  <a:fillRect l="-1826" b="-6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3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2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sz="2800" b="1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ru-RU" sz="2800" dirty="0">
                    <a:latin typeface="Cambria Math" panose="02040503050406030204" pitchFamily="18" charset="0"/>
                  </a:rPr>
                  <a:t>Что отправляет и что получает противник?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/>
                  <a:t> ???</a:t>
                </a:r>
                <a:r>
                  <a:rPr lang="en-US" sz="2800" b="1" dirty="0"/>
                  <a:t> </a:t>
                </a:r>
                <a:r>
                  <a:rPr lang="en-US" sz="2800" dirty="0"/>
                  <a:t>(</a:t>
                </a:r>
                <a:r>
                  <a:rPr lang="ru-RU" sz="2800" dirty="0"/>
                  <a:t>функция от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3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EC870-C67F-40AE-8B31-02144327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прошлой лекции…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226A0-011B-42C2-9FF9-B8403F0F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C963D4-E01D-4BF5-A0F2-CE5B8920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05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</a:t>
                </a:r>
                <a:r>
                  <a:rPr lang="ru-RU" b="1" dirty="0"/>
                  <a:t>пренебрежимо малая величина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Претендент и Противник – </a:t>
                </a:r>
                <a:r>
                  <a:rPr lang="ru-RU" b="1" dirty="0"/>
                  <a:t>эффективные алгоритмы</a:t>
                </a: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S</m:t>
                      </m:r>
                      <m:sSub>
                        <m:sSubPr>
                          <m:ctrlPr>
                            <a:rPr lang="ru-RU" sz="2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adv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372526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blipFill>
                <a:blip r:embed="rId10"/>
                <a:stretch>
                  <a:fillRect r="-813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Пренебрежимо малые величины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называется пренебрежимо малой</a:t>
                </a:r>
                <a:r>
                  <a:rPr lang="en-US" b="1" dirty="0"/>
                  <a:t> (negligible)</a:t>
                </a:r>
                <a:r>
                  <a:rPr lang="ru-RU" dirty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справедливо неравенство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b="1" dirty="0"/>
                  <a:t>Теорема 2.1.</a:t>
                </a:r>
                <a:r>
                  <a:rPr lang="ru-RU" dirty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/>
                  <a:t> справедливо равенство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ru-RU" dirty="0"/>
                  <a:t>Т.е.  на бесконечности функция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убывает быстрее любого полинома</a:t>
                </a:r>
                <a:r>
                  <a:rPr lang="en-US" dirty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/>
                  <a:t>Пренебрежимо малые функции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ru-RU" dirty="0"/>
                  <a:t>Убывают быстрее любых полиномов</a:t>
                </a:r>
                <a:endParaRPr lang="en-US" b="0" dirty="0"/>
              </a:p>
              <a:p>
                <a:endParaRPr lang="en-US" b="0" dirty="0"/>
              </a:p>
              <a:p>
                <a:r>
                  <a:rPr lang="ru-RU" b="1" dirty="0"/>
                  <a:t>Не пренебрежимо малые</a:t>
                </a:r>
                <a:r>
                  <a:rPr lang="ru-RU" dirty="0"/>
                  <a:t> функции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Сверх-полиномиальные</a:t>
            </a:r>
            <a:r>
              <a:rPr lang="ru-RU" dirty="0"/>
              <a:t> и </a:t>
            </a:r>
            <a:r>
              <a:rPr lang="ru-RU" dirty="0" err="1"/>
              <a:t>полиномиально</a:t>
            </a:r>
            <a:r>
              <a:rPr lang="ru-RU" dirty="0"/>
              <a:t> ограниченные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en-US" b="1" dirty="0"/>
                  <a:t>c</a:t>
                </a:r>
                <a:r>
                  <a:rPr lang="ru-RU" b="1" dirty="0"/>
                  <a:t>верх-полиномиальной</a:t>
                </a:r>
                <a:r>
                  <a:rPr lang="en-US" b="1" dirty="0"/>
                  <a:t> (super-poly)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– пренебрежимо малая.</a:t>
                </a:r>
                <a:endParaRPr lang="en-US" dirty="0"/>
              </a:p>
              <a:p>
                <a:pPr lvl="1"/>
                <a:r>
                  <a:rPr lang="ru-RU" dirty="0"/>
                  <a:t>Растёт быстрее любого полинома на бесконечности.</a:t>
                </a:r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/>
                  <a:t>полиномиально</a:t>
                </a:r>
                <a:r>
                  <a:rPr lang="ru-RU" b="1" dirty="0"/>
                  <a:t>-ограниченной</a:t>
                </a:r>
                <a:r>
                  <a:rPr lang="en-US" b="1" dirty="0"/>
                  <a:t> (poly bounded)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ru-RU" dirty="0"/>
                  <a:t> имеет место неравенство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/>
              </a:p>
              <a:p>
                <a:pPr lvl="1"/>
                <a:r>
                  <a:rPr lang="ru-RU" dirty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3327</Words>
  <Application>Microsoft Office PowerPoint</Application>
  <PresentationFormat>Широкоэкранный</PresentationFormat>
  <Paragraphs>408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Symbol</vt:lpstr>
      <vt:lpstr>Wingdings</vt:lpstr>
      <vt:lpstr>Тема Office</vt:lpstr>
      <vt:lpstr>Прикладная Криптография: Симметричные криптосистемы Поточные шифры</vt:lpstr>
      <vt:lpstr>Тест.</vt:lpstr>
      <vt:lpstr>Тест.</vt:lpstr>
      <vt:lpstr>TIME </vt:lpstr>
      <vt:lpstr>На прошлой лекции…</vt:lpstr>
      <vt:lpstr>Семантическая стойкость</vt:lpstr>
      <vt:lpstr>Пренебрежимо малые величины</vt:lpstr>
      <vt:lpstr>Примеры</vt:lpstr>
      <vt:lpstr>Сверх-полиномиальные и полиномиально ограниченные функции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Альтернативная трактовка понятия абсолютной и семантической стойкости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  <vt:lpstr>Презентация PowerPoint</vt:lpstr>
      <vt:lpstr>Тест.</vt:lpstr>
      <vt:lpstr>Тест.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531</cp:revision>
  <dcterms:created xsi:type="dcterms:W3CDTF">2018-08-24T12:25:18Z</dcterms:created>
  <dcterms:modified xsi:type="dcterms:W3CDTF">2025-09-16T17:55:27Z</dcterms:modified>
</cp:coreProperties>
</file>