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8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664" autoAdjust="0"/>
  </p:normalViewPr>
  <p:slideViewPr>
    <p:cSldViewPr snapToGrid="0">
      <p:cViewPr varScale="1">
        <p:scale>
          <a:sx n="109" d="100"/>
          <a:sy n="109" d="100"/>
        </p:scale>
        <p:origin x="85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22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07.03.2024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07.03.2024</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07.03.2024</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07.03.2024</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07.03.2024</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07.03.2024</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07.03.2024</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07.03.2024</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07.03.2024</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07.03.2024</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07.03.2024</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07.03.2024</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07.03.2024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smtClean="0"/>
              <a:t>Коды аутентичности сообщений</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202</a:t>
            </a:r>
            <a:r>
              <a:rPr lang="en-US" dirty="0" smtClean="0"/>
              <a:t>3</a:t>
            </a:r>
            <a:endParaRPr lang="ru-RU" dirty="0"/>
          </a:p>
        </p:txBody>
      </p:sp>
    </p:spTree>
    <p:extLst>
      <p:ext uri="{BB962C8B-B14F-4D97-AF65-F5344CB8AC3E}">
        <p14:creationId xmlns:p14="http://schemas.microsoft.com/office/powerpoint/2010/main" val="4141832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PRF</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mc:AlternateContent xmlns:mc="http://schemas.openxmlformats.org/markup-compatibility/2006">
        <mc:Choice xmlns:a14="http://schemas.microsoft.com/office/drawing/2010/main" Requires="a14">
          <p:sp>
            <p:nvSpPr>
              <p:cNvPr id="5" name="Rectangle 3"/>
              <p:cNvSpPr>
                <a:spLocks noGrp="1" noChangeArrowheads="1"/>
              </p:cNvSpPr>
              <p:nvPr>
                <p:ph idx="1"/>
              </p:nvPr>
            </p:nvSpPr>
            <p:spPr>
              <a:xfrm>
                <a:off x="838200" y="1473958"/>
                <a:ext cx="11008056" cy="4882391"/>
              </a:xfrm>
            </p:spPr>
            <p:txBody>
              <a:bodyPr>
                <a:normAutofit lnSpcReduction="10000"/>
              </a:bodyPr>
              <a:lstStyle/>
              <a:p>
                <a:pPr marL="0" indent="0">
                  <a:lnSpc>
                    <a:spcPct val="120000"/>
                  </a:lnSpc>
                  <a:buNone/>
                </a:pPr>
                <a:r>
                  <a:rPr lang="ru-RU" dirty="0" smtClean="0">
                    <a:sym typeface="Symbol" pitchFamily="18" charset="2"/>
                  </a:rPr>
                  <a:t>Пусть функция </a:t>
                </a:r>
                <a14:m>
                  <m:oMath xmlns:m="http://schemas.openxmlformats.org/officeDocument/2006/math">
                    <m:r>
                      <a:rPr lang="en-US" b="0" i="1" smtClean="0">
                        <a:latin typeface="Cambria Math" panose="02040503050406030204" pitchFamily="18" charset="0"/>
                        <a:sym typeface="Symbol" pitchFamily="18" charset="2"/>
                      </a:rPr>
                      <m:t>𝐹</m:t>
                    </m:r>
                    <m:r>
                      <a:rPr lang="en-US" b="0" i="0" smtClean="0">
                        <a:latin typeface="Cambria Math" panose="02040503050406030204" pitchFamily="18" charset="0"/>
                        <a:sym typeface="Symbol" pitchFamily="18" charset="2"/>
                      </a:rPr>
                      <m:t>:</m:t>
                    </m:r>
                    <m:r>
                      <a:rPr lang="en-US" b="0" i="1" smtClean="0">
                        <a:latin typeface="Cambria Math" panose="02040503050406030204" pitchFamily="18" charset="0"/>
                        <a:sym typeface="Symbol" pitchFamily="18" charset="2"/>
                      </a:rPr>
                      <m:t>𝐾</m:t>
                    </m:r>
                    <m:r>
                      <a:rPr lang="en-US" b="0" i="1" smtClean="0">
                        <a:latin typeface="Cambria Math" panose="02040503050406030204" pitchFamily="18" charset="0"/>
                        <a:sym typeface="Symbol" pitchFamily="18" charset="2"/>
                      </a:rPr>
                      <m:t>×</m:t>
                    </m:r>
                    <m:r>
                      <a:rPr lang="en-US" b="0" i="1" smtClean="0">
                        <a:latin typeface="Cambria Math" panose="02040503050406030204" pitchFamily="18" charset="0"/>
                        <a:sym typeface="Symbol" pitchFamily="18" charset="2"/>
                      </a:rPr>
                      <m:t>𝑋</m:t>
                    </m:r>
                    <m:r>
                      <a:rPr lang="en-US" b="0" i="1" smtClean="0">
                        <a:latin typeface="Cambria Math" panose="02040503050406030204" pitchFamily="18" charset="0"/>
                        <a:sym typeface="Symbol" pitchFamily="18" charset="2"/>
                      </a:rPr>
                      <m:t>→</m:t>
                    </m:r>
                    <m:r>
                      <a:rPr lang="en-US" b="0" i="1" smtClean="0">
                        <a:latin typeface="Cambria Math" panose="02040503050406030204" pitchFamily="18" charset="0"/>
                        <a:sym typeface="Symbol" pitchFamily="18" charset="2"/>
                      </a:rPr>
                      <m:t>𝑌</m:t>
                    </m:r>
                  </m:oMath>
                </a14:m>
                <a:r>
                  <a:rPr lang="en-US" dirty="0" smtClean="0">
                    <a:sym typeface="Symbol" pitchFamily="18" charset="2"/>
                  </a:rPr>
                  <a:t> </a:t>
                </a:r>
                <a:r>
                  <a:rPr lang="ru-RU" dirty="0" smtClean="0">
                    <a:sym typeface="Symbol" pitchFamily="18" charset="2"/>
                  </a:rPr>
                  <a:t>определена на </a:t>
                </a:r>
                <a14:m>
                  <m:oMath xmlns:m="http://schemas.openxmlformats.org/officeDocument/2006/math">
                    <m:r>
                      <a:rPr lang="ru-RU" i="1">
                        <a:latin typeface="Cambria Math" panose="02040503050406030204" pitchFamily="18" charset="0"/>
                        <a:sym typeface="Symbol" pitchFamily="18" charset="2"/>
                      </a:rPr>
                      <m:t>(</m:t>
                    </m:r>
                    <m:r>
                      <a:rPr lang="en-US" i="1">
                        <a:latin typeface="Cambria Math" panose="02040503050406030204" pitchFamily="18" charset="0"/>
                        <a:sym typeface="Symbol" pitchFamily="18" charset="2"/>
                      </a:rPr>
                      <m:t>𝐾</m:t>
                    </m:r>
                    <m:r>
                      <a:rPr lang="en-US" i="1">
                        <a:latin typeface="Cambria Math" panose="02040503050406030204" pitchFamily="18" charset="0"/>
                        <a:sym typeface="Symbol" pitchFamily="18" charset="2"/>
                      </a:rPr>
                      <m:t>,</m:t>
                    </m:r>
                    <m:r>
                      <a:rPr lang="en-US" b="0" i="1" smtClean="0">
                        <a:latin typeface="Cambria Math" panose="02040503050406030204" pitchFamily="18" charset="0"/>
                        <a:sym typeface="Symbol" pitchFamily="18" charset="2"/>
                      </a:rPr>
                      <m:t>𝑋</m:t>
                    </m:r>
                    <m:r>
                      <a:rPr lang="en-US" b="0" i="1" smtClean="0">
                        <a:latin typeface="Cambria Math" panose="02040503050406030204" pitchFamily="18" charset="0"/>
                        <a:sym typeface="Symbol" pitchFamily="18" charset="2"/>
                      </a:rPr>
                      <m:t>,</m:t>
                    </m:r>
                    <m:r>
                      <a:rPr lang="en-US" b="0" i="1" smtClean="0">
                        <a:latin typeface="Cambria Math" panose="02040503050406030204" pitchFamily="18" charset="0"/>
                        <a:sym typeface="Symbol" pitchFamily="18" charset="2"/>
                      </a:rPr>
                      <m:t>𝑌</m:t>
                    </m:r>
                    <m:r>
                      <a:rPr lang="en-US" i="1">
                        <a:latin typeface="Cambria Math" panose="02040503050406030204" pitchFamily="18" charset="0"/>
                        <a:sym typeface="Symbol" pitchFamily="18" charset="2"/>
                      </a:rPr>
                      <m:t>)</m:t>
                    </m:r>
                  </m:oMath>
                </a14:m>
                <a:r>
                  <a:rPr lang="ru-RU" dirty="0">
                    <a:sym typeface="Symbol" pitchFamily="18" charset="2"/>
                  </a:rPr>
                  <a:t>. </a:t>
                </a:r>
                <a:endParaRPr lang="en-US" dirty="0" smtClean="0">
                  <a:sym typeface="Symbol" pitchFamily="18" charset="2"/>
                </a:endParaRPr>
              </a:p>
              <a:p>
                <a:pPr marL="0" indent="0">
                  <a:lnSpc>
                    <a:spcPct val="120000"/>
                  </a:lnSpc>
                  <a:buNone/>
                </a:pPr>
                <a:r>
                  <a:rPr lang="ru-RU" dirty="0" smtClean="0">
                    <a:sym typeface="Symbol" pitchFamily="18" charset="2"/>
                  </a:rPr>
                  <a:t>Тогда </a:t>
                </a:r>
                <a14:m>
                  <m:oMath xmlns:m="http://schemas.openxmlformats.org/officeDocument/2006/math">
                    <m:r>
                      <a:rPr lang="en-US" b="0" i="1" smtClean="0">
                        <a:latin typeface="Cambria Math" panose="02040503050406030204" pitchFamily="18" charset="0"/>
                        <a:sym typeface="Symbol" pitchFamily="18" charset="2"/>
                      </a:rPr>
                      <m:t>𝐹</m:t>
                    </m:r>
                  </m:oMath>
                </a14:m>
                <a:r>
                  <a:rPr lang="ru-RU" dirty="0" smtClean="0">
                    <a:sym typeface="Symbol" pitchFamily="18" charset="2"/>
                  </a:rPr>
                  <a:t> </a:t>
                </a:r>
                <a:r>
                  <a:rPr lang="ru-RU" dirty="0" smtClean="0">
                    <a:sym typeface="Symbol" pitchFamily="18" charset="2"/>
                  </a:rPr>
                  <a:t>– </a:t>
                </a:r>
                <a:r>
                  <a:rPr lang="ru-RU" b="1" dirty="0" smtClean="0">
                    <a:sym typeface="Symbol" pitchFamily="18" charset="2"/>
                  </a:rPr>
                  <a:t>псевдослучайная </a:t>
                </a:r>
                <a:r>
                  <a:rPr lang="ru-RU" b="1" dirty="0" smtClean="0">
                    <a:sym typeface="Symbol" pitchFamily="18" charset="2"/>
                  </a:rPr>
                  <a:t>функция</a:t>
                </a:r>
                <a:r>
                  <a:rPr lang="ru-RU" b="1" dirty="0" smtClean="0">
                    <a:sym typeface="Symbol" pitchFamily="18" charset="2"/>
                  </a:rPr>
                  <a:t> </a:t>
                </a:r>
                <a:r>
                  <a:rPr lang="ru-RU" b="1" dirty="0" smtClean="0">
                    <a:sym typeface="Symbol" pitchFamily="18" charset="2"/>
                  </a:rPr>
                  <a:t>(</a:t>
                </a:r>
                <a:r>
                  <a:rPr lang="en-US" b="1" dirty="0" smtClean="0">
                    <a:sym typeface="Symbol" pitchFamily="18" charset="2"/>
                  </a:rPr>
                  <a:t>PR</a:t>
                </a:r>
                <a:r>
                  <a:rPr lang="en-US" b="1" dirty="0">
                    <a:sym typeface="Symbol" pitchFamily="18" charset="2"/>
                  </a:rPr>
                  <a:t>F</a:t>
                </a:r>
                <a:r>
                  <a:rPr lang="en-US" b="1" dirty="0" smtClean="0">
                    <a:sym typeface="Symbol" pitchFamily="18" charset="2"/>
                  </a:rPr>
                  <a:t>)</a:t>
                </a:r>
                <a:r>
                  <a:rPr lang="ru-RU" dirty="0" smtClean="0">
                    <a:sym typeface="Symbol" pitchFamily="18" charset="2"/>
                  </a:rPr>
                  <a:t>, если</a:t>
                </a:r>
              </a:p>
              <a:p>
                <a:pPr>
                  <a:lnSpc>
                    <a:spcPct val="120000"/>
                  </a:lnSpc>
                </a:pPr>
                <a:r>
                  <a:rPr lang="ru-RU" dirty="0" smtClean="0">
                    <a:sym typeface="Symbol" pitchFamily="18" charset="2"/>
                  </a:rPr>
                  <a:t>Существует эффективный алгоритм вычисляющий </a:t>
                </a:r>
                <a14:m>
                  <m:oMath xmlns:m="http://schemas.openxmlformats.org/officeDocument/2006/math">
                    <m:r>
                      <a:rPr lang="en-US" b="0" i="1" smtClean="0">
                        <a:latin typeface="Cambria Math" panose="02040503050406030204" pitchFamily="18" charset="0"/>
                        <a:sym typeface="Symbol" pitchFamily="18" charset="2"/>
                      </a:rPr>
                      <m:t>𝐹</m:t>
                    </m:r>
                    <m:d>
                      <m:dPr>
                        <m:ctrlPr>
                          <a:rPr lang="en-US" b="0" i="1" smtClean="0">
                            <a:latin typeface="Cambria Math" panose="02040503050406030204" pitchFamily="18" charset="0"/>
                            <a:sym typeface="Symbol" pitchFamily="18" charset="2"/>
                          </a:rPr>
                        </m:ctrlPr>
                      </m:dPr>
                      <m:e>
                        <m:r>
                          <a:rPr lang="en-US" b="0" i="1" smtClean="0">
                            <a:latin typeface="Cambria Math" panose="02040503050406030204" pitchFamily="18" charset="0"/>
                            <a:sym typeface="Symbol" pitchFamily="18" charset="2"/>
                          </a:rPr>
                          <m:t>𝑘</m:t>
                        </m:r>
                        <m:r>
                          <a:rPr lang="en-US" b="0" i="1" smtClean="0">
                            <a:latin typeface="Cambria Math" panose="02040503050406030204" pitchFamily="18" charset="0"/>
                            <a:sym typeface="Symbol" pitchFamily="18" charset="2"/>
                          </a:rPr>
                          <m:t>,</m:t>
                        </m:r>
                        <m:r>
                          <a:rPr lang="en-US" b="0" i="1" smtClean="0">
                            <a:latin typeface="Cambria Math" panose="02040503050406030204" pitchFamily="18" charset="0"/>
                            <a:sym typeface="Symbol" pitchFamily="18" charset="2"/>
                          </a:rPr>
                          <m:t>𝑥</m:t>
                        </m:r>
                      </m:e>
                    </m:d>
                    <m:r>
                      <a:rPr lang="en-US" b="0" i="1" smtClean="0">
                        <a:latin typeface="Cambria Math" panose="02040503050406030204" pitchFamily="18" charset="0"/>
                        <a:sym typeface="Symbol" pitchFamily="18" charset="2"/>
                      </a:rPr>
                      <m:t>. </m:t>
                    </m:r>
                    <m:r>
                      <a:rPr lang="en-US" b="0" i="1" smtClean="0">
                        <a:latin typeface="Cambria Math" panose="02040503050406030204" pitchFamily="18" charset="0"/>
                        <a:sym typeface="Symbol" pitchFamily="18" charset="2"/>
                      </a:rPr>
                      <m:t>𝑘</m:t>
                    </m:r>
                    <m:r>
                      <a:rPr lang="en-US" b="0" i="1" smtClean="0">
                        <a:latin typeface="Cambria Math" panose="02040503050406030204" pitchFamily="18" charset="0"/>
                        <a:sym typeface="Symbol" pitchFamily="18" charset="2"/>
                      </a:rPr>
                      <m:t>∈</m:t>
                    </m:r>
                    <m:r>
                      <a:rPr lang="en-US" b="0" i="1" smtClean="0">
                        <a:latin typeface="Cambria Math" panose="02040503050406030204" pitchFamily="18" charset="0"/>
                        <a:sym typeface="Symbol" pitchFamily="18" charset="2"/>
                      </a:rPr>
                      <m:t>𝐾</m:t>
                    </m:r>
                    <m:r>
                      <a:rPr lang="en-US" b="0" i="1" smtClean="0">
                        <a:latin typeface="Cambria Math" panose="02040503050406030204" pitchFamily="18" charset="0"/>
                        <a:sym typeface="Symbol" pitchFamily="18" charset="2"/>
                      </a:rPr>
                      <m:t>, </m:t>
                    </m:r>
                    <m:r>
                      <a:rPr lang="en-US" b="0" i="1" smtClean="0">
                        <a:latin typeface="Cambria Math" panose="02040503050406030204" pitchFamily="18" charset="0"/>
                        <a:sym typeface="Symbol" pitchFamily="18" charset="2"/>
                      </a:rPr>
                      <m:t>𝑥</m:t>
                    </m:r>
                    <m:r>
                      <a:rPr lang="en-US" b="0" i="1" smtClean="0">
                        <a:latin typeface="Cambria Math" panose="02040503050406030204" pitchFamily="18" charset="0"/>
                        <a:sym typeface="Symbol" pitchFamily="18" charset="2"/>
                      </a:rPr>
                      <m:t>∈</m:t>
                    </m:r>
                    <m:r>
                      <a:rPr lang="en-US" b="0" i="1" smtClean="0">
                        <a:latin typeface="Cambria Math" panose="02040503050406030204" pitchFamily="18" charset="0"/>
                        <a:sym typeface="Symbol" pitchFamily="18" charset="2"/>
                      </a:rPr>
                      <m:t>𝑋</m:t>
                    </m:r>
                  </m:oMath>
                </a14:m>
                <a:endParaRPr lang="en-US" dirty="0" smtClean="0">
                  <a:sym typeface="Symbol" pitchFamily="18" charset="2"/>
                </a:endParaRPr>
              </a:p>
              <a:p>
                <a:pPr marL="0" indent="0">
                  <a:lnSpc>
                    <a:spcPct val="120000"/>
                  </a:lnSpc>
                  <a:buNone/>
                </a:pPr>
                <a:r>
                  <a:rPr lang="en-US" dirty="0" smtClean="0">
                    <a:sym typeface="Symbol" pitchFamily="18" charset="2"/>
                  </a:rPr>
                  <a:t>PRF </a:t>
                </a:r>
                <a:r>
                  <a:rPr lang="ru-RU" dirty="0">
                    <a:sym typeface="Symbol" pitchFamily="18" charset="2"/>
                  </a:rPr>
                  <a:t>стойкая, если</a:t>
                </a:r>
                <a:r>
                  <a:rPr lang="en-US" dirty="0">
                    <a:sym typeface="Symbol" pitchFamily="18" charset="2"/>
                  </a:rPr>
                  <a:t> </a:t>
                </a:r>
                <a14:m>
                  <m:oMath xmlns:m="http://schemas.openxmlformats.org/officeDocument/2006/math">
                    <m:r>
                      <a:rPr lang="en-US" i="1" dirty="0">
                        <a:latin typeface="Cambria Math" panose="02040503050406030204" pitchFamily="18" charset="0"/>
                        <a:sym typeface="Symbol" pitchFamily="18" charset="2"/>
                      </a:rPr>
                      <m:t>𝑘</m:t>
                    </m:r>
                    <m:sSub>
                      <m:sSubPr>
                        <m:ctrlPr>
                          <a:rPr lang="en-US" i="1" dirty="0">
                            <a:latin typeface="Cambria Math" panose="02040503050406030204" pitchFamily="18" charset="0"/>
                            <a:sym typeface="Symbol" pitchFamily="18" charset="2"/>
                          </a:rPr>
                        </m:ctrlPr>
                      </m:sSubPr>
                      <m:e>
                        <m:r>
                          <a:rPr lang="en-US" i="1" dirty="0">
                            <a:latin typeface="Cambria Math" panose="02040503050406030204" pitchFamily="18" charset="0"/>
                            <a:sym typeface="Symbol" pitchFamily="18" charset="2"/>
                          </a:rPr>
                          <m:t>∈</m:t>
                        </m:r>
                      </m:e>
                      <m:sub>
                        <m:r>
                          <a:rPr lang="en-US" i="1" dirty="0">
                            <a:latin typeface="Cambria Math" panose="02040503050406030204" pitchFamily="18" charset="0"/>
                            <a:sym typeface="Symbol" pitchFamily="18" charset="2"/>
                          </a:rPr>
                          <m:t>𝑅</m:t>
                        </m:r>
                      </m:sub>
                    </m:sSub>
                    <m:r>
                      <a:rPr lang="en-US" i="1" dirty="0">
                        <a:latin typeface="Cambria Math" panose="02040503050406030204" pitchFamily="18" charset="0"/>
                        <a:sym typeface="Symbol" pitchFamily="18" charset="2"/>
                      </a:rPr>
                      <m:t>𝐾</m:t>
                    </m:r>
                    <m:r>
                      <a:rPr lang="en-US" i="1" dirty="0">
                        <a:latin typeface="Cambria Math" panose="02040503050406030204" pitchFamily="18" charset="0"/>
                        <a:sym typeface="Symbol" pitchFamily="18" charset="2"/>
                      </a:rPr>
                      <m:t>, </m:t>
                    </m:r>
                    <m:r>
                      <a:rPr lang="en-US" b="0" i="1" dirty="0" smtClean="0">
                        <a:latin typeface="Cambria Math" panose="02040503050406030204" pitchFamily="18" charset="0"/>
                        <a:sym typeface="Symbol" pitchFamily="18" charset="2"/>
                      </a:rPr>
                      <m:t>𝐹</m:t>
                    </m:r>
                    <m:d>
                      <m:dPr>
                        <m:ctrlPr>
                          <a:rPr lang="en-US" i="1" dirty="0">
                            <a:latin typeface="Cambria Math" panose="02040503050406030204" pitchFamily="18" charset="0"/>
                            <a:sym typeface="Symbol" pitchFamily="18" charset="2"/>
                          </a:rPr>
                        </m:ctrlPr>
                      </m:dPr>
                      <m:e>
                        <m:r>
                          <a:rPr lang="en-US" i="1" dirty="0" err="1">
                            <a:latin typeface="Cambria Math" panose="02040503050406030204" pitchFamily="18" charset="0"/>
                            <a:sym typeface="Symbol" pitchFamily="18" charset="2"/>
                          </a:rPr>
                          <m:t>𝑘</m:t>
                        </m:r>
                        <m:r>
                          <a:rPr lang="en-US" i="1" dirty="0" err="1">
                            <a:latin typeface="Cambria Math" panose="02040503050406030204" pitchFamily="18" charset="0"/>
                            <a:sym typeface="Symbol" pitchFamily="18" charset="2"/>
                          </a:rPr>
                          <m:t>,</m:t>
                        </m:r>
                        <m:r>
                          <a:rPr lang="en-US" i="1" dirty="0" err="1">
                            <a:latin typeface="Cambria Math" panose="02040503050406030204" pitchFamily="18" charset="0"/>
                            <a:sym typeface="Symbol" pitchFamily="18" charset="2"/>
                          </a:rPr>
                          <m:t>𝑚</m:t>
                        </m:r>
                      </m:e>
                    </m:d>
                    <m:sSub>
                      <m:sSubPr>
                        <m:ctrlPr>
                          <a:rPr lang="en-US"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𝑝</m:t>
                        </m:r>
                      </m:sub>
                    </m:sSub>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𝑅</m:t>
                        </m:r>
                      </m:sub>
                    </m:sSub>
                    <m:r>
                      <a:rPr lang="en-US" b="0" i="1" smtClean="0">
                        <a:latin typeface="Cambria Math" panose="02040503050406030204" pitchFamily="18" charset="0"/>
                        <a:ea typeface="Cambria Math" panose="02040503050406030204" pitchFamily="18" charset="0"/>
                      </a:rPr>
                      <m:t>𝑌</m:t>
                    </m:r>
                  </m:oMath>
                </a14:m>
                <a:endParaRPr lang="ru-RU" dirty="0" smtClean="0">
                  <a:sym typeface="Symbol" pitchFamily="18" charset="2"/>
                </a:endParaRPr>
              </a:p>
              <a:p>
                <a:pPr marL="0" indent="0">
                  <a:lnSpc>
                    <a:spcPct val="120000"/>
                  </a:lnSpc>
                  <a:buNone/>
                </a:pPr>
                <a:r>
                  <a:rPr lang="ru-RU" dirty="0" smtClean="0">
                    <a:sym typeface="Symbol" pitchFamily="18" charset="2"/>
                  </a:rPr>
                  <a:t>(где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ru-RU" i="1">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𝑝</m:t>
                        </m:r>
                      </m:sub>
                    </m:sSub>
                  </m:oMath>
                </a14:m>
                <a:r>
                  <a:rPr lang="ru-RU" dirty="0" smtClean="0">
                    <a:sym typeface="Symbol" pitchFamily="18" charset="2"/>
                  </a:rPr>
                  <a:t> - вычислительная неотличимость, </a:t>
                </a:r>
                <a14:m>
                  <m:oMath xmlns:m="http://schemas.openxmlformats.org/officeDocument/2006/math">
                    <m:sSub>
                      <m:sSubPr>
                        <m:ctrlPr>
                          <a:rPr lang="en-US" i="1" dirty="0">
                            <a:latin typeface="Cambria Math" panose="02040503050406030204" pitchFamily="18" charset="0"/>
                            <a:sym typeface="Symbol" pitchFamily="18" charset="2"/>
                          </a:rPr>
                        </m:ctrlPr>
                      </m:sSubPr>
                      <m:e>
                        <m:r>
                          <a:rPr lang="en-US" i="1" dirty="0">
                            <a:latin typeface="Cambria Math" panose="02040503050406030204" pitchFamily="18" charset="0"/>
                            <a:sym typeface="Symbol" pitchFamily="18" charset="2"/>
                          </a:rPr>
                          <m:t>∈</m:t>
                        </m:r>
                      </m:e>
                      <m:sub>
                        <m:r>
                          <a:rPr lang="en-US" i="1" dirty="0">
                            <a:latin typeface="Cambria Math" panose="02040503050406030204" pitchFamily="18" charset="0"/>
                            <a:sym typeface="Symbol" pitchFamily="18" charset="2"/>
                          </a:rPr>
                          <m:t>𝑅</m:t>
                        </m:r>
                      </m:sub>
                    </m:sSub>
                  </m:oMath>
                </a14:m>
                <a:r>
                  <a:rPr lang="ru-RU" dirty="0" smtClean="0">
                    <a:sym typeface="Symbol" pitchFamily="18" charset="2"/>
                  </a:rPr>
                  <a:t> - выбор случайного элемента множества</a:t>
                </a:r>
                <a:r>
                  <a:rPr lang="ru-RU" dirty="0" smtClean="0">
                    <a:sym typeface="Symbol" pitchFamily="18" charset="2"/>
                  </a:rPr>
                  <a:t>)</a:t>
                </a:r>
                <a:endParaRPr lang="en-US" dirty="0" smtClean="0">
                  <a:sym typeface="Symbol" pitchFamily="18" charset="2"/>
                </a:endParaRPr>
              </a:p>
              <a:p>
                <a:pPr marL="0" indent="0">
                  <a:lnSpc>
                    <a:spcPct val="120000"/>
                  </a:lnSpc>
                  <a:buNone/>
                </a:pPr>
                <a:endParaRPr lang="en-US" dirty="0">
                  <a:sym typeface="Symbol" pitchFamily="18" charset="2"/>
                </a:endParaRPr>
              </a:p>
              <a:p>
                <a:pPr marL="0" indent="0">
                  <a:lnSpc>
                    <a:spcPct val="120000"/>
                  </a:lnSpc>
                  <a:buNone/>
                </a:pPr>
                <a:r>
                  <a:rPr lang="ru-RU" dirty="0" smtClean="0">
                    <a:sym typeface="Symbol" pitchFamily="18" charset="2"/>
                  </a:rPr>
                  <a:t>Стойкий блочный шифр с </a:t>
                </a:r>
                <a:r>
                  <a:rPr lang="ru-RU" dirty="0" err="1" smtClean="0">
                    <a:sym typeface="Symbol" pitchFamily="18" charset="2"/>
                  </a:rPr>
                  <a:t>сверх-полиномиальной</a:t>
                </a:r>
                <a:r>
                  <a:rPr lang="ru-RU" dirty="0" smtClean="0">
                    <a:sym typeface="Symbol" pitchFamily="18" charset="2"/>
                  </a:rPr>
                  <a:t> (достаточной большой, на практике </a:t>
                </a:r>
                <a14:m>
                  <m:oMath xmlns:m="http://schemas.openxmlformats.org/officeDocument/2006/math">
                    <m:r>
                      <a:rPr lang="en-US" b="0" i="1" smtClean="0">
                        <a:latin typeface="Cambria Math" panose="02040503050406030204" pitchFamily="18" charset="0"/>
                        <a:sym typeface="Symbol" pitchFamily="18" charset="2"/>
                      </a:rPr>
                      <m:t>&gt;</m:t>
                    </m:r>
                    <m:sSup>
                      <m:sSupPr>
                        <m:ctrlPr>
                          <a:rPr lang="en-US" b="0" i="1" smtClean="0">
                            <a:latin typeface="Cambria Math" panose="02040503050406030204" pitchFamily="18" charset="0"/>
                            <a:sym typeface="Symbol" pitchFamily="18" charset="2"/>
                          </a:rPr>
                        </m:ctrlPr>
                      </m:sSupPr>
                      <m:e>
                        <m:r>
                          <a:rPr lang="en-US" b="0" i="1" smtClean="0">
                            <a:latin typeface="Cambria Math" panose="02040503050406030204" pitchFamily="18" charset="0"/>
                            <a:sym typeface="Symbol" pitchFamily="18" charset="2"/>
                          </a:rPr>
                          <m:t>2</m:t>
                        </m:r>
                      </m:e>
                      <m:sup>
                        <m:r>
                          <a:rPr lang="en-US" b="0" i="1" smtClean="0">
                            <a:latin typeface="Cambria Math" panose="02040503050406030204" pitchFamily="18" charset="0"/>
                            <a:sym typeface="Symbol" pitchFamily="18" charset="2"/>
                          </a:rPr>
                          <m:t>80</m:t>
                        </m:r>
                      </m:sup>
                    </m:sSup>
                  </m:oMath>
                </a14:m>
                <a:r>
                  <a:rPr lang="ru-RU" dirty="0" smtClean="0">
                    <a:sym typeface="Symbol" pitchFamily="18" charset="2"/>
                  </a:rPr>
                  <a:t>, а лучше </a:t>
                </a:r>
                <a14:m>
                  <m:oMath xmlns:m="http://schemas.openxmlformats.org/officeDocument/2006/math">
                    <m:sSup>
                      <m:sSupPr>
                        <m:ctrlPr>
                          <a:rPr lang="en-US" b="0" i="1" smtClean="0">
                            <a:latin typeface="Cambria Math" panose="02040503050406030204" pitchFamily="18" charset="0"/>
                            <a:sym typeface="Symbol" pitchFamily="18" charset="2"/>
                          </a:rPr>
                        </m:ctrlPr>
                      </m:sSupPr>
                      <m:e>
                        <m:r>
                          <a:rPr lang="en-US" b="0" i="1" smtClean="0">
                            <a:latin typeface="Cambria Math" panose="02040503050406030204" pitchFamily="18" charset="0"/>
                            <a:sym typeface="Symbol" pitchFamily="18" charset="2"/>
                          </a:rPr>
                          <m:t>2</m:t>
                        </m:r>
                      </m:e>
                      <m:sup>
                        <m:r>
                          <a:rPr lang="en-US" b="0" i="1" smtClean="0">
                            <a:latin typeface="Cambria Math" panose="02040503050406030204" pitchFamily="18" charset="0"/>
                            <a:sym typeface="Symbol" pitchFamily="18" charset="2"/>
                          </a:rPr>
                          <m:t>128</m:t>
                        </m:r>
                      </m:sup>
                    </m:sSup>
                  </m:oMath>
                </a14:m>
                <a:r>
                  <a:rPr lang="en-US" dirty="0" smtClean="0">
                    <a:sym typeface="Symbol" pitchFamily="18" charset="2"/>
                  </a:rPr>
                  <a:t>)</a:t>
                </a:r>
                <a:r>
                  <a:rPr lang="ru-RU" dirty="0" smtClean="0">
                    <a:sym typeface="Symbol" pitchFamily="18" charset="2"/>
                  </a:rPr>
                  <a:t> областью значения является стойкой </a:t>
                </a:r>
                <a:r>
                  <a:rPr lang="en-US" dirty="0" smtClean="0">
                    <a:sym typeface="Symbol" pitchFamily="18" charset="2"/>
                  </a:rPr>
                  <a:t>PRF</a:t>
                </a:r>
                <a:r>
                  <a:rPr lang="ru-RU" dirty="0" smtClean="0">
                    <a:sym typeface="Symbol" pitchFamily="18" charset="2"/>
                  </a:rPr>
                  <a:t>.</a:t>
                </a:r>
                <a:endParaRPr lang="ru-RU" dirty="0">
                  <a:sym typeface="Symbol" pitchFamily="18" charset="2"/>
                </a:endParaRPr>
              </a:p>
            </p:txBody>
          </p:sp>
        </mc:Choice>
        <mc:Fallback>
          <p:sp>
            <p:nvSpPr>
              <p:cNvPr id="5" name="Rectangle 3"/>
              <p:cNvSpPr>
                <a:spLocks noGrp="1" noRot="1" noChangeAspect="1" noMove="1" noResize="1" noEditPoints="1" noAdjustHandles="1" noChangeArrowheads="1" noChangeShapeType="1" noTextEdit="1"/>
              </p:cNvSpPr>
              <p:nvPr>
                <p:ph idx="1"/>
              </p:nvPr>
            </p:nvSpPr>
            <p:spPr>
              <a:xfrm>
                <a:off x="838200" y="1473958"/>
                <a:ext cx="11008056" cy="4882391"/>
              </a:xfrm>
              <a:blipFill>
                <a:blip r:embed="rId2"/>
                <a:stretch>
                  <a:fillRect l="-997" t="-624" r="-831" b="-1998"/>
                </a:stretch>
              </a:blipFill>
            </p:spPr>
            <p:txBody>
              <a:bodyPr/>
              <a:lstStyle/>
              <a:p>
                <a:r>
                  <a:rPr lang="ru-RU">
                    <a:noFill/>
                  </a:rPr>
                  <a:t> </a:t>
                </a:r>
              </a:p>
            </p:txBody>
          </p:sp>
        </mc:Fallback>
      </mc:AlternateContent>
    </p:spTree>
    <p:extLst>
      <p:ext uri="{BB962C8B-B14F-4D97-AF65-F5344CB8AC3E}">
        <p14:creationId xmlns:p14="http://schemas.microsoft.com/office/powerpoint/2010/main" val="662778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normAutofit lnSpcReduction="10000"/>
          </a:bodyPr>
          <a:lstStyle/>
          <a:p>
            <a:pPr marL="0" indent="0">
              <a:buNone/>
            </a:pPr>
            <a:r>
              <a:rPr lang="ru-RU" dirty="0" smtClean="0"/>
              <a:t>Любая стойкая </a:t>
            </a:r>
            <a:r>
              <a:rPr lang="en-US" dirty="0" smtClean="0"/>
              <a:t>PRF </a:t>
            </a:r>
            <a:r>
              <a:rPr lang="ru-RU" dirty="0" smtClean="0"/>
              <a:t>с </a:t>
            </a:r>
            <a:r>
              <a:rPr lang="ru-RU" dirty="0" err="1" smtClean="0"/>
              <a:t>сверх-полиномиальной</a:t>
            </a:r>
            <a:r>
              <a:rPr lang="ru-RU" dirty="0" smtClean="0"/>
              <a:t> областью значений (т.е. достаточной большим размером выхода, на практике </a:t>
            </a:r>
            <a:r>
              <a:rPr lang="en-US" dirty="0" smtClean="0"/>
              <a:t>&gt;</a:t>
            </a:r>
            <a:r>
              <a:rPr lang="ru-RU" dirty="0"/>
              <a:t> </a:t>
            </a:r>
            <a:r>
              <a:rPr lang="ru-RU" dirty="0" smtClean="0"/>
              <a:t>80 бит</a:t>
            </a:r>
            <a:r>
              <a:rPr lang="en-US" dirty="0" smtClean="0"/>
              <a:t>)</a:t>
            </a:r>
            <a:r>
              <a:rPr lang="ru-RU" dirty="0" smtClean="0"/>
              <a:t>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a:t>
            </a:r>
            <a:r>
              <a:rPr lang="ru-RU" dirty="0" smtClean="0"/>
              <a:t> </a:t>
            </a:r>
            <a:r>
              <a:rPr lang="ru-RU" smtClean="0"/>
              <a:t>(блочные шифры)</a:t>
            </a:r>
            <a:r>
              <a:rPr lang="en-US" smtClean="0"/>
              <a:t> </a:t>
            </a:r>
            <a:r>
              <a:rPr lang="ru-RU" dirty="0" smtClean="0"/>
              <a:t>имеют фиксированных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spTree>
    <p:extLst>
      <p:ext uri="{BB962C8B-B14F-4D97-AF65-F5344CB8AC3E}">
        <p14:creationId xmlns:p14="http://schemas.microsoft.com/office/powerpoint/2010/main" val="1744318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2871876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50437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263265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2088570"/>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2088570"/>
                <a:ext cx="10787743" cy="4351338"/>
              </a:xfrm>
              <a:blipFill rotWithShape="0">
                <a:blip r:embed="rId3"/>
                <a:stretch>
                  <a:fillRect l="-1018" t="-224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pic>
        <p:nvPicPr>
          <p:cNvPr id="5" name="Рисунок 4"/>
          <p:cNvPicPr>
            <a:picLocks noChangeAspect="1"/>
          </p:cNvPicPr>
          <p:nvPr/>
        </p:nvPicPr>
        <p:blipFill>
          <a:blip r:embed="rId4"/>
          <a:stretch>
            <a:fillRect/>
          </a:stretch>
        </p:blipFill>
        <p:spPr>
          <a:xfrm>
            <a:off x="7148946" y="365125"/>
            <a:ext cx="4795404" cy="1857605"/>
          </a:xfrm>
          <a:prstGeom prst="rect">
            <a:avLst/>
          </a:prstGeom>
        </p:spPr>
      </p:pic>
    </p:spTree>
    <p:extLst>
      <p:ext uri="{BB962C8B-B14F-4D97-AF65-F5344CB8AC3E}">
        <p14:creationId xmlns:p14="http://schemas.microsoft.com/office/powerpoint/2010/main" val="1581504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𝑃𝐹</m:t>
                    </m:r>
                  </m:oMath>
                </a14:m>
                <a:r>
                  <a:rPr lang="en-US" dirty="0" smtClean="0"/>
                  <a:t> – PRF:</a:t>
                </a:r>
                <a14:m>
                  <m:oMath xmlns:m="http://schemas.openxmlformats.org/officeDocument/2006/math">
                    <m:sSup>
                      <m:sSupPr>
                        <m:ctrlPr>
                          <a:rPr lang="en-US" b="0" i="1" smtClean="0">
                            <a:latin typeface="Cambria Math" panose="02040503050406030204" pitchFamily="18" charset="0"/>
                          </a:rPr>
                        </m:ctrlPr>
                      </m:s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𝐹</m:t>
                    </m:r>
                  </m:oMath>
                </a14:m>
                <a:r>
                  <a:rPr lang="en-US" dirty="0" smtClean="0"/>
                  <a:t> – 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ru-RU" dirty="0" smtClean="0"/>
                  <a:t>. </a:t>
                </a:r>
              </a:p>
              <a:p>
                <a:pPr marL="0" indent="0">
                  <a:buNone/>
                </a:pPr>
                <a:r>
                  <a:rPr lang="ru-RU" dirty="0" smtClean="0"/>
                  <a:t>Определим </a:t>
                </a:r>
                <a14:m>
                  <m:oMath xmlns:m="http://schemas.openxmlformats.org/officeDocument/2006/math">
                    <m:r>
                      <a:rPr lang="en-US" b="0" i="1" smtClean="0">
                        <a:latin typeface="Cambria Math" panose="02040503050406030204" pitchFamily="18" charset="0"/>
                      </a:rPr>
                      <m:t>𝐸𝐹</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a:p>
        </p:txBody>
      </p:sp>
      <p:pic>
        <p:nvPicPr>
          <p:cNvPr id="5" name="Рисунок 4"/>
          <p:cNvPicPr>
            <a:picLocks noChangeAspect="1"/>
          </p:cNvPicPr>
          <p:nvPr/>
        </p:nvPicPr>
        <p:blipFill>
          <a:blip r:embed="rId3"/>
          <a:stretch>
            <a:fillRect/>
          </a:stretch>
        </p:blipFill>
        <p:spPr>
          <a:xfrm>
            <a:off x="2179121" y="3241963"/>
            <a:ext cx="7485848" cy="2462450"/>
          </a:xfrm>
          <a:prstGeom prst="rect">
            <a:avLst/>
          </a:prstGeom>
        </p:spPr>
      </p:pic>
    </p:spTree>
    <p:extLst>
      <p:ext uri="{BB962C8B-B14F-4D97-AF65-F5344CB8AC3E}">
        <p14:creationId xmlns:p14="http://schemas.microsoft.com/office/powerpoint/2010/main" val="20496226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Зашифрование</a:t>
            </a:r>
            <a:r>
              <a:rPr lang="ru-RU" dirty="0"/>
              <a:t> выхода</a:t>
            </a:r>
            <a:r>
              <a:rPr lang="en-US" dirty="0"/>
              <a:t> </a:t>
            </a:r>
            <a:r>
              <a:rPr lang="ru-RU" dirty="0" err="1"/>
              <a:t>беспрификсной</a:t>
            </a:r>
            <a:r>
              <a:rPr lang="ru-RU" dirty="0"/>
              <a:t> </a:t>
            </a:r>
            <a:r>
              <a:rPr lang="en-US" dirty="0"/>
              <a:t>PRF</a:t>
            </a:r>
            <a:endParaRPr lang="ru-RU" dirty="0"/>
          </a:p>
        </p:txBody>
      </p:sp>
      <p:pic>
        <p:nvPicPr>
          <p:cNvPr id="5" name="Объект 4"/>
          <p:cNvPicPr>
            <a:picLocks noGrp="1" noChangeAspect="1"/>
          </p:cNvPicPr>
          <p:nvPr>
            <p:ph idx="1"/>
          </p:nvPr>
        </p:nvPicPr>
        <p:blipFill>
          <a:blip r:embed="rId2"/>
          <a:stretch>
            <a:fillRect/>
          </a:stretch>
        </p:blipFill>
        <p:spPr>
          <a:xfrm>
            <a:off x="2500746" y="1695893"/>
            <a:ext cx="6227618" cy="4660457"/>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a:p>
        </p:txBody>
      </p:sp>
    </p:spTree>
    <p:extLst>
      <p:ext uri="{BB962C8B-B14F-4D97-AF65-F5344CB8AC3E}">
        <p14:creationId xmlns:p14="http://schemas.microsoft.com/office/powerpoint/2010/main" val="318515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Беспрификсное</a:t>
            </a:r>
            <a:r>
              <a:rPr lang="ru-RU" dirty="0"/>
              <a:t> кодирование с рандомизацией</a:t>
            </a:r>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pic>
        <p:nvPicPr>
          <p:cNvPr id="5" name="Рисунок 4"/>
          <p:cNvPicPr>
            <a:picLocks noChangeAspect="1"/>
          </p:cNvPicPr>
          <p:nvPr/>
        </p:nvPicPr>
        <p:blipFill>
          <a:blip r:embed="rId2"/>
          <a:stretch>
            <a:fillRect/>
          </a:stretch>
        </p:blipFill>
        <p:spPr>
          <a:xfrm>
            <a:off x="2798617" y="1825625"/>
            <a:ext cx="6867897" cy="4904108"/>
          </a:xfrm>
          <a:prstGeom prst="rect">
            <a:avLst/>
          </a:prstGeom>
        </p:spPr>
      </p:pic>
    </p:spTree>
    <p:extLst>
      <p:ext uri="{BB962C8B-B14F-4D97-AF65-F5344CB8AC3E}">
        <p14:creationId xmlns:p14="http://schemas.microsoft.com/office/powerpoint/2010/main" val="3954279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CMAC</a:t>
            </a:r>
            <a:endParaRPr lang="ru-RU" dirty="0"/>
          </a:p>
        </p:txBody>
      </p:sp>
      <p:sp>
        <p:nvSpPr>
          <p:cNvPr id="3" name="Объект 2"/>
          <p:cNvSpPr>
            <a:spLocks noGrp="1"/>
          </p:cNvSpPr>
          <p:nvPr>
            <p:ph idx="1"/>
          </p:nvPr>
        </p:nvSpPr>
        <p:spPr/>
        <p:txBody>
          <a:bodyPr/>
          <a:lstStyle/>
          <a:p>
            <a:r>
              <a:rPr lang="ru-RU" dirty="0" smtClean="0"/>
              <a:t>Стандарт </a:t>
            </a:r>
            <a:r>
              <a:rPr lang="en-US" dirty="0" smtClean="0"/>
              <a:t>NIST</a:t>
            </a:r>
            <a:endParaRPr lang="ru-RU" dirty="0" smtClean="0"/>
          </a:p>
          <a:p>
            <a:r>
              <a:rPr lang="ru-RU" dirty="0" smtClean="0"/>
              <a:t>Один из наиболее популярных алгоритмов вычисления </a:t>
            </a:r>
            <a:r>
              <a:rPr lang="en-US" dirty="0" smtClean="0"/>
              <a:t>MAC (</a:t>
            </a:r>
            <a:r>
              <a:rPr lang="ru-RU" dirty="0" smtClean="0"/>
              <a:t>самый популярных после </a:t>
            </a:r>
            <a:r>
              <a:rPr lang="en-US" dirty="0" smtClean="0"/>
              <a:t>HMAC)</a:t>
            </a:r>
            <a:endParaRPr lang="ru-RU" dirty="0" smtClean="0"/>
          </a:p>
          <a:p>
            <a:r>
              <a:rPr lang="ru-RU" dirty="0" smtClean="0"/>
              <a:t>Использует три различных ключа (могут быть выработаны на основе одного ключа)</a:t>
            </a:r>
            <a:endParaRPr lang="en-US" dirty="0" smtClean="0"/>
          </a:p>
        </p:txBody>
      </p:sp>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Tree>
    <p:extLst>
      <p:ext uri="{BB962C8B-B14F-4D97-AF65-F5344CB8AC3E}">
        <p14:creationId xmlns:p14="http://schemas.microsoft.com/office/powerpoint/2010/main" val="1629769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7433402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CMAC</a:t>
            </a:r>
            <a:endParaRPr lang="ru-RU" dirty="0"/>
          </a:p>
        </p:txBody>
      </p:sp>
      <p:sp>
        <p:nvSpPr>
          <p:cNvPr id="3" name="Объект 2"/>
          <p:cNvSpPr>
            <a:spLocks noGrp="1"/>
          </p:cNvSpPr>
          <p:nvPr>
            <p:ph idx="1"/>
          </p:nvPr>
        </p:nvSpPr>
        <p:spPr/>
        <p:txBody>
          <a:bodyPr/>
          <a:lstStyle/>
          <a:p>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pic>
        <p:nvPicPr>
          <p:cNvPr id="5" name="Рисунок 4"/>
          <p:cNvPicPr>
            <a:picLocks noChangeAspect="1"/>
          </p:cNvPicPr>
          <p:nvPr/>
        </p:nvPicPr>
        <p:blipFill>
          <a:blip r:embed="rId2"/>
          <a:stretch>
            <a:fillRect/>
          </a:stretch>
        </p:blipFill>
        <p:spPr>
          <a:xfrm>
            <a:off x="1359910" y="1976004"/>
            <a:ext cx="9589139" cy="4153258"/>
          </a:xfrm>
          <a:prstGeom prst="rect">
            <a:avLst/>
          </a:prstGeom>
        </p:spPr>
      </p:pic>
    </p:spTree>
    <p:extLst>
      <p:ext uri="{BB962C8B-B14F-4D97-AF65-F5344CB8AC3E}">
        <p14:creationId xmlns:p14="http://schemas.microsoft.com/office/powerpoint/2010/main" val="1785455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В текущей вариации (</a:t>
                </a:r>
                <a:r>
                  <a:rPr lang="en-US" dirty="0"/>
                  <a:t>OMAC)</a:t>
                </a:r>
                <a:r>
                  <a:rPr lang="ru-RU" dirty="0"/>
                  <a:t> использует единственный ключ для генерации этих трех </a:t>
                </a:r>
                <a:r>
                  <a:rPr lang="ru-RU" dirty="0" smtClean="0"/>
                  <a:t>ключей</a:t>
                </a:r>
                <a:r>
                  <a:rPr lang="en-US" dirty="0" smtClean="0"/>
                  <a:t> </a:t>
                </a:r>
                <a:r>
                  <a:rPr lang="ru-RU" dirty="0" smtClean="0"/>
                  <a:t>для некоторой константы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𝑛</m:t>
                        </m:r>
                      </m:sub>
                    </m:sSub>
                  </m:oMath>
                </a14:m>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pic>
        <p:nvPicPr>
          <p:cNvPr id="6" name="Рисунок 5"/>
          <p:cNvPicPr>
            <a:picLocks noChangeAspect="1"/>
          </p:cNvPicPr>
          <p:nvPr/>
        </p:nvPicPr>
        <p:blipFill>
          <a:blip r:embed="rId3"/>
          <a:stretch>
            <a:fillRect/>
          </a:stretch>
        </p:blipFill>
        <p:spPr>
          <a:xfrm>
            <a:off x="956953" y="2876408"/>
            <a:ext cx="8688079" cy="2527969"/>
          </a:xfrm>
          <a:prstGeom prst="rect">
            <a:avLst/>
          </a:prstGeom>
        </p:spPr>
      </p:pic>
    </p:spTree>
    <p:extLst>
      <p:ext uri="{BB962C8B-B14F-4D97-AF65-F5344CB8AC3E}">
        <p14:creationId xmlns:p14="http://schemas.microsoft.com/office/powerpoint/2010/main" val="38091313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Фактически</a:t>
                </a:r>
                <a:r>
                  <a:rPr lang="en-US" dirty="0" smtClean="0"/>
                  <a:t> </a:t>
                </a:r>
                <a:r>
                  <a:rPr lang="ru-RU" dirty="0" smtClean="0"/>
                  <a:t>для получения трех ключей </a:t>
                </a:r>
                <a:r>
                  <a:rPr lang="ru-RU" dirty="0"/>
                  <a:t>реализуется умножение в кольце </a:t>
                </a:r>
                <a:r>
                  <a:rPr lang="ru-RU" dirty="0" smtClean="0"/>
                  <a:t>многочленов на некоторую константу </a:t>
                </a:r>
                <a14:m>
                  <m:oMath xmlns:m="http://schemas.openxmlformats.org/officeDocument/2006/math">
                    <m:r>
                      <a:rPr lang="en-US" b="0" i="1" smtClean="0">
                        <a:latin typeface="Cambria Math" panose="02040503050406030204" pitchFamily="18" charset="0"/>
                      </a:rPr>
                      <m:t>𝑢</m:t>
                    </m:r>
                  </m:oMath>
                </a14:m>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pic>
        <p:nvPicPr>
          <p:cNvPr id="5" name="Рисунок 4"/>
          <p:cNvPicPr>
            <a:picLocks noChangeAspect="1"/>
          </p:cNvPicPr>
          <p:nvPr/>
        </p:nvPicPr>
        <p:blipFill>
          <a:blip r:embed="rId3"/>
          <a:stretch>
            <a:fillRect/>
          </a:stretch>
        </p:blipFill>
        <p:spPr>
          <a:xfrm>
            <a:off x="956954" y="3182144"/>
            <a:ext cx="8567400" cy="2066750"/>
          </a:xfrm>
          <a:prstGeom prst="rect">
            <a:avLst/>
          </a:prstGeom>
        </p:spPr>
      </p:pic>
    </p:spTree>
    <p:extLst>
      <p:ext uri="{BB962C8B-B14F-4D97-AF65-F5344CB8AC3E}">
        <p14:creationId xmlns:p14="http://schemas.microsoft.com/office/powerpoint/2010/main" val="153150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Trunkated</a:t>
            </a:r>
            <a:r>
              <a:rPr lang="en-US" dirty="0" smtClean="0"/>
              <a:t> CBC MAC</a:t>
            </a:r>
            <a:endParaRPr lang="ru-RU" dirty="0"/>
          </a:p>
        </p:txBody>
      </p:sp>
      <p:sp>
        <p:nvSpPr>
          <p:cNvPr id="3" name="Объект 2"/>
          <p:cNvSpPr>
            <a:spLocks noGrp="1"/>
          </p:cNvSpPr>
          <p:nvPr>
            <p:ph idx="1"/>
          </p:nvPr>
        </p:nvSpPr>
        <p:spPr/>
        <p:txBody>
          <a:bodyPr/>
          <a:lstStyle/>
          <a:p>
            <a:pPr marL="0" indent="0">
              <a:buNone/>
            </a:pPr>
            <a:r>
              <a:rPr lang="ru-RU" dirty="0" smtClean="0"/>
              <a:t>Основная идея – не дать противнику возможность воспользоваться </a:t>
            </a:r>
            <a:r>
              <a:rPr lang="en-US" dirty="0" smtClean="0"/>
              <a:t>MAC </a:t>
            </a:r>
            <a:r>
              <a:rPr lang="ru-RU" dirty="0" smtClean="0"/>
              <a:t>для осуществления префиксной атаки.</a:t>
            </a:r>
            <a:endParaRPr lang="ru-RU" dirty="0"/>
          </a:p>
          <a:p>
            <a:pPr marL="0" indent="0">
              <a:buNone/>
            </a:pPr>
            <a:r>
              <a:rPr lang="ru-RU" dirty="0" smtClean="0"/>
              <a:t>Использование части кода аутентичности. Используется в ГОСТ 28147-98</a:t>
            </a:r>
          </a:p>
          <a:p>
            <a:pPr marL="0" indent="0">
              <a:buNone/>
            </a:pPr>
            <a:r>
              <a:rPr lang="ru-RU" dirty="0" smtClean="0"/>
              <a:t>Оптимально использовать половину исходного </a:t>
            </a:r>
            <a:r>
              <a:rPr lang="en-US" smtClean="0"/>
              <a:t>MAC</a:t>
            </a:r>
            <a:endParaRPr lang="ru-RU" dirty="0" smtClean="0"/>
          </a:p>
          <a:p>
            <a:pPr marL="0" indent="0">
              <a:buNone/>
            </a:pPr>
            <a:r>
              <a:rPr lang="ru-RU" dirty="0" smtClean="0"/>
              <a:t>Основной недостаток – фактически понижаем параметр стойкости в 2 раза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pic>
        <p:nvPicPr>
          <p:cNvPr id="5" name="Рисунок 4"/>
          <p:cNvPicPr>
            <a:picLocks noChangeAspect="1"/>
          </p:cNvPicPr>
          <p:nvPr/>
        </p:nvPicPr>
        <p:blipFill>
          <a:blip r:embed="rId2"/>
          <a:stretch>
            <a:fillRect/>
          </a:stretch>
        </p:blipFill>
        <p:spPr>
          <a:xfrm>
            <a:off x="1418542" y="4425722"/>
            <a:ext cx="9354915" cy="2432278"/>
          </a:xfrm>
          <a:prstGeom prst="rect">
            <a:avLst/>
          </a:prstGeom>
        </p:spPr>
      </p:pic>
    </p:spTree>
    <p:extLst>
      <p:ext uri="{BB962C8B-B14F-4D97-AF65-F5344CB8AC3E}">
        <p14:creationId xmlns:p14="http://schemas.microsoft.com/office/powerpoint/2010/main" val="11030963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PMAC</a:t>
            </a:r>
            <a:endParaRPr lang="ru-RU" dirty="0"/>
          </a:p>
        </p:txBody>
      </p:sp>
      <p:pic>
        <p:nvPicPr>
          <p:cNvPr id="5" name="Объект 4"/>
          <p:cNvPicPr>
            <a:picLocks noGrp="1" noChangeAspect="1"/>
          </p:cNvPicPr>
          <p:nvPr>
            <p:ph idx="1"/>
          </p:nvPr>
        </p:nvPicPr>
        <p:blipFill>
          <a:blip r:embed="rId2"/>
          <a:stretch>
            <a:fillRect/>
          </a:stretch>
        </p:blipFill>
        <p:spPr>
          <a:xfrm>
            <a:off x="4108862" y="374759"/>
            <a:ext cx="6804561" cy="5981591"/>
          </a:xfrm>
          <a:prstGeom prst="rect">
            <a:avLst/>
          </a:prstGeom>
        </p:spPr>
      </p:pic>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Tree>
    <p:extLst>
      <p:ext uri="{BB962C8B-B14F-4D97-AF65-F5344CB8AC3E}">
        <p14:creationId xmlns:p14="http://schemas.microsoft.com/office/powerpoint/2010/main" val="1781420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a:t>Заменим </a:t>
                </a:r>
                <a14:m>
                  <m:oMath xmlns:m="http://schemas.openxmlformats.org/officeDocument/2006/math">
                    <m:r>
                      <a:rPr lang="en-US" i="1">
                        <a:latin typeface="Cambria Math" panose="02040503050406030204" pitchFamily="18" charset="0"/>
                      </a:rPr>
                      <m:t>𝐹</m:t>
                    </m:r>
                  </m:oMath>
                </a14:m>
                <a:r>
                  <a:rPr lang="en-US" dirty="0"/>
                  <a:t> </a:t>
                </a:r>
                <a:r>
                  <a:rPr lang="ru-RU" dirty="0" smtClean="0"/>
                  <a:t>на</a:t>
                </a:r>
                <a:r>
                  <a:rPr lang="en-US" dirty="0" smtClean="0"/>
                  <a:t> </a:t>
                </a:r>
                <a:r>
                  <a:rPr lang="ru-RU" smtClean="0"/>
                  <a:t>итеративную хэш-функцию. </a:t>
                </a:r>
                <a:r>
                  <a:rPr lang="ru-RU" dirty="0" smtClean="0"/>
                  <a:t>Получим</a:t>
                </a:r>
                <a:r>
                  <a:rPr lang="en-US"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pic>
        <p:nvPicPr>
          <p:cNvPr id="5" name="Рисунок 4"/>
          <p:cNvPicPr>
            <a:picLocks noChangeAspect="1"/>
          </p:cNvPicPr>
          <p:nvPr/>
        </p:nvPicPr>
        <p:blipFill>
          <a:blip r:embed="rId3"/>
          <a:stretch>
            <a:fillRect/>
          </a:stretch>
        </p:blipFill>
        <p:spPr>
          <a:xfrm>
            <a:off x="2702626" y="2515425"/>
            <a:ext cx="5669478" cy="3661538"/>
          </a:xfrm>
          <a:prstGeom prst="rect">
            <a:avLst/>
          </a:prstGeom>
        </p:spPr>
      </p:pic>
    </p:spTree>
    <p:extLst>
      <p:ext uri="{BB962C8B-B14F-4D97-AF65-F5344CB8AC3E}">
        <p14:creationId xmlns:p14="http://schemas.microsoft.com/office/powerpoint/2010/main" val="38724606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NMAC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Реализуем алгоритм получения ключей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oMath>
                </a14:m>
                <a:r>
                  <a:rPr lang="en-US" dirty="0" smtClean="0"/>
                  <a:t> </a:t>
                </a:r>
                <a:r>
                  <a:rPr lang="ru-RU" dirty="0" smtClean="0"/>
                  <a:t>и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2</m:t>
                        </m:r>
                      </m:sub>
                      <m:sup>
                        <m:r>
                          <a:rPr lang="en-US" b="0" i="1" smtClean="0">
                            <a:latin typeface="Cambria Math" panose="02040503050406030204" pitchFamily="18" charset="0"/>
                          </a:rPr>
                          <m:t>′</m:t>
                        </m:r>
                      </m:sup>
                    </m:sSubSup>
                  </m:oMath>
                </a14:m>
                <a:r>
                  <a:rPr lang="en-US" dirty="0" smtClean="0"/>
                  <a:t> </a:t>
                </a:r>
                <a:r>
                  <a:rPr lang="ru-RU" dirty="0" smtClean="0"/>
                  <a:t>с помощью </a:t>
                </a:r>
                <a:r>
                  <a:rPr lang="en-US" dirty="0" smtClean="0"/>
                  <a:t>IV</a:t>
                </a:r>
                <a:r>
                  <a:rPr lang="ru-RU" dirty="0" smtClean="0"/>
                  <a:t> 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pic>
        <p:nvPicPr>
          <p:cNvPr id="5" name="Рисунок 4"/>
          <p:cNvPicPr>
            <a:picLocks noChangeAspect="1"/>
          </p:cNvPicPr>
          <p:nvPr/>
        </p:nvPicPr>
        <p:blipFill>
          <a:blip r:embed="rId3"/>
          <a:stretch>
            <a:fillRect/>
          </a:stretch>
        </p:blipFill>
        <p:spPr>
          <a:xfrm>
            <a:off x="1563707" y="2579119"/>
            <a:ext cx="6760895" cy="3874100"/>
          </a:xfrm>
          <a:prstGeom prst="rect">
            <a:avLst/>
          </a:prstGeom>
        </p:spPr>
      </p:pic>
    </p:spTree>
    <p:extLst>
      <p:ext uri="{BB962C8B-B14F-4D97-AF65-F5344CB8AC3E}">
        <p14:creationId xmlns:p14="http://schemas.microsoft.com/office/powerpoint/2010/main" val="466609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Уберём независимость ключей</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oMath>
                </a14:m>
                <a:r>
                  <a:rPr lang="en-US" dirty="0" smtClean="0"/>
                  <a:t> </a:t>
                </a:r>
                <a:r>
                  <a:rPr lang="ru-RU" dirty="0" smtClean="0"/>
                  <a:t>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oMath>
                </a14:m>
                <a:r>
                  <a:rPr lang="en-US" dirty="0" smtClean="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𝑖𝑝𝑎𝑑</m:t>
                    </m:r>
                  </m:oMath>
                </a14:m>
                <a:endParaRPr lang="en-US" b="0" dirty="0" smtClean="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𝑜𝑝𝑎𝑑</m:t>
                    </m:r>
                  </m:oMath>
                </a14:m>
                <a:endParaRPr lang="en-US" dirty="0" smtClean="0"/>
              </a:p>
              <a:p>
                <a:pPr marL="0" indent="0">
                  <a:buNone/>
                </a:pPr>
                <a:r>
                  <a:rPr lang="ru-RU" dirty="0" smtClean="0"/>
                  <a:t>Где </a:t>
                </a:r>
                <a:endParaRPr lang="en-US" dirty="0" smtClean="0"/>
              </a:p>
              <a:p>
                <a14:m>
                  <m:oMath xmlns:m="http://schemas.openxmlformats.org/officeDocument/2006/math">
                    <m:r>
                      <a:rPr lang="en-US" b="0" i="1" smtClean="0">
                        <a:latin typeface="Cambria Math" panose="02040503050406030204" pitchFamily="18" charset="0"/>
                      </a:rPr>
                      <m:t>𝑖𝑝𝑎𝑑</m:t>
                    </m:r>
                    <m:r>
                      <a:rPr lang="en-US" b="0" i="1" smtClean="0">
                        <a:latin typeface="Cambria Math" panose="02040503050406030204" pitchFamily="18" charset="0"/>
                      </a:rPr>
                      <m:t>=(0</m:t>
                    </m:r>
                    <m:r>
                      <m:rPr>
                        <m:sty m:val="p"/>
                      </m:rPr>
                      <a:rPr lang="en-US" b="0" i="0" smtClean="0">
                        <a:latin typeface="Cambria Math" panose="02040503050406030204" pitchFamily="18" charset="0"/>
                      </a:rPr>
                      <m:t>x</m:t>
                    </m:r>
                    <m:r>
                      <a:rPr lang="en-US" b="0" i="1" smtClean="0">
                        <a:latin typeface="Cambria Math" panose="02040503050406030204" pitchFamily="18" charset="0"/>
                      </a:rPr>
                      <m:t>36,</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r>
                  <a:rPr lang="en-US" dirty="0"/>
                  <a:t> </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36</m:t>
                    </m:r>
                  </m:oMath>
                </a14:m>
                <a:r>
                  <a:rPr lang="en-US" dirty="0" smtClean="0"/>
                  <a:t>)</a:t>
                </a:r>
              </a:p>
              <a:p>
                <a14:m>
                  <m:oMath xmlns:m="http://schemas.openxmlformats.org/officeDocument/2006/math">
                    <m:r>
                      <a:rPr lang="en-US" b="0" i="1" smtClean="0">
                        <a:latin typeface="Cambria Math" panose="02040503050406030204" pitchFamily="18" charset="0"/>
                      </a:rPr>
                      <m:t>𝑜</m:t>
                    </m:r>
                    <m:r>
                      <a:rPr lang="en-US" i="1">
                        <a:latin typeface="Cambria Math" panose="02040503050406030204" pitchFamily="18" charset="0"/>
                      </a:rPr>
                      <m:t>𝑝𝑎𝑑</m:t>
                    </m:r>
                    <m:r>
                      <a:rPr lang="en-US" i="1">
                        <a:latin typeface="Cambria Math" panose="02040503050406030204" pitchFamily="18" charset="0"/>
                      </a:rPr>
                      <m:t>=(0</m:t>
                    </m:r>
                    <m:r>
                      <m:rPr>
                        <m:sty m:val="p"/>
                      </m:rPr>
                      <a:rPr lang="en-US">
                        <a:latin typeface="Cambria Math" panose="02040503050406030204" pitchFamily="18" charset="0"/>
                      </a:rPr>
                      <m:t>x</m:t>
                    </m:r>
                    <m:r>
                      <a:rPr lang="en-US" b="0" i="1" smtClean="0">
                        <a:latin typeface="Cambria Math" panose="02040503050406030204" pitchFamily="18" charset="0"/>
                      </a:rPr>
                      <m:t>5</m:t>
                    </m:r>
                    <m:r>
                      <m:rPr>
                        <m:sty m:val="p"/>
                      </m:rPr>
                      <a:rPr lang="en-US" b="0" i="0" smtClean="0">
                        <a:latin typeface="Cambria Math" panose="02040503050406030204" pitchFamily="18" charset="0"/>
                      </a:rPr>
                      <m:t>c</m:t>
                    </m:r>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a:t>,…,</a:t>
                </a:r>
                <a14:m>
                  <m:oMath xmlns:m="http://schemas.openxmlformats.org/officeDocument/2006/math">
                    <m:r>
                      <a:rPr lang="en-US" i="1">
                        <a:latin typeface="Cambria Math" panose="02040503050406030204" pitchFamily="18" charset="0"/>
                      </a:rPr>
                      <m:t>0</m:t>
                    </m:r>
                    <m:r>
                      <m:rPr>
                        <m:sty m:val="p"/>
                      </m:rPr>
                      <a:rPr lang="en-US">
                        <a:latin typeface="Cambria Math" panose="02040503050406030204" pitchFamily="18" charset="0"/>
                      </a:rPr>
                      <m:t>x</m:t>
                    </m:r>
                    <m:r>
                      <a:rPr lang="en-US" i="1">
                        <a:latin typeface="Cambria Math" panose="02040503050406030204" pitchFamily="18" charset="0"/>
                      </a:rPr>
                      <m:t>5</m:t>
                    </m:r>
                    <m:r>
                      <m:rPr>
                        <m:sty m:val="p"/>
                      </m:rPr>
                      <a:rPr lang="en-US">
                        <a:latin typeface="Cambria Math" panose="02040503050406030204" pitchFamily="18" charset="0"/>
                      </a:rPr>
                      <m:t>c</m:t>
                    </m:r>
                  </m:oMath>
                </a14:m>
                <a:r>
                  <a:rPr lang="en-US" dirty="0" smtClean="0"/>
                  <a:t>)</a:t>
                </a:r>
              </a:p>
              <a:p>
                <a:pPr marL="0" indent="0">
                  <a:buNone/>
                </a:pPr>
                <a:r>
                  <a:rPr lang="ru-RU" dirty="0" smtClean="0"/>
                  <a:t>Итого</a:t>
                </a:r>
                <a:r>
                  <a:rPr lang="en-US" dirty="0" smtClean="0"/>
                  <a:t>:</a:t>
                </a:r>
                <a:endParaRPr lang="en-US" dirty="0"/>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𝐻𝑀𝐴𝐶</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b="0" i="1" dirty="0" smtClean="0">
                              <a:latin typeface="Cambria Math" panose="02040503050406030204" pitchFamily="18" charset="0"/>
                            </a:rPr>
                            <m:t>𝑚</m:t>
                          </m:r>
                        </m:e>
                      </m:d>
                      <m:r>
                        <a:rPr lang="en-US" b="0" i="1" dirty="0" smtClean="0">
                          <a:latin typeface="Cambria Math" panose="02040503050406030204" pitchFamily="18" charset="0"/>
                        </a:rPr>
                        <m:t>=</m:t>
                      </m:r>
                      <m:r>
                        <a:rPr lang="en-US" b="0" i="1" dirty="0" smtClean="0">
                          <a:latin typeface="Cambria Math" panose="02040503050406030204" pitchFamily="18" charset="0"/>
                        </a:rPr>
                        <m:t>𝐻</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𝑜𝑝𝑎𝑑</m:t>
                      </m:r>
                      <m:r>
                        <a:rPr lang="en-US" b="0" i="1" dirty="0" smtClean="0">
                          <a:latin typeface="Cambria Math" panose="02040503050406030204" pitchFamily="18" charset="0"/>
                        </a:rPr>
                        <m:t>||</m:t>
                      </m:r>
                      <m:r>
                        <a:rPr lang="en-US" i="1" dirty="0">
                          <a:latin typeface="Cambria Math" panose="02040503050406030204" pitchFamily="18" charset="0"/>
                        </a:rPr>
                        <m:t>𝐻</m:t>
                      </m:r>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𝑖𝑝𝑎𝑑</m:t>
                          </m:r>
                          <m:r>
                            <a:rPr lang="en-US" i="1" dirty="0">
                              <a:latin typeface="Cambria Math" panose="02040503050406030204" pitchFamily="18" charset="0"/>
                            </a:rPr>
                            <m:t>||</m:t>
                          </m:r>
                          <m:r>
                            <a:rPr lang="en-US" i="1" dirty="0">
                              <a:latin typeface="Cambria Math" panose="02040503050406030204" pitchFamily="18" charset="0"/>
                            </a:rPr>
                            <m:t>𝑚</m:t>
                          </m:r>
                        </m:e>
                      </m:d>
                      <m:r>
                        <a:rPr lang="ru-RU" b="0" i="1" dirty="0" smtClean="0">
                          <a:latin typeface="Cambria Math" panose="02040503050406030204" pitchFamily="18" charset="0"/>
                        </a:rPr>
                        <m:t>)</m:t>
                      </m:r>
                    </m:oMath>
                  </m:oMathPara>
                </a14:m>
                <a:endParaRPr lang="en-US" dirty="0" smtClean="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spTree>
    <p:extLst>
      <p:ext uri="{BB962C8B-B14F-4D97-AF65-F5344CB8AC3E}">
        <p14:creationId xmlns:p14="http://schemas.microsoft.com/office/powerpoint/2010/main" val="10759892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HMAC</a:t>
            </a:r>
            <a:endParaRPr lang="ru-RU" dirty="0"/>
          </a:p>
        </p:txBody>
      </p:sp>
      <p:sp>
        <p:nvSpPr>
          <p:cNvPr id="3" name="Объект 2"/>
          <p:cNvSpPr>
            <a:spLocks noGrp="1"/>
          </p:cNvSpPr>
          <p:nvPr>
            <p:ph idx="1"/>
          </p:nvPr>
        </p:nvSpPr>
        <p:spPr/>
        <p:txBody>
          <a:bodyPr/>
          <a:lstStyle/>
          <a:p>
            <a:r>
              <a:rPr lang="ru-RU" dirty="0" smtClean="0"/>
              <a:t>Де-факто интернет стандарт</a:t>
            </a:r>
          </a:p>
          <a:p>
            <a:r>
              <a:rPr lang="ru-RU" dirty="0" smtClean="0"/>
              <a:t>Не требует блочного шифра для реализации, основан на хэш-функции</a:t>
            </a:r>
          </a:p>
          <a:p>
            <a:r>
              <a:rPr lang="ru-RU" dirty="0" smtClean="0"/>
              <a:t>Используется во множестве протоколов</a:t>
            </a:r>
          </a:p>
          <a:p>
            <a:r>
              <a:rPr lang="ru-RU" dirty="0" smtClean="0"/>
              <a:t>Самый распространённых </a:t>
            </a:r>
            <a:r>
              <a:rPr lang="en-US" dirty="0" smtClean="0"/>
              <a:t>MAC </a:t>
            </a:r>
            <a:endParaRPr lang="ru-RU" dirty="0" smtClean="0"/>
          </a:p>
          <a:p>
            <a:r>
              <a:rPr lang="ru-RU" dirty="0" smtClean="0"/>
              <a:t>Может быть построен с использованием произвольной хэш-функции (включая ГОСТ)</a:t>
            </a:r>
          </a:p>
          <a:p>
            <a:r>
              <a:rPr lang="ru-RU" dirty="0" smtClean="0"/>
              <a:t>В настоящий момент используется </a:t>
            </a:r>
            <a:r>
              <a:rPr lang="en-US" dirty="0" smtClean="0"/>
              <a:t>HMAC-SHA-256</a:t>
            </a:r>
          </a:p>
          <a:p>
            <a:r>
              <a:rPr lang="ru-RU" dirty="0" smtClean="0"/>
              <a:t>Лучше избегать использование </a:t>
            </a:r>
            <a:r>
              <a:rPr lang="en-US" dirty="0" smtClean="0"/>
              <a:t>HMAC-SHA-1</a:t>
            </a:r>
            <a:r>
              <a:rPr lang="ru-RU" dirty="0" smtClean="0"/>
              <a:t>, хотя в настоящий момент не известны практические атаки, существенно лучше перебора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spTree>
    <p:extLst>
      <p:ext uri="{BB962C8B-B14F-4D97-AF65-F5344CB8AC3E}">
        <p14:creationId xmlns:p14="http://schemas.microsoft.com/office/powerpoint/2010/main" val="643849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683605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Целостность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a:t>
                </a:r>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182595" y="4607626"/>
            <a:ext cx="7940439" cy="2250374"/>
          </a:xfrm>
          <a:prstGeom prst="rect">
            <a:avLst/>
          </a:prstGeom>
        </p:spPr>
      </p:pic>
    </p:spTree>
    <p:extLst>
      <p:ext uri="{BB962C8B-B14F-4D97-AF65-F5344CB8AC3E}">
        <p14:creationId xmlns:p14="http://schemas.microsoft.com/office/powerpoint/2010/main" val="191771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22819586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3154831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кода аутентичности сообщения (</a:t>
                </a:r>
                <a:r>
                  <a:rPr lang="en-US" dirty="0" smtClean="0"/>
                  <a:t>MAC, message authentication code, </a:t>
                </a:r>
                <a:r>
                  <a:rPr lang="ru-RU" dirty="0" err="1" smtClean="0"/>
                  <a:t>имитовставка</a:t>
                </a:r>
                <a:r>
                  <a:rPr lang="ru-RU" dirty="0" smtClean="0"/>
                  <a:t>).</a:t>
                </a:r>
              </a:p>
              <a:p>
                <a:pPr marL="0" indent="0">
                  <a:buNone/>
                </a:pPr>
                <a:r>
                  <a:rPr lang="en-US" dirty="0" smtClean="0"/>
                  <a:t>MAC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dirty="0" smtClean="0"/>
                  <a:t>алгоритм выработки </a:t>
                </a:r>
                <a:r>
                  <a:rPr lang="en-US"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алгоритм проверки </a:t>
                </a:r>
                <a:r>
                  <a:rPr lang="en-US"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ru-RU" dirty="0" smtClean="0"/>
                  <a:t> - вероятностный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dirty="0" smtClean="0"/>
                  <a:t>детерминированный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корректности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10619453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детерминированная,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детерминированным </a:t>
                </a:r>
                <a:r>
                  <a:rPr lang="en-US"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рандоминизованная</a:t>
                </a:r>
                <a:r>
                  <a:rPr lang="en-US" dirty="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2376625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623805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803</Words>
  <Application>Microsoft Office PowerPoint</Application>
  <PresentationFormat>Широкоэкранный</PresentationFormat>
  <Paragraphs>154</Paragraphs>
  <Slides>28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28</vt:i4>
      </vt:variant>
    </vt:vector>
  </HeadingPairs>
  <TitlesOfParts>
    <vt:vector size="34" baseType="lpstr">
      <vt:lpstr>Arial</vt:lpstr>
      <vt:lpstr>Calibri</vt:lpstr>
      <vt:lpstr>Calibri Light</vt:lpstr>
      <vt:lpstr>Cambria Math</vt:lpstr>
      <vt:lpstr>Symbol</vt:lpstr>
      <vt:lpstr>Тема Office</vt:lpstr>
      <vt:lpstr>Коды аутентичности сообщений</vt:lpstr>
      <vt:lpstr>Защита от пассивного противника</vt:lpstr>
      <vt:lpstr>Защита от активного противника</vt:lpstr>
      <vt:lpstr>Целостность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PRF</vt:lpstr>
      <vt:lpstr>Построение MAC на основе PRF</vt:lpstr>
      <vt:lpstr>Беспрификсные PRF</vt:lpstr>
      <vt:lpstr>Беспрификсные PRF</vt:lpstr>
      <vt:lpstr>Атака на F^∗ MAC</vt:lpstr>
      <vt:lpstr>Атака на F_CBC MAC </vt:lpstr>
      <vt:lpstr>Зашифрование выхода беспрификсной PRF</vt:lpstr>
      <vt:lpstr>Зашифрование выхода беспрификсной PRF</vt:lpstr>
      <vt:lpstr>Беспрификсное кодирование с рандомизацией</vt:lpstr>
      <vt:lpstr>CMAC</vt:lpstr>
      <vt:lpstr>CMAC</vt:lpstr>
      <vt:lpstr>OMAC</vt:lpstr>
      <vt:lpstr>OMAC</vt:lpstr>
      <vt:lpstr>Trunkated CBC MAC</vt:lpstr>
      <vt:lpstr>PMAC</vt:lpstr>
      <vt:lpstr>NMAC</vt:lpstr>
      <vt:lpstr>NMAC</vt:lpstr>
      <vt:lpstr>HMAC</vt:lpstr>
      <vt:lpstr>HMAC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Fasjeit</cp:lastModifiedBy>
  <cp:revision>402</cp:revision>
  <dcterms:created xsi:type="dcterms:W3CDTF">2018-08-24T12:25:18Z</dcterms:created>
  <dcterms:modified xsi:type="dcterms:W3CDTF">2024-03-07T17:23:08Z</dcterms:modified>
</cp:coreProperties>
</file>