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96" r:id="rId2"/>
    <p:sldId id="392" r:id="rId3"/>
    <p:sldId id="393" r:id="rId4"/>
    <p:sldId id="394" r:id="rId5"/>
    <p:sldId id="362" r:id="rId6"/>
    <p:sldId id="366" r:id="rId7"/>
    <p:sldId id="371" r:id="rId8"/>
    <p:sldId id="367" r:id="rId9"/>
    <p:sldId id="368" r:id="rId10"/>
    <p:sldId id="369" r:id="rId11"/>
    <p:sldId id="370" r:id="rId12"/>
    <p:sldId id="372" r:id="rId13"/>
    <p:sldId id="373" r:id="rId14"/>
    <p:sldId id="374" r:id="rId15"/>
    <p:sldId id="375" r:id="rId16"/>
    <p:sldId id="376" r:id="rId17"/>
    <p:sldId id="377" r:id="rId18"/>
    <p:sldId id="378" r:id="rId19"/>
    <p:sldId id="379" r:id="rId20"/>
    <p:sldId id="380" r:id="rId21"/>
    <p:sldId id="381" r:id="rId22"/>
    <p:sldId id="382" r:id="rId23"/>
    <p:sldId id="383" r:id="rId24"/>
    <p:sldId id="384" r:id="rId25"/>
    <p:sldId id="385" r:id="rId26"/>
    <p:sldId id="386" r:id="rId27"/>
    <p:sldId id="395" r:id="rId28"/>
    <p:sldId id="388" r:id="rId29"/>
    <p:sldId id="389" r:id="rId30"/>
    <p:sldId id="390" r:id="rId31"/>
    <p:sldId id="391" r:id="rId32"/>
    <p:sldId id="387" r:id="rId33"/>
    <p:sldId id="396" r:id="rId34"/>
    <p:sldId id="397" r:id="rId3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  <p14:sldId id="392"/>
            <p14:sldId id="393"/>
            <p14:sldId id="394"/>
          </p14:sldIdLst>
        </p14:section>
        <p14:section name="Фейстель" id="{166FB796-C804-494D-81E1-46F5EBC53402}">
          <p14:sldIdLst>
            <p14:sldId id="362"/>
            <p14:sldId id="366"/>
            <p14:sldId id="371"/>
            <p14:sldId id="367"/>
            <p14:sldId id="368"/>
            <p14:sldId id="369"/>
          </p14:sldIdLst>
        </p14:section>
        <p14:section name="DES" id="{2C77A2BA-BD35-45BF-901F-8D54177E878C}">
          <p14:sldIdLst>
            <p14:sldId id="370"/>
            <p14:sldId id="372"/>
            <p14:sldId id="373"/>
            <p14:sldId id="374"/>
          </p14:sldIdLst>
        </p14:section>
        <p14:section name="ГОСТ" id="{C4CD0A65-B822-46E5-B632-31A9388536BE}">
          <p14:sldIdLst>
            <p14:sldId id="375"/>
            <p14:sldId id="376"/>
            <p14:sldId id="377"/>
            <p14:sldId id="378"/>
          </p14:sldIdLst>
        </p14:section>
        <p14:section name="Новые плгоритмы" id="{59469AD1-2B57-4335-8612-62B992E44F08}">
          <p14:sldIdLst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95"/>
          </p14:sldIdLst>
        </p14:section>
        <p14:section name="Кузнечик" id="{9DD9D143-42B2-4815-84E1-FD1736711AAD}">
          <p14:sldIdLst>
            <p14:sldId id="388"/>
            <p14:sldId id="389"/>
            <p14:sldId id="390"/>
            <p14:sldId id="391"/>
            <p14:sldId id="387"/>
            <p14:sldId id="396"/>
          </p14:sldIdLst>
        </p14:section>
        <p14:section name="тесты" id="{F359A15B-04C6-4428-9686-7228C9403E2D}">
          <p14:sldIdLst>
            <p14:sldId id="39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1" autoAdjust="0"/>
    <p:restoredTop sz="94664" autoAdjust="0"/>
  </p:normalViewPr>
  <p:slideViewPr>
    <p:cSldViewPr snapToGrid="0">
      <p:cViewPr varScale="1">
        <p:scale>
          <a:sx n="122" d="100"/>
          <a:sy n="122" d="100"/>
        </p:scale>
        <p:origin x="24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10.10.2024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10.10.2024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10.10.2024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10.10.2024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10.10.2024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10.10.2024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10.10.2024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10.10.2024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10.10.2024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10.10.2024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10.10.2024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10.10.2024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10.10.2024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7" Type="http://schemas.openxmlformats.org/officeDocument/2006/relationships/image" Target="../media/image4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Блочные шифры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</a:t>
            </a:r>
            <a:r>
              <a:rPr lang="ru-RU" dirty="0" smtClean="0"/>
              <a:t>2024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838200" y="1770289"/>
            <a:ext cx="10542006" cy="183981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Сеть </a:t>
            </a:r>
            <a:r>
              <a:rPr lang="ru-RU" dirty="0" err="1"/>
              <a:t>Ф</a:t>
            </a:r>
            <a:r>
              <a:rPr lang="ru-RU" dirty="0" err="1" smtClean="0"/>
              <a:t>ейстеля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smtClean="0"/>
                  <a:t>Теорема 5.2. </a:t>
                </a:r>
                <a:r>
                  <a:rPr lang="ru-RU" dirty="0" smtClean="0"/>
                  <a:t>(</a:t>
                </a:r>
                <a:r>
                  <a:rPr lang="en-US" dirty="0" err="1" smtClean="0"/>
                  <a:t>Luby-Rackoff</a:t>
                </a:r>
                <a:r>
                  <a:rPr lang="en-US" dirty="0" smtClean="0"/>
                  <a:t>)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</a:t>
                </a:r>
                <a:r>
                  <a:rPr lang="ru-RU" dirty="0" err="1" smtClean="0"/>
                  <a:t>трехраундовая</a:t>
                </a:r>
                <a:r>
                  <a:rPr lang="ru-RU" dirty="0" smtClean="0"/>
                  <a:t> сеть </a:t>
                </a:r>
                <a:r>
                  <a:rPr lang="ru-RU" dirty="0" err="1" smtClean="0"/>
                  <a:t>Фейстеля</a:t>
                </a:r>
                <a:r>
                  <a:rPr lang="ru-RU" dirty="0" smtClean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=3)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стойкая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b="1" dirty="0" smtClean="0"/>
                  <a:t>! Используются 3 независимых, случайный ключа!</a:t>
                </a:r>
                <a:endParaRPr lang="ru-RU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25" y="4129087"/>
            <a:ext cx="98869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54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16 </a:t>
                </a:r>
                <a:r>
                  <a:rPr lang="ru-RU" dirty="0" smtClean="0"/>
                  <a:t>раундовая сеть </a:t>
                </a:r>
                <a:r>
                  <a:rPr lang="ru-RU" dirty="0" err="1" smtClean="0"/>
                  <a:t>Фейстеля</a:t>
                </a:r>
                <a:endParaRPr lang="ru-RU" dirty="0" smtClean="0"/>
              </a:p>
              <a:p>
                <a:r>
                  <a:rPr lang="ru-RU" dirty="0" smtClean="0"/>
                  <a:t>Размер ключей</a:t>
                </a:r>
                <a:r>
                  <a:rPr lang="en-US" dirty="0" smtClean="0"/>
                  <a:t> – 56 </a:t>
                </a:r>
                <a:r>
                  <a:rPr lang="ru-RU" dirty="0" smtClean="0"/>
                  <a:t>бит</a:t>
                </a:r>
              </a:p>
              <a:p>
                <a:r>
                  <a:rPr lang="ru-RU" dirty="0" smtClean="0"/>
                  <a:t>Размер блока – 64 бита</a:t>
                </a:r>
                <a:endParaRPr lang="en-US" dirty="0" smtClean="0"/>
              </a:p>
              <a:p>
                <a:r>
                  <a:rPr lang="ru-RU" dirty="0" smtClean="0"/>
                  <a:t>Производительность 80 </a:t>
                </a:r>
                <a:r>
                  <a:rPr lang="en-US" dirty="0" smtClean="0"/>
                  <a:t>MB/sec (</a:t>
                </a:r>
                <a:r>
                  <a:rPr lang="pt-BR" dirty="0"/>
                  <a:t>OpenSSL 1.0.1e on Intel(R) Xeon(R) CPU E5-2698 v3 @ 2.30GHz (Haswell</a:t>
                </a:r>
                <a:r>
                  <a:rPr lang="pt-BR" dirty="0" smtClean="0"/>
                  <a:t>))</a:t>
                </a:r>
                <a:endParaRPr lang="ru-RU" dirty="0" smtClean="0"/>
              </a:p>
              <a:p>
                <a:r>
                  <a:rPr lang="ru-RU" dirty="0" smtClean="0"/>
                  <a:t>Сломан</a:t>
                </a:r>
                <a:r>
                  <a:rPr lang="en-US" dirty="0"/>
                  <a:t>.</a:t>
                </a:r>
                <a:r>
                  <a:rPr lang="ru-RU" dirty="0" smtClean="0"/>
                  <a:t> </a:t>
                </a:r>
                <a:r>
                  <a:rPr lang="ru-RU" dirty="0"/>
                  <a:t>Н</a:t>
                </a:r>
                <a:r>
                  <a:rPr lang="ru-RU" dirty="0" smtClean="0"/>
                  <a:t>е использовать на практике, включая вариации (например </a:t>
                </a:r>
                <a:r>
                  <a:rPr lang="en-US" dirty="0" smtClean="0"/>
                  <a:t>3DES)</a:t>
                </a:r>
                <a:endParaRPr lang="ru-RU" dirty="0" smtClean="0"/>
              </a:p>
              <a:p>
                <a:r>
                  <a:rPr lang="ru-RU" dirty="0" smtClean="0"/>
                  <a:t>Практическая атака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43</m:t>
                        </m:r>
                      </m:sup>
                    </m:sSup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3DES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113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 r="-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89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48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раундовая функция в сети </a:t>
                </a:r>
                <a:r>
                  <a:rPr lang="ru-RU" dirty="0" err="1"/>
                  <a:t>Ф</a:t>
                </a:r>
                <a:r>
                  <a:rPr lang="ru-RU" dirty="0" err="1" smtClean="0"/>
                  <a:t>ейстеля</a:t>
                </a:r>
                <a:r>
                  <a:rPr lang="ru-RU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48</m:t>
                        </m:r>
                      </m:sup>
                    </m:sSup>
                  </m:oMath>
                </a14:m>
                <a:r>
                  <a:rPr lang="en-US" dirty="0" smtClean="0"/>
                  <a:t> -</a:t>
                </a:r>
                <a:r>
                  <a:rPr lang="ru-RU" dirty="0" smtClean="0"/>
                  <a:t> функция расширения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перемешивающая перестановка</a:t>
                </a:r>
              </a:p>
              <a:p>
                <a:r>
                  <a:rPr lang="ru-RU" dirty="0" smtClean="0"/>
                  <a:t>Функции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 smtClean="0"/>
                  <a:t> - S </a:t>
                </a:r>
                <a:r>
                  <a:rPr lang="ru-RU" dirty="0" smtClean="0"/>
                  <a:t>боксы, фиксировано заданные таблично.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83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48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en-US" dirty="0"/>
                  <a:t> - </a:t>
                </a:r>
                <a:r>
                  <a:rPr lang="ru-RU" dirty="0"/>
                  <a:t>раундовая </a:t>
                </a:r>
                <a:r>
                  <a:rPr lang="ru-RU" dirty="0" smtClean="0"/>
                  <a:t>функция сети </a:t>
                </a:r>
                <a:r>
                  <a:rPr lang="ru-RU" dirty="0" err="1" smtClean="0"/>
                  <a:t>Фейстеля</a:t>
                </a:r>
                <a:r>
                  <a:rPr lang="ru-RU" dirty="0" smtClean="0"/>
                  <a:t>.</a:t>
                </a:r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48</m:t>
                        </m:r>
                      </m:sup>
                    </m:sSup>
                  </m:oMath>
                </a14:m>
                <a:r>
                  <a:rPr lang="en-US" dirty="0"/>
                  <a:t> -</a:t>
                </a:r>
                <a:r>
                  <a:rPr lang="ru-RU" dirty="0"/>
                  <a:t> функция </a:t>
                </a:r>
                <a:r>
                  <a:rPr lang="ru-RU" dirty="0" smtClean="0"/>
                  <a:t>расширения блока</a:t>
                </a:r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en-US" dirty="0"/>
                  <a:t> - </a:t>
                </a:r>
                <a:r>
                  <a:rPr lang="ru-RU" dirty="0" smtClean="0"/>
                  <a:t>фиксированная перестановка</a:t>
                </a:r>
                <a:endParaRPr lang="ru-RU" dirty="0"/>
              </a:p>
              <a:p>
                <a:r>
                  <a:rPr lang="ru-RU" dirty="0"/>
                  <a:t>Функции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/>
                  <a:t> - S </a:t>
                </a:r>
                <a:r>
                  <a:rPr lang="ru-RU" dirty="0"/>
                  <a:t>боксы, </a:t>
                </a:r>
                <a:r>
                  <a:rPr lang="ru-RU" dirty="0" smtClean="0"/>
                  <a:t>фиксировано </a:t>
                </a:r>
                <a:r>
                  <a:rPr lang="ru-RU" dirty="0"/>
                  <a:t>заданные таблично.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 rotWithShape="0">
                <a:blip r:embed="rId2"/>
                <a:stretch>
                  <a:fillRect l="-1856" t="-1541" r="-15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5625"/>
            <a:ext cx="5833896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36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48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функция расширения ключей (ключевого расписания), получает 16 раундовых (итеративных) 48 битных ключей, используя различные конкатенации </a:t>
                </a:r>
                <a:r>
                  <a:rPr lang="ru-RU" dirty="0" err="1" smtClean="0"/>
                  <a:t>подвекторов</a:t>
                </a:r>
                <a:r>
                  <a:rPr lang="ru-RU" dirty="0" smtClean="0"/>
                  <a:t> исходного ключа.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входные и выходные преобразования, неизвестного назначения (возможно для замедления программной реализации, не влияют на стойкость)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961" r="-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045" y="4437811"/>
            <a:ext cx="5969577" cy="228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05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ГОСТ 28147-89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 </a:t>
            </a:r>
            <a:r>
              <a:rPr lang="ru-RU" dirty="0" smtClean="0"/>
              <a:t>он же ГОСТ Р 34</a:t>
            </a:r>
            <a:r>
              <a:rPr lang="en-US" dirty="0" smtClean="0"/>
              <a:t>.12-2015 </a:t>
            </a:r>
            <a:r>
              <a:rPr lang="ru-RU" dirty="0" smtClean="0"/>
              <a:t>«Магма»</a:t>
            </a:r>
          </a:p>
          <a:p>
            <a:r>
              <a:rPr lang="ru-RU" dirty="0" smtClean="0"/>
              <a:t>32 раундовая сеть </a:t>
            </a:r>
            <a:r>
              <a:rPr lang="ru-RU" dirty="0" err="1" smtClean="0"/>
              <a:t>Фейстеля</a:t>
            </a:r>
            <a:r>
              <a:rPr lang="ru-RU" dirty="0" smtClean="0"/>
              <a:t> </a:t>
            </a:r>
          </a:p>
          <a:p>
            <a:r>
              <a:rPr lang="ru-RU" dirty="0" smtClean="0"/>
              <a:t>Размер ключа – 256 бит</a:t>
            </a:r>
          </a:p>
          <a:p>
            <a:r>
              <a:rPr lang="ru-RU" dirty="0" smtClean="0"/>
              <a:t>Размер блока – 64 бит</a:t>
            </a:r>
          </a:p>
          <a:p>
            <a:r>
              <a:rPr lang="ru-RU" dirty="0" smtClean="0"/>
              <a:t>Основной алгоритм шифрования для людей обременённых приказом ФСБ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80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ГОСТ 28147-89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en-US" dirty="0"/>
                  <a:t> - </a:t>
                </a:r>
                <a:r>
                  <a:rPr lang="ru-RU" dirty="0"/>
                  <a:t>раундовая функция в сети </a:t>
                </a:r>
                <a:r>
                  <a:rPr lang="ru-RU" dirty="0" err="1"/>
                  <a:t>Ф</a:t>
                </a:r>
                <a:r>
                  <a:rPr lang="ru-RU" dirty="0" err="1" smtClean="0"/>
                  <a:t>ейстеля</a:t>
                </a:r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Ключ складывается по модулю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ru-RU" dirty="0"/>
                  <a:t>Функции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/>
                  <a:t> - S </a:t>
                </a:r>
                <a:r>
                  <a:rPr lang="ru-RU" dirty="0"/>
                  <a:t>боксы, фиксировано заданные таблично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r>
                  <a:rPr lang="ru-RU" dirty="0" smtClean="0"/>
                  <a:t>Циклический сдвиг на 11</a:t>
                </a:r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90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ГОСТ 28147-89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752605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en-US" dirty="0"/>
                  <a:t> - </a:t>
                </a:r>
                <a:r>
                  <a:rPr lang="ru-RU" dirty="0"/>
                  <a:t>раундовая функция в сети </a:t>
                </a:r>
                <a:r>
                  <a:rPr lang="ru-RU" dirty="0" err="1"/>
                  <a:t>Ф</a:t>
                </a:r>
                <a:r>
                  <a:rPr lang="ru-RU" dirty="0" err="1" smtClean="0"/>
                  <a:t>ейстеля</a:t>
                </a:r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Ключ складывается по модулю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ru-RU" dirty="0"/>
                  <a:t>Функции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/>
                  <a:t> - S </a:t>
                </a:r>
                <a:r>
                  <a:rPr lang="ru-RU" dirty="0"/>
                  <a:t>боксы, фиксировано заданные таблично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r>
                  <a:rPr lang="ru-RU" dirty="0" smtClean="0"/>
                  <a:t>Циклический сдвиг на 11</a:t>
                </a:r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752605" cy="4351338"/>
              </a:xfrm>
              <a:blipFill rotWithShape="0">
                <a:blip r:embed="rId2"/>
                <a:stretch>
                  <a:fillRect l="-1697" t="-1541" r="-4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850" y="597489"/>
            <a:ext cx="3300160" cy="592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1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ГОСТ 28147-89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256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функция расширения ключей (ключевого расписания), получает 8 раундовых (итеративных) 32 битных ключей, путём разбиения исходного ключа на блоки.</a:t>
                </a:r>
                <a:endParaRPr lang="en-US" dirty="0" smtClean="0"/>
              </a:p>
              <a:p>
                <a:r>
                  <a:rPr lang="ru-RU" dirty="0" smtClean="0"/>
                  <a:t>При шифровании ключи используются в порядке 0..7, 0</a:t>
                </a:r>
                <a:r>
                  <a:rPr lang="en-US" dirty="0" smtClean="0"/>
                  <a:t>..7, </a:t>
                </a:r>
                <a:r>
                  <a:rPr lang="ru-RU"/>
                  <a:t>0..7, </a:t>
                </a:r>
                <a:r>
                  <a:rPr lang="ru-RU" smtClean="0"/>
                  <a:t>7..0</a:t>
                </a: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788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Наиболее распространённый алгоритм шифрования</a:t>
            </a:r>
          </a:p>
          <a:p>
            <a:r>
              <a:rPr lang="ru-RU" dirty="0" smtClean="0"/>
              <a:t>Размер ключа 128, 192, 256 бит</a:t>
            </a:r>
          </a:p>
          <a:p>
            <a:r>
              <a:rPr lang="ru-RU" dirty="0" smtClean="0"/>
              <a:t>Размер блока 128 бит</a:t>
            </a:r>
          </a:p>
          <a:p>
            <a:r>
              <a:rPr lang="ru-RU" dirty="0" smtClean="0"/>
              <a:t>Перестановочно-подстановочная сеть (</a:t>
            </a:r>
            <a:r>
              <a:rPr lang="en-US" dirty="0" smtClean="0"/>
              <a:t>Substitution – Permutation</a:t>
            </a:r>
            <a:r>
              <a:rPr lang="ru-RU" dirty="0" smtClean="0"/>
              <a:t> </a:t>
            </a:r>
            <a:r>
              <a:rPr lang="en-US" dirty="0" smtClean="0"/>
              <a:t>network)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9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28541" y="1408579"/>
            <a:ext cx="6148754" cy="4351338"/>
          </a:xfrm>
        </p:spPr>
        <p:txBody>
          <a:bodyPr/>
          <a:lstStyle/>
          <a:p>
            <a:r>
              <a:rPr lang="ru-RU" dirty="0" smtClean="0"/>
              <a:t>Положить телефон экраном вниз справа от себя</a:t>
            </a:r>
          </a:p>
          <a:p>
            <a:r>
              <a:rPr lang="ru-RU" dirty="0" smtClean="0"/>
              <a:t>Не разговаривать с соседями</a:t>
            </a:r>
          </a:p>
          <a:p>
            <a:r>
              <a:rPr lang="ru-RU" dirty="0" smtClean="0"/>
              <a:t>Не пользоваться конспектами и электронными устройствами</a:t>
            </a:r>
          </a:p>
          <a:p>
            <a:r>
              <a:rPr lang="ru-RU" dirty="0" smtClean="0"/>
              <a:t>Написать номер (по таблице) и ФИО на листочке</a:t>
            </a:r>
          </a:p>
          <a:p>
            <a:r>
              <a:rPr lang="ru-RU" dirty="0" smtClean="0"/>
              <a:t>Написать краткий ответ на вопрос</a:t>
            </a:r>
            <a:endParaRPr lang="en-US" dirty="0" smtClean="0"/>
          </a:p>
          <a:p>
            <a:r>
              <a:rPr lang="ru-RU" dirty="0" smtClean="0"/>
              <a:t>Дождаться окончания теста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84285" y="5433158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4285" y="5819530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84284" y="6205902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11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 </a:t>
            </a:r>
            <a:r>
              <a:rPr lang="ru-RU" dirty="0" smtClean="0"/>
              <a:t>сеть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645727" cy="4351338"/>
              </a:xfrm>
            </p:spPr>
            <p:txBody>
              <a:bodyPr/>
              <a:lstStyle/>
              <a:p>
                <a:r>
                  <a:rPr lang="ru-RU" dirty="0" smtClean="0"/>
                  <a:t>Предложена </a:t>
                </a:r>
                <a:r>
                  <a:rPr lang="ru-RU" dirty="0" err="1" smtClean="0"/>
                  <a:t>Фейстелем</a:t>
                </a:r>
                <a:endParaRPr lang="ru-RU" dirty="0" smtClean="0"/>
              </a:p>
              <a:p>
                <a:r>
                  <a:rPr lang="ru-RU" dirty="0" smtClean="0"/>
                  <a:t>Основная идея – использования «двухслойной» итеративной функции.</a:t>
                </a:r>
              </a:p>
              <a:p>
                <a:r>
                  <a:rPr lang="ru-RU" dirty="0" smtClean="0"/>
                  <a:t>Слой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ru-RU" dirty="0" smtClean="0"/>
                  <a:t> – перестановка блока</a:t>
                </a:r>
              </a:p>
              <a:p>
                <a:r>
                  <a:rPr lang="ru-RU" dirty="0" smtClean="0"/>
                  <a:t>Слой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ru-RU" dirty="0" smtClean="0"/>
                  <a:t> – фиксированная подстановка, выполняемая </a:t>
                </a:r>
                <a:r>
                  <a:rPr lang="ru-RU" dirty="0" err="1" smtClean="0"/>
                  <a:t>поблочно</a:t>
                </a:r>
                <a:r>
                  <a:rPr lang="ru-RU" dirty="0" smtClean="0"/>
                  <a:t> с использованием фиксированных подстановок (</a:t>
                </a:r>
                <a:r>
                  <a:rPr lang="en-US" dirty="0" smtClean="0"/>
                  <a:t>S-Box’</a:t>
                </a:r>
                <a:r>
                  <a:rPr lang="ru-RU" dirty="0" err="1" smtClean="0"/>
                  <a:t>ов</a:t>
                </a:r>
                <a:r>
                  <a:rPr lang="en-US" dirty="0" smtClean="0"/>
                  <a:t>)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645727" cy="4351338"/>
              </a:xfrm>
              <a:blipFill rotWithShape="0">
                <a:blip r:embed="rId2"/>
                <a:stretch>
                  <a:fillRect l="-17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  <p:pic>
        <p:nvPicPr>
          <p:cNvPr id="2054" name="Picture 6" descr="https://upload.wikimedia.org/wikipedia/commons/c/cd/SubstitutionPermutationNetwor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114" y="365125"/>
            <a:ext cx="4525686" cy="579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42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Раундовая функция – итерация </a:t>
                </a:r>
                <a:r>
                  <a:rPr lang="en-US" dirty="0" smtClean="0"/>
                  <a:t>SP </a:t>
                </a:r>
                <a:r>
                  <a:rPr lang="ru-RU" dirty="0" smtClean="0"/>
                  <a:t>сети</a:t>
                </a:r>
              </a:p>
              <a:p>
                <a:r>
                  <a:rPr lang="ru-RU" dirty="0" smtClean="0"/>
                  <a:t>Раундовая функция – последовательное применение 3х функций и сложение с ключом</a:t>
                </a:r>
              </a:p>
              <a:p>
                <a:r>
                  <a:rPr lang="en-US" dirty="0" err="1" smtClean="0"/>
                  <a:t>SubBytes</a:t>
                </a:r>
                <a:r>
                  <a:rPr lang="en-US" dirty="0" smtClean="0"/>
                  <a:t>: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фиксированная подстановка. Подстановка применяется для каждого из 16 </a:t>
                </a:r>
                <a:r>
                  <a:rPr lang="ru-RU" dirty="0" err="1" smtClean="0"/>
                  <a:t>подблоков</a:t>
                </a:r>
                <a:r>
                  <a:rPr lang="ru-RU" dirty="0" smtClean="0"/>
                  <a:t> входного блока.</a:t>
                </a:r>
              </a:p>
              <a:p>
                <a:r>
                  <a:rPr lang="en-US" dirty="0" err="1" smtClean="0"/>
                  <a:t>ShiftRows</a:t>
                </a:r>
                <a:r>
                  <a:rPr lang="en-US" dirty="0" smtClean="0"/>
                  <a:t>: </a:t>
                </a:r>
                <a:r>
                  <a:rPr lang="ru-RU" dirty="0" smtClean="0"/>
                  <a:t>циклический сдвиг строк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4×4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матрицы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ru-RU" dirty="0" smtClean="0"/>
                  <a:t>я строка сдвигается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dirty="0" smtClean="0"/>
                  <a:t> позиций,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0,1,2,3</m:t>
                    </m:r>
                  </m:oMath>
                </a14:m>
                <a:r>
                  <a:rPr lang="en-US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540" y="5068311"/>
            <a:ext cx="5152156" cy="128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4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823857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MixColumns: </a:t>
                </a:r>
                <a:r>
                  <a:rPr lang="ru-RU" dirty="0" smtClean="0"/>
                  <a:t>умножение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4×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ru-RU" dirty="0" smtClean="0"/>
                  <a:t> матрицы на фиксированную</a:t>
                </a:r>
                <a:r>
                  <a:rPr lang="en-US" dirty="0" smtClean="0"/>
                  <a:t> </a:t>
                </a:r>
                <a:r>
                  <a:rPr lang="ru-RU" dirty="0" smtClean="0"/>
                  <a:t>обратимую матрицу 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 smtClean="0"/>
              </a:p>
              <a:p>
                <a:r>
                  <a:rPr lang="en-US" dirty="0" err="1" smtClean="0"/>
                  <a:t>AddRoundKey</a:t>
                </a:r>
                <a:r>
                  <a:rPr lang="en-US" dirty="0" smtClean="0"/>
                  <a:t>: </a:t>
                </a:r>
                <a:r>
                  <a:rPr lang="ru-RU" dirty="0" smtClean="0"/>
                  <a:t>Сложение с ключом – побитное</a:t>
                </a:r>
                <a:endParaRPr lang="en-US" dirty="0" smtClean="0"/>
              </a:p>
              <a:p>
                <a:r>
                  <a:rPr lang="ru-RU" dirty="0" smtClean="0"/>
                  <a:t>Все описанные выше преобразования – обратимы.</a:t>
                </a:r>
                <a:endParaRPr lang="en-US" dirty="0" smtClean="0"/>
              </a:p>
              <a:p>
                <a:r>
                  <a:rPr lang="ru-RU" dirty="0" smtClean="0"/>
                  <a:t>В последнем раунде не выполняется </a:t>
                </a:r>
                <a:r>
                  <a:rPr lang="en-US" dirty="0" err="1" smtClean="0"/>
                  <a:t>MixColums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128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823857" cy="4351338"/>
              </a:xfrm>
              <a:blipFill rotWithShape="0">
                <a:blip r:embed="rId2"/>
                <a:stretch>
                  <a:fillRect l="-1675" t="-2101" r="-26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057" y="1027906"/>
            <a:ext cx="538162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66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SubBytes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75" y="2001044"/>
            <a:ext cx="7715250" cy="400050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841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ShiftRows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75" y="2594769"/>
            <a:ext cx="7715250" cy="285750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20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AddRoundKey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711" y="1825625"/>
            <a:ext cx="5594577" cy="435133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47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MixColumns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75" y="1953419"/>
            <a:ext cx="7715250" cy="409575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08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924843"/>
            <a:ext cx="9996061" cy="3604419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9839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ГОСТ 34.12-2015 «Кузнечик»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Новый алгоритм в замену 28147-89</a:t>
            </a:r>
          </a:p>
          <a:p>
            <a:r>
              <a:rPr lang="en-US" dirty="0" smtClean="0"/>
              <a:t>SP </a:t>
            </a:r>
            <a:r>
              <a:rPr lang="ru-RU" dirty="0" smtClean="0"/>
              <a:t>сеть</a:t>
            </a:r>
            <a:r>
              <a:rPr lang="en-US" dirty="0" smtClean="0"/>
              <a:t> (</a:t>
            </a:r>
            <a:r>
              <a:rPr lang="ru-RU" dirty="0" smtClean="0"/>
              <a:t>с регистром сдвига), сеть </a:t>
            </a:r>
            <a:r>
              <a:rPr lang="ru-RU" dirty="0" err="1" smtClean="0"/>
              <a:t>Фейстеля</a:t>
            </a:r>
            <a:r>
              <a:rPr lang="ru-RU" dirty="0" smtClean="0"/>
              <a:t> для генерации раундовых ключей</a:t>
            </a:r>
          </a:p>
          <a:p>
            <a:r>
              <a:rPr lang="ru-RU" dirty="0" smtClean="0"/>
              <a:t>Размер блока 128 бит</a:t>
            </a:r>
          </a:p>
          <a:p>
            <a:r>
              <a:rPr lang="ru-RU" dirty="0" smtClean="0"/>
              <a:t>Длина ключа 256 бит</a:t>
            </a:r>
          </a:p>
          <a:p>
            <a:r>
              <a:rPr lang="ru-RU" dirty="0" smtClean="0"/>
              <a:t>10 раундов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058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ГОСТ 34.12-2015 «Кузнечик»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6952013" cy="4351338"/>
          </a:xfrm>
        </p:spPr>
        <p:txBody>
          <a:bodyPr/>
          <a:lstStyle/>
          <a:p>
            <a:r>
              <a:rPr lang="ru-RU" dirty="0" smtClean="0"/>
              <a:t>Раундовая функция – итерация </a:t>
            </a:r>
            <a:r>
              <a:rPr lang="en-US" dirty="0" smtClean="0"/>
              <a:t>SP </a:t>
            </a:r>
            <a:r>
              <a:rPr lang="ru-RU" dirty="0" smtClean="0"/>
              <a:t>сети</a:t>
            </a:r>
          </a:p>
          <a:p>
            <a:r>
              <a:rPr lang="ru-RU" dirty="0" smtClean="0"/>
              <a:t>Раундовая функция – последовательное применение 2х функций и сложение с ключом</a:t>
            </a:r>
            <a:r>
              <a:rPr lang="en-US" dirty="0" smtClean="0"/>
              <a:t> (</a:t>
            </a:r>
            <a:r>
              <a:rPr lang="ru-RU" dirty="0" err="1" smtClean="0"/>
              <a:t>побитово</a:t>
            </a:r>
            <a:r>
              <a:rPr lang="ru-RU" dirty="0" smtClean="0"/>
              <a:t>)</a:t>
            </a:r>
          </a:p>
          <a:p>
            <a:r>
              <a:rPr lang="en-US" dirty="0"/>
              <a:t>S</a:t>
            </a:r>
            <a:r>
              <a:rPr lang="en-US" dirty="0" smtClean="0"/>
              <a:t>: </a:t>
            </a:r>
            <a:r>
              <a:rPr lang="ru-RU" dirty="0" smtClean="0"/>
              <a:t>нелинейное </a:t>
            </a:r>
            <a:r>
              <a:rPr lang="ru-RU" dirty="0" err="1" smtClean="0"/>
              <a:t>биективное</a:t>
            </a:r>
            <a:r>
              <a:rPr lang="ru-RU" dirty="0" smtClean="0"/>
              <a:t> преобразование, реализуется с помощью </a:t>
            </a:r>
            <a:r>
              <a:rPr lang="en-US" dirty="0" smtClean="0"/>
              <a:t>S-box</a:t>
            </a:r>
            <a:endParaRPr lang="ru-RU" dirty="0" smtClean="0"/>
          </a:p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692" y="4286992"/>
            <a:ext cx="9282715" cy="188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34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84285" y="5433158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4285" y="5819530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84284" y="6205902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185371" y="1408578"/>
            <a:ext cx="531861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dirty="0" smtClean="0"/>
              <a:t>Схема </a:t>
            </a:r>
            <a:r>
              <a:rPr lang="en-US" sz="2600" dirty="0" smtClean="0"/>
              <a:t>OFB </a:t>
            </a:r>
            <a:r>
              <a:rPr lang="ru-RU" sz="2600" dirty="0" smtClean="0"/>
              <a:t>блочного шифрования, </a:t>
            </a:r>
            <a:r>
              <a:rPr lang="ru-RU" sz="2600" smtClean="0"/>
              <a:t>нарисовать картинку.</a:t>
            </a:r>
            <a:endParaRPr lang="ru-RU" sz="2600" dirty="0"/>
          </a:p>
        </p:txBody>
      </p:sp>
      <p:sp>
        <p:nvSpPr>
          <p:cNvPr id="20" name="Объект 2"/>
          <p:cNvSpPr>
            <a:spLocks noGrp="1"/>
          </p:cNvSpPr>
          <p:nvPr>
            <p:ph idx="1"/>
          </p:nvPr>
        </p:nvSpPr>
        <p:spPr>
          <a:xfrm>
            <a:off x="5628541" y="1408579"/>
            <a:ext cx="6148754" cy="4351338"/>
          </a:xfrm>
        </p:spPr>
        <p:txBody>
          <a:bodyPr/>
          <a:lstStyle/>
          <a:p>
            <a:r>
              <a:rPr lang="ru-RU" dirty="0" smtClean="0"/>
              <a:t>Положить телефон экраном вниз справа от себя</a:t>
            </a:r>
          </a:p>
          <a:p>
            <a:r>
              <a:rPr lang="ru-RU" dirty="0" smtClean="0"/>
              <a:t>Не разговаривать с соседями</a:t>
            </a:r>
          </a:p>
          <a:p>
            <a:r>
              <a:rPr lang="ru-RU" dirty="0" smtClean="0"/>
              <a:t>Не пользоваться конспектами и электронными устройствами</a:t>
            </a:r>
          </a:p>
          <a:p>
            <a:r>
              <a:rPr lang="ru-RU" dirty="0" smtClean="0"/>
              <a:t>Написать номер (по таблице) и ФИО на листочке</a:t>
            </a:r>
          </a:p>
          <a:p>
            <a:r>
              <a:rPr lang="ru-RU" dirty="0" smtClean="0"/>
              <a:t>Написать краткий ответ на вопрос</a:t>
            </a:r>
            <a:endParaRPr lang="en-US" dirty="0" smtClean="0"/>
          </a:p>
          <a:p>
            <a:r>
              <a:rPr lang="ru-RU" dirty="0" smtClean="0"/>
              <a:t>Дождаться окончания теста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166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9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9000"/>
                            </p:stCondLst>
                            <p:childTnLst>
                              <p:par>
                                <p:cTn id="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9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8000"/>
                            </p:stCondLst>
                            <p:childTnLst>
                              <p:par>
                                <p:cTn id="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9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ГОСТ 34.12-2015 «Кузнечик»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MUL: </a:t>
            </a:r>
            <a:r>
              <a:rPr lang="ru-RU" dirty="0" smtClean="0"/>
              <a:t>линейное преобразование, умножение в конечном поле над полиномом</a:t>
            </a:r>
          </a:p>
          <a:p>
            <a:r>
              <a:rPr lang="en-US" dirty="0" smtClean="0"/>
              <a:t>R:</a:t>
            </a:r>
            <a:r>
              <a:rPr lang="ru-RU" dirty="0" smtClean="0"/>
              <a:t> линейный регистр сдвига с функцией обратной связи, в виде умножения (</a:t>
            </a:r>
            <a:r>
              <a:rPr lang="en-US" dirty="0" smtClean="0"/>
              <a:t>MUL)</a:t>
            </a:r>
            <a:r>
              <a:rPr lang="ru-RU" dirty="0" smtClean="0"/>
              <a:t> байтов на коэффициенты </a:t>
            </a:r>
            <a:r>
              <a:rPr lang="ru-RU" dirty="0"/>
              <a:t>(148, 32, 133, 16, 194, 192, 1, 251, 1, 192, 194, 16, 133, 32, 148, 1</a:t>
            </a:r>
            <a:r>
              <a:rPr lang="ru-RU" dirty="0" smtClean="0"/>
              <a:t>), и сложение по модулю 2.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33" y="3859481"/>
            <a:ext cx="10473983" cy="231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6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ГОСТ 34.12-2015 «Кузнечик»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921332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u-RU" dirty="0" smtClean="0"/>
                  <a:t>Линейное преобразование </a:t>
                </a:r>
                <a:r>
                  <a:rPr lang="en-US" dirty="0" smtClean="0"/>
                  <a:t>L: 16 </a:t>
                </a:r>
                <a:r>
                  <a:rPr lang="ru-RU" dirty="0" smtClean="0"/>
                  <a:t>кратное повторение </a:t>
                </a:r>
                <a:r>
                  <a:rPr lang="en-US" dirty="0" smtClean="0"/>
                  <a:t>R</a:t>
                </a:r>
                <a:endParaRPr lang="ru-RU" dirty="0" smtClean="0"/>
              </a:p>
              <a:p>
                <a:r>
                  <a:rPr lang="ru-RU" dirty="0" smtClean="0"/>
                  <a:t>Генерация раундовых ключей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128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ru-RU" dirty="0" smtClean="0"/>
                  <a:t>– сеть </a:t>
                </a:r>
                <a:r>
                  <a:rPr lang="ru-RU" dirty="0" err="1" smtClean="0"/>
                  <a:t>Фейстеля</a:t>
                </a:r>
                <a:r>
                  <a:rPr lang="ru-RU" dirty="0" smtClean="0"/>
                  <a:t> с использованием функции </a:t>
                </a:r>
                <a:r>
                  <a:rPr lang="en-US" dirty="0" smtClean="0"/>
                  <a:t>F</a:t>
                </a:r>
                <a:r>
                  <a:rPr lang="ru-RU" dirty="0" smtClean="0"/>
                  <a:t>, в виде итерации </a:t>
                </a:r>
                <a:r>
                  <a:rPr lang="en-US" dirty="0" smtClean="0"/>
                  <a:t>SP </a:t>
                </a:r>
                <a:r>
                  <a:rPr lang="ru-RU" dirty="0" smtClean="0"/>
                  <a:t>сети.</a:t>
                </a:r>
              </a:p>
              <a:p>
                <a:r>
                  <a:rPr lang="ru-RU" dirty="0"/>
                  <a:t>Ключ разбивается </a:t>
                </a:r>
                <a:r>
                  <a:rPr lang="ru-RU" dirty="0" smtClean="0"/>
                  <a:t>на 2 части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затем для получения следующего раундового ключа выполняется </a:t>
                </a:r>
                <a:r>
                  <a:rPr lang="ru-RU" dirty="0" smtClean="0"/>
                  <a:t>8 итераций </a:t>
                </a:r>
                <a:r>
                  <a:rPr lang="ru-RU" dirty="0"/>
                  <a:t>сети </a:t>
                </a:r>
                <a:r>
                  <a:rPr lang="ru-RU" dirty="0" err="1" smtClean="0"/>
                  <a:t>Фейстеля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 </a:t>
                </a:r>
                <a:r>
                  <a:rPr lang="ru-RU" smtClean="0"/>
                  <a:t>- константы</a:t>
                </a:r>
                <a:endParaRPr lang="ru-RU" dirty="0"/>
              </a:p>
              <a:p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921332" cy="4351338"/>
              </a:xfrm>
              <a:blipFill>
                <a:blip r:embed="rId2"/>
                <a:stretch>
                  <a:fillRect l="-1983" t="-2801" r="-24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6489" y="2351314"/>
            <a:ext cx="2856324" cy="356333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4238" y="1593491"/>
            <a:ext cx="2627544" cy="507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70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ГОСТ 34.12-2015 «Кузнечик»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823857" cy="4351338"/>
          </a:xfrm>
        </p:spPr>
        <p:txBody>
          <a:bodyPr/>
          <a:lstStyle/>
          <a:p>
            <a:r>
              <a:rPr lang="ru-RU" dirty="0" err="1" smtClean="0"/>
              <a:t>Зашифрование</a:t>
            </a:r>
            <a:r>
              <a:rPr lang="ru-RU" dirty="0" smtClean="0"/>
              <a:t> – 10 итераций </a:t>
            </a:r>
            <a:r>
              <a:rPr lang="en-US" dirty="0" smtClean="0"/>
              <a:t>SP </a:t>
            </a:r>
            <a:r>
              <a:rPr lang="ru-RU" dirty="0" smtClean="0"/>
              <a:t>сети (функций </a:t>
            </a:r>
            <a:r>
              <a:rPr lang="en-US" dirty="0" smtClean="0"/>
              <a:t>S, L) </a:t>
            </a:r>
            <a:r>
              <a:rPr lang="ru-RU" dirty="0" smtClean="0"/>
              <a:t>и сложения с раундовым ключом.</a:t>
            </a:r>
          </a:p>
          <a:p>
            <a:r>
              <a:rPr lang="ru-RU" dirty="0" err="1" smtClean="0"/>
              <a:t>Расшифрование</a:t>
            </a:r>
            <a:r>
              <a:rPr lang="ru-RU" dirty="0" smtClean="0"/>
              <a:t> – обратный порядок ключей и преобразований.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057" y="1293807"/>
            <a:ext cx="5213268" cy="49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20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4018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84285" y="5433158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4285" y="5819530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84284" y="6205902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309180" y="2051254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2458801" y="1687070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7"/>
              <p:cNvSpPr>
                <a:spLocks noChangeArrowheads="1"/>
              </p:cNvSpPr>
              <p:nvPr/>
            </p:nvSpPr>
            <p:spPr bwMode="auto">
              <a:xfrm>
                <a:off x="7720318" y="2090908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20318" y="2090908"/>
                <a:ext cx="1295400" cy="1628071"/>
              </a:xfrm>
              <a:prstGeom prst="rect">
                <a:avLst/>
              </a:prstGeom>
              <a:blipFill rotWithShape="0">
                <a:blip r:embed="rId2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22"/>
          <p:cNvGrpSpPr>
            <a:grpSpLocks/>
          </p:cNvGrpSpPr>
          <p:nvPr/>
        </p:nvGrpSpPr>
        <p:grpSpPr bwMode="auto">
          <a:xfrm>
            <a:off x="8368018" y="3758975"/>
            <a:ext cx="1570040" cy="678656"/>
            <a:chOff x="4560" y="2842"/>
            <a:chExt cx="989" cy="570"/>
          </a:xfrm>
        </p:grpSpPr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1209441" y="1911609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1309180" y="2503543"/>
            <a:ext cx="2991440" cy="933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3200" b="0" dirty="0" smtClean="0"/>
              <a:t>1-???</a:t>
            </a:r>
            <a:endParaRPr lang="en-US" sz="3200" dirty="0"/>
          </a:p>
          <a:p>
            <a:endParaRPr lang="en-US" b="1" baseline="-25000" dirty="0">
              <a:cs typeface="Arial" charset="0"/>
              <a:sym typeface="Symbol" pitchFamily="18" charset="2"/>
            </a:endParaRPr>
          </a:p>
          <a:p>
            <a:endParaRPr lang="en-US" sz="1600" b="1" baseline="-25000" dirty="0">
              <a:cs typeface="Arial" charset="0"/>
              <a:sym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6"/>
              <p:cNvSpPr txBox="1">
                <a:spLocks noChangeArrowheads="1"/>
              </p:cNvSpPr>
              <p:nvPr/>
            </p:nvSpPr>
            <p:spPr bwMode="auto">
              <a:xfrm>
                <a:off x="2458801" y="1456238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58801" y="1456238"/>
                <a:ext cx="427040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5656446" y="2550641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2-???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Прямоугольник 31"/>
              <p:cNvSpPr/>
              <p:nvPr/>
            </p:nvSpPr>
            <p:spPr>
              <a:xfrm>
                <a:off x="1209441" y="4015911"/>
                <a:ext cx="32236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3−???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2" name="Прямоугольник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441" y="4015911"/>
                <a:ext cx="3223639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209441" y="4643753"/>
            <a:ext cx="9480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4 - </a:t>
            </a:r>
            <a:r>
              <a:rPr lang="ru-RU" sz="2400" dirty="0" smtClean="0"/>
              <a:t>Отличия адаптивной от неадаптивной версии игры на стойкость </a:t>
            </a:r>
            <a:r>
              <a:rPr lang="en-US" sz="2400" dirty="0" smtClean="0"/>
              <a:t>PRP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8260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9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9000"/>
                            </p:stCondLst>
                            <p:childTnLst>
                              <p:par>
                                <p:cTn id="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9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8000"/>
                            </p:stCondLst>
                            <p:childTnLst>
                              <p:par>
                                <p:cTn id="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9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9633" y="375503"/>
            <a:ext cx="5811715" cy="2847914"/>
          </a:xfrm>
        </p:spPr>
        <p:txBody>
          <a:bodyPr>
            <a:noAutofit/>
          </a:bodyPr>
          <a:lstStyle/>
          <a:p>
            <a:r>
              <a:rPr lang="en-US" sz="20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TIME</a:t>
            </a:r>
            <a:r>
              <a:rPr lang="en-US" sz="15000" dirty="0" smtClean="0">
                <a:solidFill>
                  <a:schemeClr val="bg1"/>
                </a:solidFill>
              </a:rPr>
              <a:t> </a:t>
            </a:r>
            <a:endParaRPr lang="ru-RU" sz="150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17512" y="3223417"/>
            <a:ext cx="3145924" cy="27043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UP</a:t>
            </a:r>
            <a:endParaRPr lang="ru-RU" sz="20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8005482" y="1189831"/>
            <a:ext cx="30748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en-US" sz="20000" dirty="0" smtClean="0">
                <a:solidFill>
                  <a:schemeClr val="bg1"/>
                </a:solidFill>
              </a:rPr>
              <a:t> </a:t>
            </a:r>
            <a:endParaRPr lang="ru-RU" sz="20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01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блочных шифров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62074"/>
            <a:ext cx="10515600" cy="4351338"/>
          </a:xfrm>
        </p:spPr>
        <p:txBody>
          <a:bodyPr/>
          <a:lstStyle/>
          <a:p>
            <a:r>
              <a:rPr lang="ru-RU" dirty="0" smtClean="0"/>
              <a:t>Блочные шифры часто строятся с использованием итеративных (раундовых) функций и функции расширения ключей (см. прошлую лекцию)</a:t>
            </a:r>
          </a:p>
          <a:p>
            <a:r>
              <a:rPr lang="ru-RU" dirty="0" smtClean="0"/>
              <a:t>Сами по себе итеративные функции и функции расширения ключей могут быть не стойкими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  <p:sp>
        <p:nvSpPr>
          <p:cNvPr id="5" name="Rectangle 5"/>
          <p:cNvSpPr/>
          <p:nvPr/>
        </p:nvSpPr>
        <p:spPr bwMode="auto">
          <a:xfrm>
            <a:off x="5674131" y="4149725"/>
            <a:ext cx="11430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key  k</a:t>
            </a:r>
            <a:endParaRPr lang="en-US" dirty="0">
              <a:latin typeface="+mn-lt"/>
            </a:endParaRPr>
          </a:p>
        </p:txBody>
      </p:sp>
      <p:sp>
        <p:nvSpPr>
          <p:cNvPr id="6" name="Trapezoid 6"/>
          <p:cNvSpPr/>
          <p:nvPr/>
        </p:nvSpPr>
        <p:spPr bwMode="auto">
          <a:xfrm>
            <a:off x="3417627" y="4435475"/>
            <a:ext cx="5638800" cy="685800"/>
          </a:xfrm>
          <a:prstGeom prst="trapezoid">
            <a:avLst>
              <a:gd name="adj" fmla="val 243342"/>
            </a:avLst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71975" y="4606925"/>
            <a:ext cx="151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key expansion</a:t>
            </a:r>
          </a:p>
        </p:txBody>
      </p:sp>
      <p:sp>
        <p:nvSpPr>
          <p:cNvPr id="8" name="Rectangle 8"/>
          <p:cNvSpPr/>
          <p:nvPr/>
        </p:nvSpPr>
        <p:spPr bwMode="auto">
          <a:xfrm>
            <a:off x="3417627" y="5121275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 smtClean="0">
                <a:latin typeface="+mn-lt"/>
              </a:rPr>
              <a:t>k</a:t>
            </a:r>
            <a:r>
              <a:rPr lang="en-US" sz="2000" baseline="-25000" dirty="0" smtClean="0">
                <a:latin typeface="+mn-lt"/>
              </a:rPr>
              <a:t>1</a:t>
            </a:r>
            <a:endParaRPr lang="en-US" sz="2000" dirty="0">
              <a:latin typeface="+mn-lt"/>
            </a:endParaRPr>
          </a:p>
        </p:txBody>
      </p:sp>
      <p:sp>
        <p:nvSpPr>
          <p:cNvPr id="9" name="Rectangle 9"/>
          <p:cNvSpPr/>
          <p:nvPr/>
        </p:nvSpPr>
        <p:spPr bwMode="auto">
          <a:xfrm>
            <a:off x="4560627" y="5121275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 smtClean="0">
                <a:latin typeface="+mn-lt"/>
              </a:rPr>
              <a:t>k</a:t>
            </a:r>
            <a:r>
              <a:rPr lang="en-US" sz="2000" baseline="-25000" dirty="0" smtClean="0">
                <a:latin typeface="+mn-lt"/>
              </a:rPr>
              <a:t>2</a:t>
            </a:r>
            <a:endParaRPr lang="en-US" sz="2000" dirty="0">
              <a:latin typeface="+mn-lt"/>
            </a:endParaRPr>
          </a:p>
        </p:txBody>
      </p:sp>
      <p:sp>
        <p:nvSpPr>
          <p:cNvPr id="10" name="Rectangle 10"/>
          <p:cNvSpPr/>
          <p:nvPr/>
        </p:nvSpPr>
        <p:spPr bwMode="auto">
          <a:xfrm>
            <a:off x="5703627" y="5121275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 smtClean="0">
                <a:latin typeface="+mn-lt"/>
              </a:rPr>
              <a:t>k</a:t>
            </a:r>
            <a:r>
              <a:rPr lang="en-US" sz="2000" baseline="-25000" dirty="0" smtClean="0">
                <a:latin typeface="+mn-lt"/>
              </a:rPr>
              <a:t>3</a:t>
            </a:r>
            <a:endParaRPr lang="en-US" sz="2000" dirty="0">
              <a:latin typeface="+mn-lt"/>
            </a:endParaRPr>
          </a:p>
        </p:txBody>
      </p:sp>
      <p:sp>
        <p:nvSpPr>
          <p:cNvPr id="11" name="Rectangle 11"/>
          <p:cNvSpPr/>
          <p:nvPr/>
        </p:nvSpPr>
        <p:spPr bwMode="auto">
          <a:xfrm>
            <a:off x="8446827" y="5121275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 err="1" smtClean="0">
                <a:latin typeface="+mn-lt"/>
              </a:rPr>
              <a:t>k</a:t>
            </a:r>
            <a:r>
              <a:rPr lang="en-US" sz="2000" baseline="-25000" dirty="0" err="1" smtClean="0">
                <a:latin typeface="+mn-lt"/>
              </a:rPr>
              <a:t>n</a:t>
            </a:r>
            <a:endParaRPr lang="en-US" sz="2000" dirty="0">
              <a:latin typeface="+mn-lt"/>
            </a:endParaRPr>
          </a:p>
        </p:txBody>
      </p:sp>
      <p:sp>
        <p:nvSpPr>
          <p:cNvPr id="12" name="Rectangle 12"/>
          <p:cNvSpPr/>
          <p:nvPr/>
        </p:nvSpPr>
        <p:spPr bwMode="auto">
          <a:xfrm rot="16200000">
            <a:off x="3312854" y="5968999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R(k</a:t>
            </a:r>
            <a:r>
              <a:rPr lang="en-US" baseline="-25000" dirty="0" smtClean="0">
                <a:latin typeface="+mn-lt"/>
              </a:rPr>
              <a:t>1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sp>
        <p:nvSpPr>
          <p:cNvPr id="13" name="Rectangle 14"/>
          <p:cNvSpPr/>
          <p:nvPr/>
        </p:nvSpPr>
        <p:spPr bwMode="auto">
          <a:xfrm rot="16200000">
            <a:off x="4493951" y="5968999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R(k</a:t>
            </a:r>
            <a:r>
              <a:rPr lang="en-US" baseline="-25000" dirty="0" smtClean="0">
                <a:latin typeface="+mn-lt"/>
              </a:rPr>
              <a:t>2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sp>
        <p:nvSpPr>
          <p:cNvPr id="14" name="Rectangle 15"/>
          <p:cNvSpPr/>
          <p:nvPr/>
        </p:nvSpPr>
        <p:spPr bwMode="auto">
          <a:xfrm rot="16200000">
            <a:off x="5636951" y="5968999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R(k</a:t>
            </a:r>
            <a:r>
              <a:rPr lang="en-US" baseline="-25000" dirty="0" smtClean="0">
                <a:latin typeface="+mn-lt"/>
              </a:rPr>
              <a:t>3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sp>
        <p:nvSpPr>
          <p:cNvPr id="15" name="Rectangle 16"/>
          <p:cNvSpPr/>
          <p:nvPr/>
        </p:nvSpPr>
        <p:spPr bwMode="auto">
          <a:xfrm rot="16200000">
            <a:off x="8380151" y="5968999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R(</a:t>
            </a:r>
            <a:r>
              <a:rPr lang="en-US" dirty="0" err="1" smtClean="0">
                <a:latin typeface="+mn-lt"/>
              </a:rPr>
              <a:t>k</a:t>
            </a:r>
            <a:r>
              <a:rPr lang="en-US" baseline="-25000" dirty="0" err="1" smtClean="0">
                <a:latin typeface="+mn-lt"/>
              </a:rPr>
              <a:t>n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cxnSp>
        <p:nvCxnSpPr>
          <p:cNvPr id="16" name="Straight Arrow Connector 18"/>
          <p:cNvCxnSpPr/>
          <p:nvPr/>
        </p:nvCxnSpPr>
        <p:spPr bwMode="auto">
          <a:xfrm rot="5400000">
            <a:off x="3550977" y="5635426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20"/>
          <p:cNvCxnSpPr/>
          <p:nvPr/>
        </p:nvCxnSpPr>
        <p:spPr bwMode="auto">
          <a:xfrm rot="5400000">
            <a:off x="4694771" y="5634830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21"/>
          <p:cNvCxnSpPr/>
          <p:nvPr/>
        </p:nvCxnSpPr>
        <p:spPr bwMode="auto">
          <a:xfrm rot="5400000">
            <a:off x="5837771" y="5634830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22"/>
          <p:cNvCxnSpPr/>
          <p:nvPr/>
        </p:nvCxnSpPr>
        <p:spPr bwMode="auto">
          <a:xfrm rot="5400000">
            <a:off x="8580971" y="5634830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23"/>
          <p:cNvCxnSpPr/>
          <p:nvPr/>
        </p:nvCxnSpPr>
        <p:spPr bwMode="auto">
          <a:xfrm>
            <a:off x="4103427" y="6264274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5"/>
          <p:cNvCxnSpPr/>
          <p:nvPr/>
        </p:nvCxnSpPr>
        <p:spPr bwMode="auto">
          <a:xfrm>
            <a:off x="5246427" y="6263083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6"/>
          <p:cNvCxnSpPr/>
          <p:nvPr/>
        </p:nvCxnSpPr>
        <p:spPr bwMode="auto">
          <a:xfrm>
            <a:off x="6389427" y="6264274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Arrow Connector 27"/>
          <p:cNvCxnSpPr/>
          <p:nvPr/>
        </p:nvCxnSpPr>
        <p:spPr bwMode="auto">
          <a:xfrm>
            <a:off x="8065827" y="6264274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8"/>
          <p:cNvCxnSpPr/>
          <p:nvPr/>
        </p:nvCxnSpPr>
        <p:spPr bwMode="auto">
          <a:xfrm>
            <a:off x="10027975" y="6271296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9"/>
          <p:cNvCxnSpPr/>
          <p:nvPr/>
        </p:nvCxnSpPr>
        <p:spPr bwMode="auto">
          <a:xfrm>
            <a:off x="2026981" y="6184595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Connector 31"/>
          <p:cNvCxnSpPr/>
          <p:nvPr/>
        </p:nvCxnSpPr>
        <p:spPr bwMode="auto">
          <a:xfrm>
            <a:off x="6922827" y="6264274"/>
            <a:ext cx="1143000" cy="119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1674294" y="5726637"/>
            <a:ext cx="471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n-lt"/>
              </a:rPr>
              <a:t>m</a:t>
            </a:r>
            <a:endParaRPr lang="en-US" dirty="0" smtClean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389920" y="5864224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c</a:t>
            </a:r>
            <a:endParaRPr lang="en-US" dirty="0" smtClean="0">
              <a:latin typeface="+mn-lt"/>
            </a:endParaRPr>
          </a:p>
        </p:txBody>
      </p:sp>
      <p:sp>
        <p:nvSpPr>
          <p:cNvPr id="29" name="Rectangle 12"/>
          <p:cNvSpPr/>
          <p:nvPr/>
        </p:nvSpPr>
        <p:spPr bwMode="auto">
          <a:xfrm rot="16200000">
            <a:off x="2342099" y="5893594"/>
            <a:ext cx="1008061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Input(.)</a:t>
            </a:r>
            <a:endParaRPr lang="en-US" dirty="0">
              <a:latin typeface="+mn-lt"/>
            </a:endParaRPr>
          </a:p>
        </p:txBody>
      </p:sp>
      <p:sp>
        <p:nvSpPr>
          <p:cNvPr id="31" name="Rectangle 12"/>
          <p:cNvSpPr/>
          <p:nvPr/>
        </p:nvSpPr>
        <p:spPr bwMode="auto">
          <a:xfrm rot="16200000">
            <a:off x="9116119" y="5860744"/>
            <a:ext cx="1176011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Output(.)</a:t>
            </a:r>
            <a:endParaRPr lang="en-US" dirty="0">
              <a:latin typeface="+mn-lt"/>
            </a:endParaRPr>
          </a:p>
        </p:txBody>
      </p:sp>
      <p:cxnSp>
        <p:nvCxnSpPr>
          <p:cNvPr id="32" name="Straight Arrow Connector 29"/>
          <p:cNvCxnSpPr/>
          <p:nvPr/>
        </p:nvCxnSpPr>
        <p:spPr bwMode="auto">
          <a:xfrm>
            <a:off x="3179506" y="6270780"/>
            <a:ext cx="228597" cy="46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29"/>
          <p:cNvCxnSpPr/>
          <p:nvPr/>
        </p:nvCxnSpPr>
        <p:spPr bwMode="auto">
          <a:xfrm>
            <a:off x="9132627" y="6292849"/>
            <a:ext cx="228597" cy="46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16854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Сеть </a:t>
            </a:r>
            <a:r>
              <a:rPr lang="ru-RU" dirty="0" err="1" smtClean="0"/>
              <a:t>Фейстеля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ru-RU" dirty="0" smtClean="0"/>
                  <a:t>Построим функцию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25" y="3767138"/>
            <a:ext cx="98869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10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Сеть </a:t>
            </a:r>
            <a:r>
              <a:rPr lang="ru-RU" dirty="0" err="1"/>
              <a:t>Фейстеля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Фактически сеть </a:t>
            </a:r>
            <a:r>
              <a:rPr lang="ru-RU" dirty="0" err="1"/>
              <a:t>Ф</a:t>
            </a:r>
            <a:r>
              <a:rPr lang="ru-RU" dirty="0" err="1" smtClean="0"/>
              <a:t>ейстеля</a:t>
            </a:r>
            <a:r>
              <a:rPr lang="ru-RU" dirty="0" smtClean="0"/>
              <a:t> есть линейный двухблочный регистр сдвига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  <p:pic>
        <p:nvPicPr>
          <p:cNvPr id="1028" name="Picture 4" descr="Картинки по запросу feiste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978" y="3121272"/>
            <a:ext cx="2112614" cy="2193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4829958" y="3434937"/>
                <a:ext cx="2084914" cy="73627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958" y="3434937"/>
                <a:ext cx="2084914" cy="73627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7071096" y="3434937"/>
                <a:ext cx="2085442" cy="73627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1096" y="3434937"/>
                <a:ext cx="2085442" cy="73627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Равнобедренный треугольник 11"/>
          <p:cNvSpPr/>
          <p:nvPr/>
        </p:nvSpPr>
        <p:spPr>
          <a:xfrm flipV="1">
            <a:off x="4829958" y="4306144"/>
            <a:ext cx="4326580" cy="625084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 flipH="1">
            <a:off x="4829959" y="3241964"/>
            <a:ext cx="4326579" cy="118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108903" y="4351108"/>
                <a:ext cx="1768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903" y="4351108"/>
                <a:ext cx="1768689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Соединительная линия уступом 14"/>
          <p:cNvCxnSpPr>
            <a:stCxn id="12" idx="0"/>
            <a:endCxn id="11" idx="3"/>
          </p:cNvCxnSpPr>
          <p:nvPr/>
        </p:nvCxnSpPr>
        <p:spPr>
          <a:xfrm rot="5400000" flipH="1" flipV="1">
            <a:off x="7510815" y="3285505"/>
            <a:ext cx="1128156" cy="2163290"/>
          </a:xfrm>
          <a:prstGeom prst="bentConnector4">
            <a:avLst>
              <a:gd name="adj1" fmla="val -20263"/>
              <a:gd name="adj2" fmla="val 135819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6993248" y="5149272"/>
            <a:ext cx="9698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33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838200" y="3774809"/>
            <a:ext cx="10542006" cy="7615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Сеть </a:t>
            </a:r>
            <a:r>
              <a:rPr lang="ru-RU" dirty="0" err="1"/>
              <a:t>Ф</a:t>
            </a:r>
            <a:r>
              <a:rPr lang="ru-RU" dirty="0" err="1" smtClean="0"/>
              <a:t>ейстеля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758890"/>
                <a:ext cx="10515600" cy="194151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5.1 </a:t>
                </a:r>
                <a:r>
                  <a:rPr lang="ru-RU" dirty="0" smtClean="0"/>
                  <a:t>Для любых функций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сеть </a:t>
                </a:r>
                <a:r>
                  <a:rPr lang="ru-RU" dirty="0" err="1" smtClean="0"/>
                  <a:t>Фейстеля</a:t>
                </a:r>
                <a:r>
                  <a:rPr lang="ru-RU" dirty="0" smtClean="0"/>
                  <a:t> обратима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758890"/>
                <a:ext cx="10515600" cy="1941513"/>
              </a:xfrm>
              <a:blipFill rotWithShape="0">
                <a:blip r:embed="rId2"/>
                <a:stretch>
                  <a:fillRect l="-1043" t="-50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682" y="1727255"/>
            <a:ext cx="7997042" cy="194918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1594" y="5194681"/>
            <a:ext cx="6408812" cy="144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03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Сеть </a:t>
            </a:r>
            <a:r>
              <a:rPr lang="ru-RU" dirty="0" err="1" smtClean="0"/>
              <a:t>Фейстеля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Обратное преобразование сети </a:t>
                </a:r>
                <a:r>
                  <a:rPr lang="ru-RU" dirty="0" err="1" smtClean="0"/>
                  <a:t>Фейстеля</a:t>
                </a:r>
                <a:r>
                  <a:rPr lang="ru-RU" dirty="0" smtClean="0"/>
                  <a:t> – сеть </a:t>
                </a:r>
                <a:r>
                  <a:rPr lang="ru-RU" dirty="0" err="1" smtClean="0"/>
                  <a:t>Фейстеля</a:t>
                </a:r>
                <a:r>
                  <a:rPr lang="ru-RU" dirty="0" smtClean="0"/>
                  <a:t> с обратным порядком следования функций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387" y="3166269"/>
            <a:ext cx="980122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69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3136</TotalTime>
  <Words>661</Words>
  <Application>Microsoft Office PowerPoint</Application>
  <PresentationFormat>Широкоэкранный</PresentationFormat>
  <Paragraphs>185</Paragraphs>
  <Slides>34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Consolas</vt:lpstr>
      <vt:lpstr>Symbol</vt:lpstr>
      <vt:lpstr>Тема Office</vt:lpstr>
      <vt:lpstr>Прикладная Криптография: Симметричные криптосистемы Блочные шифры</vt:lpstr>
      <vt:lpstr>Тест.</vt:lpstr>
      <vt:lpstr>Тест.</vt:lpstr>
      <vt:lpstr>TIME </vt:lpstr>
      <vt:lpstr>Построение блочных шифров</vt:lpstr>
      <vt:lpstr>Сеть Фейстеля</vt:lpstr>
      <vt:lpstr>Сеть Фейстеля</vt:lpstr>
      <vt:lpstr>Сеть Фейстеля</vt:lpstr>
      <vt:lpstr>Сеть Фейстеля</vt:lpstr>
      <vt:lpstr>Сеть Фейстеля</vt:lpstr>
      <vt:lpstr>DES</vt:lpstr>
      <vt:lpstr>DES</vt:lpstr>
      <vt:lpstr>DES</vt:lpstr>
      <vt:lpstr>DES</vt:lpstr>
      <vt:lpstr>ГОСТ 28147-89</vt:lpstr>
      <vt:lpstr>ГОСТ 28147-89</vt:lpstr>
      <vt:lpstr>ГОСТ 28147-89</vt:lpstr>
      <vt:lpstr>ГОСТ 28147-89</vt:lpstr>
      <vt:lpstr>AES</vt:lpstr>
      <vt:lpstr>SP сеть</vt:lpstr>
      <vt:lpstr>AES</vt:lpstr>
      <vt:lpstr>AES</vt:lpstr>
      <vt:lpstr>SubBytes</vt:lpstr>
      <vt:lpstr>ShiftRows</vt:lpstr>
      <vt:lpstr>AddRoundKey</vt:lpstr>
      <vt:lpstr>MixColumns</vt:lpstr>
      <vt:lpstr>AES</vt:lpstr>
      <vt:lpstr>ГОСТ 34.12-2015 «Кузнечик»</vt:lpstr>
      <vt:lpstr>ГОСТ 34.12-2015 «Кузнечик»</vt:lpstr>
      <vt:lpstr>ГОСТ 34.12-2015 «Кузнечик»</vt:lpstr>
      <vt:lpstr>ГОСТ 34.12-2015 «Кузнечик»</vt:lpstr>
      <vt:lpstr>ГОСТ 34.12-2015 «Кузнечик»</vt:lpstr>
      <vt:lpstr>Презентация PowerPoint</vt:lpstr>
      <vt:lpstr>Тест.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Макаров Артем Олегович</cp:lastModifiedBy>
  <cp:revision>751</cp:revision>
  <dcterms:created xsi:type="dcterms:W3CDTF">2018-08-24T12:25:18Z</dcterms:created>
  <dcterms:modified xsi:type="dcterms:W3CDTF">2024-10-10T09:10:27Z</dcterms:modified>
</cp:coreProperties>
</file>