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0" r:id="rId18"/>
    <p:sldId id="354" r:id="rId19"/>
    <p:sldId id="349" r:id="rId20"/>
    <p:sldId id="351" r:id="rId21"/>
    <p:sldId id="353" r:id="rId22"/>
    <p:sldId id="357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>
            <p14:sldId id="348"/>
            <p14:sldId id="352"/>
            <p14:sldId id="350"/>
            <p14:sldId id="354"/>
            <p14:sldId id="349"/>
            <p14:sldId id="351"/>
            <p14:sldId id="353"/>
          </p14:sldIdLst>
        </p14:section>
        <p14:section name="CPA" id="{C4CD0A65-B822-46E5-B632-31A9388536BE}">
          <p14:sldIdLst>
            <p14:sldId id="357"/>
            <p14:sldId id="355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4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12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3.png"/><Relationship Id="rId12" Type="http://schemas.openxmlformats.org/officeDocument/2006/relationships/image" Target="../media/image6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12" Type="http://schemas.openxmlformats.org/officeDocument/2006/relationships/image" Target="../media/image6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8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Псевдослучайные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dirty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200" y="3821374"/>
            <a:ext cx="10339316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6.1.1.1.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%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 rotWithShape="0"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563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различимость </a:t>
                </a:r>
                <a:r>
                  <a:rPr lang="en-US" dirty="0" smtClean="0"/>
                  <a:t>RP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RF</a:t>
                </a:r>
                <a:r>
                  <a:rPr lang="ru-RU" dirty="0" smtClean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пара ответов оракула совпала).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число таких пар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#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Рассмотрим игру с тремя экспериментами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различимость </a:t>
            </a:r>
            <a:r>
              <a:rPr lang="en-US" dirty="0" smtClean="0"/>
              <a:t>RF, RP </a:t>
            </a:r>
            <a:r>
              <a:rPr lang="ru-RU" dirty="0" smtClean="0"/>
              <a:t>и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 smtClean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377703"/>
            <a:ext cx="10339316" cy="1229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PRG </a:t>
            </a:r>
            <a:r>
              <a:rPr lang="ru-RU" dirty="0" smtClean="0"/>
              <a:t>из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различные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с пространством ключей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пространством выходов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6.</a:t>
                </a:r>
                <a:r>
                  <a:rPr lang="en-US" b="1" dirty="0" smtClean="0"/>
                  <a:t>2.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получает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отправляет претенденту, получая ответы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которые прозрачно пересылает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Выход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соответствует выходу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1850" y="4263242"/>
            <a:ext cx="10440661" cy="172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r>
              <a:rPr lang="ru-RU" dirty="0" smtClean="0"/>
              <a:t>, вспомним 2 теоремы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2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Формально опишем полученный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определён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двоичное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битное представление числа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Полученный шифр называется </a:t>
                </a:r>
                <a:r>
                  <a:rPr lang="ru-RU" b="1" dirty="0" smtClean="0"/>
                  <a:t>детерминированным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режимом </a:t>
                </a:r>
                <a:r>
                  <a:rPr lang="ru-RU" dirty="0" smtClean="0"/>
                  <a:t>для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61937"/>
            <a:ext cx="5715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6.2 </a:t>
                </a:r>
                <a:r>
                  <a:rPr lang="ru-RU" dirty="0"/>
                  <a:t>п</a:t>
                </a:r>
                <a:r>
                  <a:rPr lang="ru-RU" dirty="0" smtClean="0"/>
                  <a:t>озволяет построить семантически стойкий шифр с помощью стойкого блочного шифра.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 </a:t>
                </a:r>
                <a:r>
                  <a:rPr lang="ru-RU" b="1" dirty="0" smtClean="0"/>
                  <a:t>Теореме 6.1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является стойкой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Используя </a:t>
                </a:r>
                <a:r>
                  <a:rPr lang="ru-RU" b="1" dirty="0" smtClean="0"/>
                  <a:t>Теорему 6.2 </a:t>
                </a:r>
                <a:r>
                  <a:rPr lang="ru-RU" dirty="0" smtClean="0"/>
                  <a:t>получаем стойкий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и используя </a:t>
                </a:r>
                <a:r>
                  <a:rPr lang="ru-RU" b="1" dirty="0"/>
                  <a:t>Т</a:t>
                </a:r>
                <a:r>
                  <a:rPr lang="ru-RU" b="1" dirty="0" smtClean="0"/>
                  <a:t>еорему 2.4 </a:t>
                </a:r>
                <a:r>
                  <a:rPr lang="ru-RU" dirty="0" smtClean="0"/>
                  <a:t>(стойкий генератор даёт семантически стойкий поточный шифр) получаем семантически стойкий шифр.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0505" y="1690688"/>
            <a:ext cx="10542006" cy="2002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6.3.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введённый ранее – семантически стойкий шифр,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противников в игре на стойкость блочного шифра (стойкость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ru-RU" b="1" dirty="0" smtClean="0"/>
                  <a:t>Теорему 6.1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из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(добавляется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, используя </a:t>
                </a:r>
                <a:r>
                  <a:rPr lang="ru-RU" b="1" dirty="0" smtClean="0"/>
                  <a:t>Теорему 6.3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из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используя </a:t>
                </a:r>
                <a:r>
                  <a:rPr lang="ru-RU" b="1" dirty="0" smtClean="0"/>
                  <a:t>Теорему 2.4</a:t>
                </a:r>
                <a:r>
                  <a:rPr lang="ru-RU" dirty="0" smtClean="0"/>
                  <a:t> получаем семантически стойкий шифр из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множитель 2)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Стойкий для сообщений произвольной длины</a:t>
                </a:r>
              </a:p>
              <a:p>
                <a:r>
                  <a:rPr lang="ru-RU" dirty="0" smtClean="0"/>
                  <a:t>Стойкость на больших сообщениях убывает квадратично быстро (из за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стойкость зависит от размера блока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Рассмотрим атаку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нулевых блоков,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случайных блоков.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будет содержать повторяющихся блоков. При шифровании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получить повторяющиеся блоки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,0.63}</m:t>
                    </m:r>
                  </m:oMath>
                </a14:m>
                <a:r>
                  <a:rPr lang="ru-RU" dirty="0" smtClean="0"/>
                  <a:t>. Т.е. можно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– ослабленная версия абсолютной стойкости, позволяющая описывать стойкость шифров, для которых энтропия ключа меньше энтропии множества открытых текстов.</a:t>
            </a:r>
          </a:p>
          <a:p>
            <a:r>
              <a:rPr lang="ru-RU" dirty="0" smtClean="0"/>
              <a:t>Семантически стойкие шифры позволяют использовать короткие ключи.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 этого момента мы рассматривали ситуации, когда ключ использовался претендентом только один раз. Т.е. мы моделировали одноразовое использование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мы </a:t>
            </a:r>
            <a:r>
              <a:rPr lang="ru-RU" dirty="0"/>
              <a:t>хотели бы иметь возможность использовать </a:t>
            </a:r>
            <a:r>
              <a:rPr lang="ru-RU" dirty="0" smtClean="0"/>
              <a:t>ключи </a:t>
            </a:r>
            <a:r>
              <a:rPr lang="ru-RU" dirty="0"/>
              <a:t>для шифрования множества сообщений.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432" y="355789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37032" y="304354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blipFill rotWithShape="0"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99032" y="3641242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518634" y="4746141"/>
            <a:ext cx="1570038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87672" y="332929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blipFill rotWithShape="0"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099032" y="4040108"/>
            <a:ext cx="3733800" cy="506017"/>
            <a:chOff x="1776" y="2002"/>
            <a:chExt cx="2352" cy="42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3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/>
                  <a:t>Будет ли семантически стойким шифр, если для шифрования множества сообщений будут использоваться различные случайные независимые ключи?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шифр. Определим игру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событие того что в игре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Введём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680619" y="4300987"/>
            <a:ext cx="3733800" cy="510780"/>
            <a:chOff x="1776" y="1982"/>
            <a:chExt cx="2352" cy="429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3697802" y="5523765"/>
            <a:ext cx="3733800" cy="510780"/>
            <a:chOff x="1776" y="2006"/>
            <a:chExt cx="2352" cy="429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2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2177"/>
            <a:ext cx="3733800" cy="510780"/>
            <a:chOff x="1776" y="1983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21383"/>
            <a:ext cx="3733800" cy="510780"/>
            <a:chOff x="1776" y="200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12893"/>
            <a:ext cx="3733800" cy="510780"/>
            <a:chOff x="1776" y="1992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3999"/>
            <a:ext cx="3733800" cy="510780"/>
            <a:chOff x="1776" y="198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82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). Тогда он семантически стойкий при использовании множества ключей,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семантическую стойкость при использовании множества ключей, использующий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 такой что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основано на использовании гибридных игр, </a:t>
                </a:r>
                <a:r>
                  <a:rPr lang="ru-RU" dirty="0"/>
                  <a:t>аналогично </a:t>
                </a:r>
                <a:r>
                  <a:rPr lang="ru-RU" b="1" dirty="0"/>
                  <a:t>Теореме 3.1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В эксперименте 0 игры </a:t>
                </a:r>
                <a:r>
                  <a:rPr lang="en-US" dirty="0" smtClean="0"/>
                  <a:t>MSS</a:t>
                </a:r>
                <a:r>
                  <a:rPr lang="ru-RU" dirty="0" smtClean="0"/>
                  <a:t> претендент шифрует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. Для шифрования сообщения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используется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 как шифр семантически стойкий можем заменить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на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 противник не заметит разницы. В итоге производя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таких модификаций мы получим эксперимент 1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игры </a:t>
                </a:r>
                <a:r>
                  <a:rPr lang="en-US" dirty="0" smtClean="0">
                    <a:ea typeface="Cambria Math" panose="02040503050406030204" pitchFamily="18" charset="0"/>
                  </a:rPr>
                  <a:t>MSS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32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ранее семантическая стойкость с использованием </a:t>
            </a:r>
            <a:r>
              <a:rPr lang="ru-RU" dirty="0"/>
              <a:t>множества </a:t>
            </a:r>
            <a:r>
              <a:rPr lang="ru-RU" dirty="0" smtClean="0"/>
              <a:t>ключей требует уникального случайного ключа для каждого нового зашифровываемого сообщения.</a:t>
            </a:r>
          </a:p>
          <a:p>
            <a:r>
              <a:rPr lang="ru-RU" dirty="0" smtClean="0"/>
              <a:t>Можно ли построить шифр так, чтобы на одном фиксированном ключе можно было зашифровать множество сообщений?</a:t>
            </a:r>
          </a:p>
          <a:p>
            <a:r>
              <a:rPr lang="ru-RU" dirty="0" smtClean="0"/>
              <a:t>Вводится понятие многоразовой семантической стойкости, т.е. семантической стойкости, при которой ключ используется более одного раза.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одноразово семантически стойкий шифр </a:t>
                </a:r>
                <a:r>
                  <a:rPr lang="ru-RU" dirty="0" err="1" smtClean="0"/>
                  <a:t>многоразово</a:t>
                </a:r>
                <a:r>
                  <a:rPr lang="ru-RU" dirty="0" smtClean="0"/>
                  <a:t> семантически стойким?</a:t>
                </a:r>
              </a:p>
              <a:p>
                <a:pPr lvl="1"/>
                <a:r>
                  <a:rPr lang="ru-RU" dirty="0" smtClean="0"/>
                  <a:t>Нет. Пример. При использовании поточного шифра необходима уникальность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. При повторении ключа получаем двухразовый блокнот, который не является семантически стойким, так как позволяет восстановить исходные сообщения.</a:t>
                </a:r>
              </a:p>
              <a:p>
                <a:r>
                  <a:rPr lang="ru-RU" dirty="0" smtClean="0"/>
                  <a:t>Нужно новое определение - Необходим аналог семантической стойкости, но при многократном использовании ключа.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Попробуем выдвинуть необходимые требования к шифру, семантически стойкому при многократном использовании ключей.</a:t>
                </a:r>
              </a:p>
              <a:p>
                <a:r>
                  <a:rPr lang="ru-RU" dirty="0" smtClean="0"/>
                  <a:t>Поточный поточные шифры не подходят, как видели ранее. Не подойдут и любые </a:t>
                </a:r>
                <a:r>
                  <a:rPr lang="ru-RU" b="1" dirty="0" smtClean="0"/>
                  <a:t>детерминированные </a:t>
                </a:r>
                <a:r>
                  <a:rPr lang="ru-RU" dirty="0" smtClean="0"/>
                  <a:t>шифры, т.е. такие, которые при  фиксированном ключе на одинаковом открытом тексте дают одинаковый выход.</a:t>
                </a:r>
              </a:p>
              <a:p>
                <a:pPr lvl="1"/>
                <a:r>
                  <a:rPr lang="ru-RU" dirty="0" smtClean="0"/>
                  <a:t>Если противник знает,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и шифр детерминированный, то он может отличить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по их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.</a:t>
                </a:r>
              </a:p>
              <a:p>
                <a:pPr marL="177800" lvl="1" indent="-177800"/>
                <a:r>
                  <a:rPr lang="ru-RU" dirty="0" smtClean="0"/>
                  <a:t>Следовательно, шифр должен быть </a:t>
                </a:r>
                <a:r>
                  <a:rPr lang="ru-RU" b="1" dirty="0" smtClean="0"/>
                  <a:t>вероятностным</a:t>
                </a:r>
                <a:r>
                  <a:rPr lang="ru-RU" dirty="0" smtClean="0"/>
                  <a:t>, т.е. дающим разные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на фиксированном ключе для указанного сообщения. Это </a:t>
                </a:r>
                <a:r>
                  <a:rPr lang="ru-RU" b="1" dirty="0" smtClean="0"/>
                  <a:t>необходимое</a:t>
                </a:r>
                <a:r>
                  <a:rPr lang="ru-RU" dirty="0" smtClean="0"/>
                  <a:t> условие.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атака по выбранному открытому </a:t>
            </a:r>
            <a:r>
              <a:rPr lang="ru-RU" dirty="0" smtClean="0"/>
              <a:t>тексту, атака по парам открытый текст – </a:t>
            </a:r>
            <a:r>
              <a:rPr lang="ru-RU" dirty="0" err="1" smtClean="0"/>
              <a:t>шифртекст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Возможности противника – получить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для произвольных открытых текстов при фиксированном ключе.</a:t>
            </a:r>
          </a:p>
          <a:p>
            <a:r>
              <a:rPr lang="ru-RU" dirty="0" smtClean="0"/>
              <a:t>Цель противника – атака на семантическую стойкость.</a:t>
            </a:r>
          </a:p>
          <a:p>
            <a:r>
              <a:rPr lang="ru-RU" dirty="0" smtClean="0"/>
              <a:t>Рассмотрим игру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аналогично игре при использовании множества ключей семантически стойким шифром, но фиксируя ключ.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99796"/>
            <a:ext cx="3733800" cy="510780"/>
            <a:chOff x="1776" y="198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стойким к атаке по выбранным открытым текстам (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стойким), если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/>
                  <a:t>параметр, определяющий максимальное количество сообщений противника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Заметим, что противник может получить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отправив претенденту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39171" y="5704019"/>
            <a:ext cx="3733800" cy="510780"/>
            <a:chOff x="1776" y="1981"/>
            <a:chExt cx="2352" cy="42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552"/>
          </a:xfrm>
        </p:spPr>
        <p:txBody>
          <a:bodyPr/>
          <a:lstStyle/>
          <a:p>
            <a:r>
              <a:rPr lang="ru-RU" dirty="0" smtClean="0"/>
              <a:t>Детерминированные шифры не </a:t>
            </a:r>
            <a:r>
              <a:rPr lang="en-US" dirty="0" smtClean="0"/>
              <a:t>CPA </a:t>
            </a:r>
            <a:r>
              <a:rPr lang="ru-RU" dirty="0" smtClean="0"/>
              <a:t>стойкие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Следовательно необходимо использовать вероятностные алгоритмы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9839" y="2747423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39439" y="223307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11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101439" y="2809340"/>
            <a:ext cx="3810000" cy="425054"/>
            <a:chOff x="1776" y="1765"/>
            <a:chExt cx="2400" cy="35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5251" y="2518822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101439" y="3215346"/>
            <a:ext cx="3733800" cy="506017"/>
            <a:chOff x="1776" y="1990"/>
            <a:chExt cx="2352" cy="425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2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18622" y="4036876"/>
            <a:ext cx="3810000" cy="400050"/>
            <a:chOff x="1776" y="1793"/>
            <a:chExt cx="2400" cy="33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18622" y="4434552"/>
            <a:ext cx="3733800" cy="506017"/>
            <a:chOff x="1776" y="2011"/>
            <a:chExt cx="2352" cy="425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6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blipFill rotWithShape="0">
                <a:blip r:embed="rId10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04562" y="3441092"/>
            <a:ext cx="2267253" cy="708425"/>
            <a:chOff x="1776" y="1852"/>
            <a:chExt cx="3860" cy="595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en-US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6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739171" y="5693305"/>
            <a:ext cx="3733800" cy="521496"/>
            <a:chOff x="1776" y="1972"/>
            <a:chExt cx="2352" cy="43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её независимо.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любая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также </a:t>
                </a:r>
                <a:r>
                  <a:rPr lang="en-US" dirty="0" smtClean="0"/>
                  <a:t>PRF?</a:t>
                </a:r>
              </a:p>
              <a:p>
                <a:pPr lvl="1"/>
                <a:r>
                  <a:rPr lang="ru-RU" dirty="0" smtClean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Является ли любая стойкая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стойкой </a:t>
                </a:r>
                <a:r>
                  <a:rPr lang="en-US" dirty="0" smtClean="0"/>
                  <a:t>PRF?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 smtClean="0"/>
                  <a:t>Рассмотрим игру на </a:t>
                </a:r>
                <a:r>
                  <a:rPr lang="en-US" dirty="0" smtClean="0"/>
                  <a:t>PRF.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137150"/>
            <a:ext cx="3464929" cy="409575"/>
            <a:chOff x="1776" y="1778"/>
            <a:chExt cx="2400" cy="344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31801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7576" r="-3846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)| &gt; 1/2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27071" y="4838301"/>
            <a:ext cx="3464930" cy="708425"/>
            <a:chOff x="1776" y="1815"/>
            <a:chExt cx="2352" cy="595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blipFill>
                  <a:blip r:embed="rId15"/>
                  <a:stretch>
                    <a:fillRect l="-2842" t="-5172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14429" y="320030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087971" y="2570526"/>
            <a:ext cx="1157784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6461" y="628204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 smtClean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ru-RU" dirty="0" smtClean="0"/>
                  <a:t>. Следовательно для стойкости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была </a:t>
                </a:r>
                <a:r>
                  <a:rPr lang="ru-RU" dirty="0" err="1" smtClean="0"/>
                  <a:t>суперполиномиальной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>
                <a:blip r:embed="rId2"/>
                <a:stretch>
                  <a:fillRect l="-8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en-US" sz="2400" dirty="0" smtClean="0"/>
                  <a:t>|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  <a:blipFill>
                <a:blip r:embed="rId14"/>
                <a:stretch>
                  <a:fillRect l="-198" t="-10526" r="-6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 smtClean="0"/>
                  <a:t> Необходима вспомогательная теорема. Сформулируем игру для неё.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1255</Words>
  <Application>Microsoft Office PowerPoint</Application>
  <PresentationFormat>Широкоэкранный</PresentationFormat>
  <Paragraphs>410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  <vt:lpstr>Построение PRG из PRF</vt:lpstr>
      <vt:lpstr>CTR, вспомним 2 теоремы</vt:lpstr>
      <vt:lpstr>CTR</vt:lpstr>
      <vt:lpstr>CTR</vt:lpstr>
      <vt:lpstr>CTR</vt:lpstr>
      <vt:lpstr>CTR</vt:lpstr>
      <vt:lpstr>CTR</vt:lpstr>
      <vt:lpstr>Многоразовое использование ключей</vt:lpstr>
      <vt:lpstr>Многоразовое использование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Многоразовое использование ключей</vt:lpstr>
      <vt:lpstr>Многоразовое использование ключей</vt:lpstr>
      <vt:lpstr>Многоразовое использование ключей</vt:lpstr>
      <vt:lpstr>CPA</vt:lpstr>
      <vt:lpstr>CPA</vt:lpstr>
      <vt:lpstr>CPA</vt:lpstr>
      <vt:lpstr>CPA</vt:lpstr>
      <vt:lpstr>CPA</vt:lpstr>
      <vt:lpstr>Вероятностное шифрование</vt:lpstr>
      <vt:lpstr>Вероятностное шифрование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821</cp:revision>
  <dcterms:created xsi:type="dcterms:W3CDTF">2018-08-24T12:25:18Z</dcterms:created>
  <dcterms:modified xsi:type="dcterms:W3CDTF">2019-10-17T10:01:34Z</dcterms:modified>
</cp:coreProperties>
</file>