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96" r:id="rId2"/>
    <p:sldId id="410" r:id="rId3"/>
    <p:sldId id="411" r:id="rId4"/>
    <p:sldId id="412" r:id="rId5"/>
    <p:sldId id="368" r:id="rId6"/>
    <p:sldId id="409" r:id="rId7"/>
    <p:sldId id="374" r:id="rId8"/>
    <p:sldId id="375" r:id="rId9"/>
    <p:sldId id="376" r:id="rId10"/>
    <p:sldId id="377" r:id="rId11"/>
    <p:sldId id="379" r:id="rId12"/>
    <p:sldId id="378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8" r:id="rId21"/>
    <p:sldId id="387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1" r:id="rId34"/>
    <p:sldId id="402" r:id="rId35"/>
    <p:sldId id="403" r:id="rId36"/>
    <p:sldId id="400" r:id="rId37"/>
    <p:sldId id="405" r:id="rId38"/>
    <p:sldId id="408" r:id="rId39"/>
    <p:sldId id="407" r:id="rId40"/>
    <p:sldId id="413" r:id="rId41"/>
    <p:sldId id="414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410"/>
            <p14:sldId id="411"/>
            <p14:sldId id="412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09"/>
          </p14:sldIdLst>
        </p14:section>
        <p14:section name="гибридная конструкция" id="{8D7119DD-8269-4067-B041-CBC75DC9F3BE}">
          <p14:sldIdLst>
            <p14:sldId id="374"/>
            <p14:sldId id="375"/>
            <p14:sldId id="376"/>
            <p14:sldId id="377"/>
            <p14:sldId id="379"/>
            <p14:sldId id="378"/>
            <p14:sldId id="380"/>
            <p14:sldId id="381"/>
            <p14:sldId id="382"/>
            <p14:sldId id="383"/>
            <p14:sldId id="384"/>
          </p14:sldIdLst>
        </p14:section>
        <p14:section name="Рандомизированный CRT режим" id="{2C77A2BA-BD35-45BF-901F-8D54177E878C}">
          <p14:sldIdLst>
            <p14:sldId id="385"/>
            <p14:sldId id="386"/>
            <p14:sldId id="388"/>
            <p14:sldId id="387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  <p14:section name="CBC" id="{C4CD0A65-B822-46E5-B632-31A9388536BE}">
          <p14:sldIdLst>
            <p14:sldId id="396"/>
            <p14:sldId id="397"/>
            <p14:sldId id="398"/>
            <p14:sldId id="399"/>
            <p14:sldId id="401"/>
            <p14:sldId id="402"/>
            <p14:sldId id="403"/>
            <p14:sldId id="400"/>
            <p14:sldId id="405"/>
          </p14:sldIdLst>
        </p14:section>
        <p14:section name="Практические аспекты" id="{0532A29F-7973-4F7E-84F6-C56353BBD596}">
          <p14:sldIdLst>
            <p14:sldId id="408"/>
            <p14:sldId id="407"/>
            <p14:sldId id="413"/>
          </p14:sldIdLst>
        </p14:section>
        <p14:section name="тесты" id="{7AE8E877-5DA7-464C-B1A0-6D7A6DFD43E7}">
          <p14:sldIdLst>
            <p14:sldId id="414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83" d="100"/>
          <a:sy n="83" d="100"/>
        </p:scale>
        <p:origin x="-108" y="-5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24.10.2024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24.10.2024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24.10.2024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24.10.2024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24.10.2024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24.10.2024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71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7" Type="http://schemas.openxmlformats.org/officeDocument/2006/relationships/image" Target="../media/image472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56.png"/><Relationship Id="rId9" Type="http://schemas.openxmlformats.org/officeDocument/2006/relationships/image" Target="../media/image4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.png"/><Relationship Id="rId3" Type="http://schemas.openxmlformats.org/officeDocument/2006/relationships/image" Target="../media/image59.png"/><Relationship Id="rId12" Type="http://schemas.openxmlformats.org/officeDocument/2006/relationships/image" Target="../media/image6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3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3" Type="http://schemas.openxmlformats.org/officeDocument/2006/relationships/image" Target="../media/image590.png"/><Relationship Id="rId7" Type="http://schemas.openxmlformats.org/officeDocument/2006/relationships/image" Target="../media/image411.png"/><Relationship Id="rId12" Type="http://schemas.openxmlformats.org/officeDocument/2006/relationships/image" Target="../media/image6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0.png"/><Relationship Id="rId5" Type="http://schemas.openxmlformats.org/officeDocument/2006/relationships/image" Target="../media/image610.png"/><Relationship Id="rId10" Type="http://schemas.openxmlformats.org/officeDocument/2006/relationships/image" Target="../media/image511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202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64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390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Покажем, что существует противник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против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3900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smtClean="0"/>
                  <a:t>Adv.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26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Структура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Рассмотрим структуру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/>
                  <a:t>PRF</a:t>
                </a:r>
                <a:r>
                  <a:rPr lang="ru-RU" dirty="0" smtClean="0"/>
                  <a:t>, имеющим доступ к противнику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(игры 0-1).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  <a:blipFill>
                <a:blip r:embed="rId3"/>
                <a:stretch>
                  <a:fillRect l="-1043" t="-16000" r="-696" b="-17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497" y="2584234"/>
            <a:ext cx="6103464" cy="3881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выбирает случайный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получая его образ от претендента (случайный или </a:t>
                </a:r>
                <a:r>
                  <a:rPr lang="ru-RU" dirty="0"/>
                  <a:t>п</a:t>
                </a:r>
                <a:r>
                  <a:rPr lang="ru-RU" dirty="0" smtClean="0"/>
                  <a:t>севдослучайный). Затем он случайно выбирает одно из сообщений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и шифрует его на полученном образе.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итераций он выдаёт результат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000" t="-2215" r="-1500" b="-33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42739" y="6409012"/>
                <a:ext cx="27864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:0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739" y="6409012"/>
                <a:ext cx="278646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5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Очевидно, что это просто «переопределение» игры</a:t>
                </a:r>
                <a:r>
                  <a:rPr lang="en-US" dirty="0" smtClean="0"/>
                  <a:t> 1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blipFill>
                <a:blip r:embed="rId9"/>
                <a:stretch>
                  <a:fillRect l="-168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21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различны.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 Тогда по </a:t>
                </a:r>
                <a:r>
                  <a:rPr lang="ru-RU" b="1" dirty="0" smtClean="0"/>
                  <a:t>Теореме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6.1.1.1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рассуждениям, аналогичным </a:t>
                </a:r>
                <a:r>
                  <a:rPr lang="ru-RU" b="1" dirty="0" smtClean="0"/>
                  <a:t>Теореме 6.1.1 </a:t>
                </a:r>
                <a:r>
                  <a:rPr lang="ru-RU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независимых событий с вероятностью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каждое)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/>
              </a:p>
              <a:p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49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Заметим, что в игре 3 используются независимые ключи шифрования, для каждого сообщения. Отсюда имеем шифрование на множестве независимых ключей и по определению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 противник, делающий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противнику в игре на семантическую стойкость, при использовании множества ключей.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  <a:blipFill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/>
              </a:p>
              <a:p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007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Структра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структуру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в </a:t>
                </a:r>
                <a:r>
                  <a:rPr lang="ru-RU" dirty="0"/>
                  <a:t>игре на </a:t>
                </a:r>
                <a:r>
                  <a:rPr lang="ru-RU" dirty="0" smtClean="0"/>
                  <a:t>семантическую стойкость, при использовании множества ключей, </a:t>
                </a:r>
                <a:r>
                  <a:rPr lang="ru-RU" dirty="0"/>
                  <a:t>имеющим доступ к противнику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 smtClean="0"/>
                  <a:t>CPA</a:t>
                </a:r>
                <a:r>
                  <a:rPr lang="ru-RU" dirty="0" smtClean="0"/>
                  <a:t> (игра 3).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  <a:blipFill>
                <a:blip r:embed="rId3"/>
                <a:stretch>
                  <a:fillRect l="-1043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031" y="2593074"/>
            <a:ext cx="6043454" cy="3763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Прозрачно отправляет их своему претенденту. После получения зашифрования одного из них, выбирает случа</a:t>
                </a:r>
                <a:r>
                  <a:rPr lang="ru-RU" dirty="0"/>
                  <a:t>й</a:t>
                </a:r>
                <a:r>
                  <a:rPr lang="ru-RU" dirty="0" smtClean="0"/>
                  <a:t>ный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, и отправляет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итераций он выдаёт результат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250" t="-2373" r="-2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88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По теореме 6.4 </a:t>
                </a:r>
                <a:r>
                  <a:rPr lang="ru-RU" dirty="0" smtClean="0"/>
                  <a:t>имеем,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на использование множества ключей в семантическом стойком шифре, и преимущество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 в ней отличается от игры на семантическую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некого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 </a:t>
                </a:r>
              </a:p>
              <a:p>
                <a:r>
                  <a:rPr lang="ru-RU" dirty="0" smtClean="0"/>
                  <a:t>Игра 2 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 smtClean="0"/>
                  <a:t>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</a:t>
                </a: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противник </a:t>
                </a:r>
                <a:r>
                  <a:rPr lang="en-US" dirty="0" smtClean="0"/>
                  <a:t>B</a:t>
                </a:r>
                <a:r>
                  <a:rPr lang="ru-RU" dirty="0" smtClean="0"/>
                  <a:t> в игре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ru-RU" dirty="0" smtClean="0"/>
                  <a:t>его </a:t>
                </a:r>
                <a:r>
                  <a:rPr lang="ru-RU" b="0" dirty="0" smtClean="0"/>
                  <a:t>преимущество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b="0" dirty="0" smtClean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b="0" dirty="0" smtClean="0"/>
                  <a:t>. </a:t>
                </a:r>
                <a:endParaRPr lang="en-US" b="0" dirty="0" smtClean="0"/>
              </a:p>
              <a:p>
                <a:r>
                  <a:rPr lang="ru-RU" dirty="0" smtClean="0"/>
                  <a:t>Игра 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0</a:t>
                </a:r>
                <a:r>
                  <a:rPr lang="ru-RU" dirty="0" smtClean="0"/>
                  <a:t> – игра на стойкость </a:t>
                </a:r>
                <a:r>
                  <a:rPr lang="en-US" dirty="0" smtClean="0"/>
                  <a:t>CPA</a:t>
                </a:r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928" t="-2363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4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CTR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33" y="1231504"/>
            <a:ext cx="5381767" cy="53074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44487" cy="4351338"/>
          </a:xfrm>
        </p:spPr>
        <p:txBody>
          <a:bodyPr/>
          <a:lstStyle/>
          <a:p>
            <a:r>
              <a:rPr lang="ru-RU" dirty="0" smtClean="0"/>
              <a:t>Шифр похож на детерминированный </a:t>
            </a:r>
            <a:r>
              <a:rPr lang="en-US" dirty="0" smtClean="0"/>
              <a:t>CTR </a:t>
            </a:r>
            <a:r>
              <a:rPr lang="ru-RU" dirty="0" smtClean="0"/>
              <a:t>режим, с той лишь разницей, что мы используем не фиксированное начальное значение счётчика, а выбираем его случайно равновероятно, а затем используем шифр аналогично детерминированному алгоритму.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2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85371" y="1408578"/>
                <a:ext cx="5318614" cy="209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600" dirty="0" smtClean="0"/>
                  <a:t>Пусть задана игра на стойкость </a:t>
                </a:r>
                <a:r>
                  <a:rPr lang="en-US" sz="2600" dirty="0" smtClean="0"/>
                  <a:t>CPA </a:t>
                </a:r>
                <a:r>
                  <a:rPr lang="ru-RU" sz="2600" dirty="0" smtClean="0"/>
                  <a:t>стойкость шифра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/>
                  <a:t> для противника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 smtClean="0"/>
                  <a:t>.</a:t>
                </a:r>
              </a:p>
              <a:p>
                <a:endParaRPr lang="en-US" sz="2600" dirty="0"/>
              </a:p>
              <a:p>
                <a:r>
                  <a:rPr lang="en-US" sz="2600" dirty="0" smtClean="0"/>
                  <a:t>4 </a:t>
                </a:r>
                <a:r>
                  <a:rPr lang="ru-RU" sz="2600" dirty="0" smtClean="0"/>
                  <a:t>вопроса. </a:t>
                </a:r>
                <a:endParaRPr lang="ru-RU" sz="26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1" y="1408578"/>
                <a:ext cx="5318614" cy="2092881"/>
              </a:xfrm>
              <a:prstGeom prst="rect">
                <a:avLst/>
              </a:prstGeom>
              <a:blipFill>
                <a:blip r:embed="rId2"/>
                <a:stretch>
                  <a:fillRect l="-2062" t="-2332" r="-115" b="-6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0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Перепишем </a:t>
                </a:r>
                <a:r>
                  <a:rPr lang="ru-RU" dirty="0"/>
                  <a:t>формулу выше через альтернативные определения </a:t>
                </a:r>
                <a:r>
                  <a:rPr lang="ru-RU" dirty="0" smtClean="0"/>
                  <a:t>на </a:t>
                </a:r>
                <a:r>
                  <a:rPr lang="ru-RU" dirty="0"/>
                  <a:t>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64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против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используя подход, аналогичной использованному в </a:t>
                </a:r>
                <a:r>
                  <a:rPr lang="ru-RU" b="1" dirty="0" smtClean="0"/>
                  <a:t>Теореме 7.1</a:t>
                </a:r>
                <a:r>
                  <a:rPr lang="ru-RU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97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 smtClean="0"/>
                  <a:t>. Здесь и далее используем стандартное отношение порядка на парах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тогда и только тогда, когда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  <a:blipFill>
                <a:blip r:embed="rId2"/>
                <a:stretch>
                  <a:fillRect l="-928" t="-196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blipFill rotWithShape="0"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82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 smtClean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 smtClean="0"/>
                  <a:t> событие того, что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 smtClean="0"/>
                  <a:t> Тогда по </a:t>
                </a:r>
                <a:r>
                  <a:rPr lang="ru-RU" sz="2400" b="1" dirty="0" smtClean="0"/>
                  <a:t>Теореме</a:t>
                </a:r>
                <a:r>
                  <a:rPr lang="ru-RU" sz="2400" dirty="0" smtClean="0"/>
                  <a:t> </a:t>
                </a:r>
                <a:r>
                  <a:rPr lang="ru-RU" sz="2400" b="1" dirty="0" smtClean="0"/>
                  <a:t>6.1.1.1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 рассуждениям, аналогичным </a:t>
                </a:r>
                <a:r>
                  <a:rPr lang="ru-RU" sz="2400" b="1" dirty="0" smtClean="0"/>
                  <a:t>Теореме 6.1.1 </a:t>
                </a:r>
                <a:r>
                  <a:rPr lang="ru-RU" sz="2400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 smtClean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 smtClean="0"/>
                  <a:t> (</a:t>
                </a:r>
                <a:r>
                  <a:rPr lang="ru-RU" sz="2400" dirty="0" smtClean="0"/>
                  <a:t>игра против одноразового блокнота).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1367989" y="3752081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7989" y="3752081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1737724" y="3981450"/>
            <a:ext cx="412405" cy="14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5456222" y="5814740"/>
            <a:ext cx="2118190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Лемма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условии игры 3 имеем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Без потери общности предположим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(что вообще говоря верно начиная с некоторого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из условий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).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происходит тогда, и только тогда когда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совпали какие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Для произвольного фиксированного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ru-RU" dirty="0" smtClean="0"/>
                  <a:t> равномерно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. Тогда совпадения возможно тогда, и только тогда когда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что происходит с вероятностью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/>
                  <a:t> #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единительная линия 18"/>
          <p:cNvCxnSpPr/>
          <p:nvPr/>
        </p:nvCxnSpPr>
        <p:spPr>
          <a:xfrm>
            <a:off x="7528855" y="6005849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74411" y="6136900"/>
                <a:ext cx="1246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11" y="6136900"/>
                <a:ext cx="124604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2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против одноразового блокнота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 smtClean="0"/>
                  <a:t>)</a:t>
                </a:r>
                <a:endParaRPr lang="ru-RU" dirty="0" smtClean="0"/>
              </a:p>
              <a:p>
                <a:r>
                  <a:rPr lang="ru-RU" dirty="0"/>
                  <a:t>Игра 2 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 smtClean="0">
                  <a:solidFill>
                    <a:srgbClr val="00B0F0"/>
                  </a:solidFill>
                </a:endParaRP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противник </a:t>
                </a:r>
                <a:r>
                  <a:rPr lang="en-US" dirty="0"/>
                  <a:t>B</a:t>
                </a:r>
                <a:r>
                  <a:rPr lang="ru-RU" dirty="0"/>
                  <a:t> в игре на стойкость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/>
                  <a:t> его преимущество состоит из </a:t>
                </a:r>
                <a:r>
                  <a:rPr lang="ru-RU" dirty="0">
                    <a:solidFill>
                      <a:srgbClr val="00B050"/>
                    </a:solidFill>
                  </a:rPr>
                  <a:t>разности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ru-RU" dirty="0" smtClean="0"/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</a:t>
                </a:r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8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Практическое использование </a:t>
            </a:r>
            <a:r>
              <a:rPr lang="en-US" dirty="0" smtClean="0"/>
              <a:t>AES </a:t>
            </a:r>
            <a:r>
              <a:rPr lang="ru-RU" dirty="0" smtClean="0"/>
              <a:t>в режиме </a:t>
            </a:r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IPsec, RFC</a:t>
                </a:r>
                <a:r>
                  <a:rPr lang="ru-RU" dirty="0" smtClean="0"/>
                  <a:t> </a:t>
                </a:r>
                <a:r>
                  <a:rPr lang="en-US" dirty="0" smtClean="0"/>
                  <a:t>3686</a:t>
                </a:r>
                <a:r>
                  <a:rPr lang="ru-RU" dirty="0" smtClean="0"/>
                  <a:t>. Выбор начального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значения счётчика выполняется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32 наиболее значимых бита выбираются </a:t>
                </a:r>
                <a:r>
                  <a:rPr lang="ru-RU" b="1" dirty="0" smtClean="0"/>
                  <a:t>случайно</a:t>
                </a:r>
                <a:r>
                  <a:rPr lang="ru-RU" dirty="0" smtClean="0"/>
                  <a:t> в момент генерации ключа (</a:t>
                </a:r>
                <a:r>
                  <a:rPr lang="ru-RU" b="1" dirty="0" smtClean="0"/>
                  <a:t>и независимо от него</a:t>
                </a:r>
                <a:r>
                  <a:rPr lang="ru-RU" dirty="0" smtClean="0"/>
                  <a:t>), и </a:t>
                </a:r>
                <a:r>
                  <a:rPr lang="ru-RU" b="1" dirty="0" smtClean="0"/>
                  <a:t>фиксируются</a:t>
                </a:r>
                <a:r>
                  <a:rPr lang="ru-RU" dirty="0" smtClean="0"/>
                  <a:t> во время его жизни</a:t>
                </a:r>
                <a:r>
                  <a:rPr lang="en-US" dirty="0" smtClean="0"/>
                  <a:t> (nonce)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Следующие 64 бита выбираются случайно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ru-RU" dirty="0" smtClean="0"/>
                  <a:t> (</a:t>
                </a:r>
                <a:r>
                  <a:rPr lang="en-US" dirty="0" smtClean="0"/>
                  <a:t>IV)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Последние 32 бита устанавливаются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Максимальная длина сообщения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dirty="0" smtClean="0"/>
                  <a:t> блоков </a:t>
                </a:r>
                <a:r>
                  <a:rPr lang="en-US" dirty="0" smtClean="0"/>
                  <a:t>AES</a:t>
                </a:r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p>
                    </m:sSup>
                  </m:oMath>
                </a14:m>
                <a:r>
                  <a:rPr lang="ru-RU" dirty="0" smtClean="0"/>
                  <a:t> байт.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64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расшифрование 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67164" y="1448831"/>
                <a:ext cx="972452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 smtClean="0"/>
                  <a:t>1 – Различия игр на </a:t>
                </a:r>
                <a:r>
                  <a:rPr lang="ru-RU" sz="2400" b="1" dirty="0" smtClean="0"/>
                  <a:t>семантическую стойкость</a:t>
                </a:r>
                <a:r>
                  <a:rPr lang="ru-RU" sz="2400" dirty="0" smtClean="0"/>
                  <a:t> и на </a:t>
                </a:r>
                <a:r>
                  <a:rPr lang="en-US" sz="2400" b="1" dirty="0" smtClean="0"/>
                  <a:t>CPA </a:t>
                </a:r>
                <a:r>
                  <a:rPr lang="ru-RU" sz="2400" b="1" dirty="0" smtClean="0"/>
                  <a:t>стойкость</a:t>
                </a:r>
                <a:endParaRPr lang="ru-RU" sz="2400" dirty="0" smtClean="0"/>
              </a:p>
              <a:p>
                <a:r>
                  <a:rPr lang="ru-RU" sz="2400" dirty="0"/>
                  <a:t>2</a:t>
                </a:r>
                <a:r>
                  <a:rPr lang="en-US" sz="2400" dirty="0" smtClean="0"/>
                  <a:t> – </a:t>
                </a:r>
                <a:r>
                  <a:rPr lang="ru-RU" sz="2400" dirty="0" smtClean="0"/>
                  <a:t>является ли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en-US" sz="2400" b="1" dirty="0" smtClean="0"/>
                  <a:t>CPA </a:t>
                </a:r>
                <a:r>
                  <a:rPr lang="ru-RU" sz="2400" b="1" dirty="0" smtClean="0"/>
                  <a:t>стойкий </a:t>
                </a:r>
                <a:r>
                  <a:rPr lang="ru-RU" sz="2400" dirty="0" smtClean="0"/>
                  <a:t>шифр </a:t>
                </a:r>
                <a:r>
                  <a:rPr lang="ru-RU" sz="2400" b="1" dirty="0" smtClean="0"/>
                  <a:t>Семантически стойким</a:t>
                </a:r>
                <a:r>
                  <a:rPr lang="ru-RU" sz="2400" dirty="0" smtClean="0"/>
                  <a:t>? Если нет – </a:t>
                </a:r>
              </a:p>
              <a:p>
                <a:r>
                  <a:rPr lang="ru-RU" sz="2400" dirty="0" smtClean="0"/>
                  <a:t>пример шифра, стойкого в одной модели, и не стойкого в другой.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64" y="1448831"/>
                <a:ext cx="9724522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003" t="-4061" b="-10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45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</p:spPr>
            <p:txBody>
              <a:bodyPr/>
              <a:lstStyle/>
              <a:p>
                <a:r>
                  <a:rPr lang="ru-RU" dirty="0" smtClean="0"/>
                  <a:t>В отличии от режима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для реализации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необходима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блочного шифра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ru-RU" dirty="0" smtClean="0"/>
                  <a:t> носит название вектора инициализации (</a:t>
                </a:r>
                <a:r>
                  <a:rPr lang="en-US" dirty="0" smtClean="0"/>
                  <a:t>IV)</a:t>
                </a:r>
                <a:endParaRPr lang="ru-RU" dirty="0"/>
              </a:p>
              <a:p>
                <a:r>
                  <a:rPr lang="en-US" dirty="0" smtClean="0"/>
                  <a:t>IV </a:t>
                </a:r>
                <a:r>
                  <a:rPr lang="ru-RU" dirty="0" smtClean="0"/>
                  <a:t>должны быть </a:t>
                </a:r>
                <a:r>
                  <a:rPr lang="ru-RU" b="1" dirty="0" smtClean="0"/>
                  <a:t>случайным для каждого передаваемого сообщения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  <a:blipFill rotWithShape="0">
                <a:blip r:embed="rId2"/>
                <a:stretch>
                  <a:fillRect l="-1505" t="-2101" r="-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207" y="734148"/>
            <a:ext cx="4195982" cy="56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0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</a:t>
            </a:r>
            <a:r>
              <a:rPr lang="ru-RU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Перепишем </a:t>
                </a:r>
                <a:r>
                  <a:rPr lang="ru-RU" dirty="0"/>
                  <a:t>формулу выше через альтернативные определения </a:t>
                </a:r>
                <a:r>
                  <a:rPr lang="ru-RU" dirty="0" smtClean="0"/>
                  <a:t>н</a:t>
                </a:r>
                <a:r>
                  <a:rPr lang="ru-RU" dirty="0"/>
                  <a:t>а</a:t>
                </a:r>
                <a:r>
                  <a:rPr lang="ru-RU" dirty="0" smtClean="0"/>
                  <a:t> </a:t>
                </a:r>
                <a:r>
                  <a:rPr lang="ru-RU" dirty="0"/>
                  <a:t>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blipFill>
                <a:blip r:embed="rId9"/>
                <a:stretch>
                  <a:fillRect l="-1754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66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/>
                  <a:t> </a:t>
                </a: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4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blipFill>
                <a:blip r:embed="rId9"/>
                <a:stretch>
                  <a:fillRect l="-175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15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  <a:blipFill>
                <a:blip r:embed="rId2"/>
                <a:stretch>
                  <a:fillRect l="-870" t="-196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)&lt;(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blipFill>
                <a:blip r:embed="rId9"/>
                <a:stretch>
                  <a:fillRect l="-1299" b="-91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46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/>
                  <a:t> событие того, что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Тогда по </a:t>
                </a:r>
                <a:r>
                  <a:rPr lang="ru-RU" sz="2400" b="1" dirty="0"/>
                  <a:t>Теореме</a:t>
                </a:r>
                <a:r>
                  <a:rPr lang="ru-RU" sz="2400" dirty="0"/>
                  <a:t> </a:t>
                </a:r>
                <a:r>
                  <a:rPr lang="ru-RU" sz="2400" b="1" dirty="0"/>
                  <a:t>6.1.1.1</a:t>
                </a:r>
                <a:r>
                  <a:rPr lang="en-US" sz="2400" dirty="0"/>
                  <a:t> </a:t>
                </a:r>
                <a:r>
                  <a:rPr lang="ru-RU" sz="2400" dirty="0"/>
                  <a:t>и рассуждениям, аналогичным </a:t>
                </a:r>
                <a:r>
                  <a:rPr lang="ru-RU" sz="2400" b="1" dirty="0"/>
                  <a:t>Теореме 6.1.1 </a:t>
                </a:r>
                <a:r>
                  <a:rPr lang="ru-RU" sz="2400" dirty="0"/>
                  <a:t>имеем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игра против одноразового блокнота).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blipFill>
                <a:blip r:embed="rId9"/>
                <a:stretch>
                  <a:fillRect b="-9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13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3486"/>
                <a:ext cx="10515600" cy="495886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против одноразового блокнота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800" dirty="0" smtClean="0"/>
                  <a:t>)</a:t>
                </a:r>
                <a:r>
                  <a:rPr lang="en-US" sz="2800" dirty="0"/>
                  <a:t> </a:t>
                </a:r>
                <a:endParaRPr lang="en-US" dirty="0"/>
              </a:p>
              <a:p>
                <a:r>
                  <a:rPr lang="ru-RU" dirty="0" smtClean="0"/>
                  <a:t>Игра </a:t>
                </a:r>
                <a:r>
                  <a:rPr lang="ru-RU" dirty="0"/>
                  <a:t>2 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/>
                  <a:t>Игра 1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противник </a:t>
                </a:r>
                <a:r>
                  <a:rPr lang="en-US" dirty="0"/>
                  <a:t>B</a:t>
                </a:r>
                <a:r>
                  <a:rPr lang="ru-RU" dirty="0"/>
                  <a:t> в игре на стойкость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/>
                  <a:t> его преимущество состоит из </a:t>
                </a:r>
                <a:r>
                  <a:rPr lang="ru-RU" dirty="0">
                    <a:solidFill>
                      <a:srgbClr val="00B050"/>
                    </a:solidFill>
                  </a:rPr>
                  <a:t>разности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Используя </a:t>
                </a:r>
                <a:r>
                  <a:rPr lang="ru-RU" b="1" dirty="0" smtClean="0">
                    <a:ea typeface="Cambria Math" panose="02040503050406030204" pitchFamily="18" charset="0"/>
                  </a:rPr>
                  <a:t>Теорему 6.1 </a:t>
                </a:r>
                <a:r>
                  <a:rPr lang="ru-RU" dirty="0" smtClean="0">
                    <a:ea typeface="Cambria Math" panose="02040503050406030204" pitchFamily="18" charset="0"/>
                  </a:rPr>
                  <a:t>(заменяя </a:t>
                </a:r>
                <a:r>
                  <a:rPr lang="en-US" dirty="0" smtClean="0">
                    <a:ea typeface="Cambria Math" panose="02040503050406030204" pitchFamily="18" charset="0"/>
                  </a:rPr>
                  <a:t>PRF </a:t>
                </a:r>
                <a:r>
                  <a:rPr lang="ru-RU" dirty="0" smtClean="0">
                    <a:ea typeface="Cambria Math" panose="02040503050406030204" pitchFamily="18" charset="0"/>
                  </a:rPr>
                  <a:t>на </a:t>
                </a:r>
                <a:r>
                  <a:rPr lang="en-US" dirty="0" smtClean="0">
                    <a:ea typeface="Cambria Math" panose="02040503050406030204" pitchFamily="18" charset="0"/>
                  </a:rPr>
                  <a:t>PRP)</a:t>
                </a:r>
                <a:r>
                  <a:rPr lang="ru-RU" b="1" dirty="0" smtClean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имеем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, отсюда</a:t>
                </a:r>
                <a:r>
                  <a:rPr lang="en-US" dirty="0" smtClean="0"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3486"/>
                <a:ext cx="10515600" cy="4958860"/>
              </a:xfrm>
              <a:blipFill>
                <a:blip r:embed="rId2"/>
                <a:stretch>
                  <a:fillRect l="-928" t="-2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Дополнение блока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режиме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сообщения должны быть кратны длине блока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сообщения не кратны длине блока – используется дополнение (</a:t>
                </a:r>
                <a:r>
                  <a:rPr lang="en-US" dirty="0" smtClean="0"/>
                  <a:t>padding)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Наиболее распространённый способ  </a:t>
                </a:r>
                <a:r>
                  <a:rPr lang="en-US" dirty="0" smtClean="0"/>
                  <a:t>TLS (PKCS</a:t>
                </a:r>
                <a:r>
                  <a:rPr lang="ru-RU" dirty="0" smtClean="0"/>
                  <a:t>7</a:t>
                </a:r>
                <a:r>
                  <a:rPr lang="en-US" dirty="0" smtClean="0"/>
                  <a:t>)</a:t>
                </a:r>
                <a:r>
                  <a:rPr lang="ru-RU" dirty="0" smtClean="0"/>
                  <a:t> </a:t>
                </a:r>
                <a:r>
                  <a:rPr lang="en-US" dirty="0" smtClean="0"/>
                  <a:t>padding:</a:t>
                </a:r>
              </a:p>
              <a:p>
                <a:r>
                  <a:rPr lang="ru-RU" dirty="0" smtClean="0"/>
                  <a:t>Если сообщение имеет длину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байт, а блок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байт, то дополнение TLS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0,..,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−1,….,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PKCS)</a:t>
                </a:r>
                <a:endParaRPr lang="en-US" dirty="0" smtClean="0"/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ru-RU" dirty="0" smtClean="0"/>
                  <a:t>. (15 </a:t>
                </a:r>
                <a:r>
                  <a:rPr lang="en-US" dirty="0" err="1" smtClean="0"/>
                  <a:t>для</a:t>
                </a:r>
                <a:r>
                  <a:rPr lang="en-US" dirty="0" smtClean="0"/>
                  <a:t> </a:t>
                </a:r>
                <a:r>
                  <a:rPr lang="ru-RU" dirty="0" smtClean="0"/>
                  <a:t>PKCS)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928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6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может 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r>
                  <a:rPr lang="en-US" b="1" dirty="0" smtClean="0"/>
                  <a:t>IV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812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904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09180" y="2051254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2458801" y="1687070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7720318" y="2090908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0318" y="2090908"/>
                <a:ext cx="1295400" cy="1628071"/>
              </a:xfrm>
              <a:prstGeom prst="rect">
                <a:avLst/>
              </a:prstGeom>
              <a:blipFill rotWithShape="0">
                <a:blip r:embed="rId2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8368018" y="3758975"/>
            <a:ext cx="1570040" cy="678656"/>
            <a:chOff x="4560" y="2842"/>
            <a:chExt cx="989" cy="570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209441" y="1911609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309180" y="2503543"/>
            <a:ext cx="2991440" cy="93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b="0" dirty="0" smtClean="0"/>
              <a:t>1-???</a:t>
            </a:r>
            <a:endParaRPr lang="en-US" sz="3200" dirty="0"/>
          </a:p>
          <a:p>
            <a:endParaRPr lang="en-US" b="1" baseline="-25000" dirty="0">
              <a:cs typeface="Arial" charset="0"/>
              <a:sym typeface="Symbol" pitchFamily="18" charset="2"/>
            </a:endParaRPr>
          </a:p>
          <a:p>
            <a:endParaRPr lang="en-US" sz="1600" b="1" baseline="-25000" dirty="0">
              <a:cs typeface="Arial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2458801" y="1456238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8801" y="1456238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656446" y="2550641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2-???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1209441" y="4015911"/>
                <a:ext cx="32503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3−???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441" y="4015911"/>
                <a:ext cx="3250313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09441" y="4643753"/>
                <a:ext cx="82607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4 – </a:t>
                </a:r>
                <a:r>
                  <a:rPr lang="ru-RU" sz="2400" dirty="0" smtClean="0"/>
                  <a:t>является ли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en-US" sz="2400" b="1" dirty="0" smtClean="0"/>
                  <a:t>CPA </a:t>
                </a:r>
                <a:r>
                  <a:rPr lang="ru-RU" sz="2400" b="1" dirty="0" smtClean="0"/>
                  <a:t>стойкий </a:t>
                </a:r>
                <a:r>
                  <a:rPr lang="ru-RU" sz="2400" dirty="0" smtClean="0"/>
                  <a:t>шифр </a:t>
                </a:r>
                <a:r>
                  <a:rPr lang="ru-RU" sz="2400" b="1" dirty="0" smtClean="0"/>
                  <a:t>Семантически стойким</a:t>
                </a:r>
                <a:r>
                  <a:rPr lang="ru-RU" sz="2400" dirty="0" smtClean="0"/>
                  <a:t>?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441" y="4643753"/>
                <a:ext cx="8260788" cy="461665"/>
              </a:xfrm>
              <a:prstGeom prst="rect">
                <a:avLst/>
              </a:prstGeom>
              <a:blipFill>
                <a:blip r:embed="rId10"/>
                <a:stretch>
                  <a:fillRect l="-1106" t="-10526" r="-221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73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28369"/>
            <a:ext cx="3733800" cy="506017"/>
            <a:chOff x="1776" y="2005"/>
            <a:chExt cx="2352" cy="425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6" y="2005"/>
                  <a:ext cx="107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6" y="2005"/>
                  <a:ext cx="1072" cy="425"/>
                </a:xfrm>
                <a:prstGeom prst="rect">
                  <a:avLst/>
                </a:prstGeom>
                <a:blipFill>
                  <a:blip r:embed="rId6"/>
                  <a:stretch>
                    <a:fillRect r="-322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08286"/>
            <a:ext cx="3733800" cy="510780"/>
            <a:chOff x="1776" y="1993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93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93"/>
                  <a:ext cx="1048" cy="429"/>
                </a:xfrm>
                <a:prstGeom prst="rect">
                  <a:avLst/>
                </a:prstGeom>
                <a:blipFill>
                  <a:blip r:embed="rId9"/>
                  <a:stretch>
                    <a:fillRect r="-256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285510"/>
            <a:ext cx="3733800" cy="525068"/>
            <a:chOff x="1776" y="1969"/>
            <a:chExt cx="2352" cy="441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6" y="1969"/>
                  <a:ext cx="1139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6" y="1969"/>
                  <a:ext cx="1139" cy="425"/>
                </a:xfrm>
                <a:prstGeom prst="rect">
                  <a:avLst/>
                </a:prstGeom>
                <a:blipFill>
                  <a:blip r:embed="rId7"/>
                  <a:stretch>
                    <a:fillRect r="-270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91616"/>
            <a:ext cx="3733800" cy="513161"/>
            <a:chOff x="1776" y="1979"/>
            <a:chExt cx="2352" cy="431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7" y="1979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7" y="1979"/>
                  <a:ext cx="1095" cy="429"/>
                </a:xfrm>
                <a:prstGeom prst="rect">
                  <a:avLst/>
                </a:prstGeom>
                <a:blipFill>
                  <a:blip r:embed="rId10"/>
                  <a:stretch>
                    <a:fillRect r="-3158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2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CPA </a:t>
            </a:r>
            <a:r>
              <a:rPr lang="ru-RU" dirty="0" smtClean="0"/>
              <a:t>шифров из семантически стойких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Шифр 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–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сверх-полиномиальная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Перепишем формулу выше через альтернативные определения на 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будет играть против разных претендентов.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7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3828</TotalTime>
  <Words>5547</Words>
  <Application>Microsoft Office PowerPoint</Application>
  <PresentationFormat>Произвольный</PresentationFormat>
  <Paragraphs>403</Paragraphs>
  <Slides>41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Тема Office</vt:lpstr>
      <vt:lpstr>Прикладная Криптография: Симметричные криптосистемы CPA</vt:lpstr>
      <vt:lpstr>Тест.</vt:lpstr>
      <vt:lpstr>Тест.</vt:lpstr>
      <vt:lpstr>TIME </vt:lpstr>
      <vt:lpstr>CPA</vt:lpstr>
      <vt:lpstr>Использование множества ключей</vt:lpstr>
      <vt:lpstr>Построение CPA шифров из семантически стойких шифров</vt:lpstr>
      <vt:lpstr>Построение CPA шифров из семантически стойких шифров</vt:lpstr>
      <vt:lpstr>Построение CPA шифров из семантически стойких шифров</vt:lpstr>
      <vt:lpstr>Игра 0</vt:lpstr>
      <vt:lpstr>Игра 1</vt:lpstr>
      <vt:lpstr>Структура противника B_F</vt:lpstr>
      <vt:lpstr>Игра 2</vt:lpstr>
      <vt:lpstr>Игра 3</vt:lpstr>
      <vt:lpstr>Игра 3</vt:lpstr>
      <vt:lpstr>Структра противника B^∗</vt:lpstr>
      <vt:lpstr>Построение CPA шифров из семантически стойких шифров</vt:lpstr>
      <vt:lpstr>Рандомизированный CTR режим</vt:lpstr>
      <vt:lpstr>Рандомизированный CTR режим</vt:lpstr>
      <vt:lpstr>Рандомизированный CTR режим</vt:lpstr>
      <vt:lpstr>Рандомизированный CTR режим</vt:lpstr>
      <vt:lpstr>Игра 0</vt:lpstr>
      <vt:lpstr>Игра 1</vt:lpstr>
      <vt:lpstr>Игра 2</vt:lpstr>
      <vt:lpstr>Игра 3</vt:lpstr>
      <vt:lpstr>Лемма</vt:lpstr>
      <vt:lpstr>Рандомизированный CTR режим</vt:lpstr>
      <vt:lpstr>Практическое использование AES в режиме CTR</vt:lpstr>
      <vt:lpstr>CBC</vt:lpstr>
      <vt:lpstr>CBC</vt:lpstr>
      <vt:lpstr>CBC</vt:lpstr>
      <vt:lpstr>CBC режим</vt:lpstr>
      <vt:lpstr>Игра 0</vt:lpstr>
      <vt:lpstr>Игра 1</vt:lpstr>
      <vt:lpstr>Игра 2</vt:lpstr>
      <vt:lpstr>Игра 3</vt:lpstr>
      <vt:lpstr>CBC</vt:lpstr>
      <vt:lpstr>Дополнение блока</vt:lpstr>
      <vt:lpstr>CBC vs CTR</vt:lpstr>
      <vt:lpstr>Презентация PowerPoint</vt:lpstr>
      <vt:lpstr>Тест.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a23044</cp:lastModifiedBy>
  <cp:revision>1009</cp:revision>
  <dcterms:created xsi:type="dcterms:W3CDTF">2018-08-24T12:25:18Z</dcterms:created>
  <dcterms:modified xsi:type="dcterms:W3CDTF">2024-10-24T14:32:19Z</dcterms:modified>
</cp:coreProperties>
</file>