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8" r:id="rId3"/>
    <p:sldId id="274" r:id="rId4"/>
    <p:sldId id="275" r:id="rId5"/>
    <p:sldId id="257" r:id="rId6"/>
    <p:sldId id="276" r:id="rId7"/>
    <p:sldId id="278" r:id="rId8"/>
    <p:sldId id="277" r:id="rId9"/>
    <p:sldId id="281" r:id="rId10"/>
    <p:sldId id="282" r:id="rId11"/>
    <p:sldId id="259" r:id="rId12"/>
    <p:sldId id="260" r:id="rId13"/>
    <p:sldId id="261" r:id="rId14"/>
    <p:sldId id="264" r:id="rId15"/>
    <p:sldId id="279" r:id="rId16"/>
    <p:sldId id="265" r:id="rId17"/>
    <p:sldId id="268" r:id="rId18"/>
    <p:sldId id="266" r:id="rId19"/>
    <p:sldId id="280" r:id="rId20"/>
    <p:sldId id="267" r:id="rId21"/>
    <p:sldId id="271" r:id="rId22"/>
    <p:sldId id="269" r:id="rId23"/>
    <p:sldId id="270" r:id="rId24"/>
    <p:sldId id="272" r:id="rId25"/>
    <p:sldId id="273" r:id="rId26"/>
    <p:sldId id="285" r:id="rId27"/>
    <p:sldId id="286" r:id="rId28"/>
    <p:sldId id="284" r:id="rId2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33E6730-72E1-4407-81A7-B343C00F2E93}">
          <p14:sldIdLst>
            <p14:sldId id="256"/>
            <p14:sldId id="258"/>
          </p14:sldIdLst>
        </p14:section>
        <p14:section name="DP" id="{38C83F2C-E3E3-4E91-A981-C44BC0A18423}">
          <p14:sldIdLst>
            <p14:sldId id="274"/>
            <p14:sldId id="275"/>
            <p14:sldId id="257"/>
          </p14:sldIdLst>
        </p14:section>
        <p14:section name="HP" id="{8E52D9C3-8DE9-4366-BB99-2312615B815D}">
          <p14:sldIdLst>
            <p14:sldId id="276"/>
            <p14:sldId id="278"/>
            <p14:sldId id="277"/>
            <p14:sldId id="281"/>
            <p14:sldId id="282"/>
          </p14:sldIdLst>
        </p14:section>
        <p14:section name="CC" id="{5FEE540B-4DD6-4AFC-955B-7D53E5B7C350}">
          <p14:sldIdLst>
            <p14:sldId id="259"/>
            <p14:sldId id="260"/>
            <p14:sldId id="261"/>
          </p14:sldIdLst>
        </p14:section>
        <p14:section name="Poly" id="{904B4CFE-4AF1-4715-8569-1EECD57A428F}">
          <p14:sldIdLst>
            <p14:sldId id="264"/>
            <p14:sldId id="279"/>
            <p14:sldId id="265"/>
            <p14:sldId id="268"/>
          </p14:sldIdLst>
        </p14:section>
        <p14:section name="Раздел без заголовка" id="{A2215F4E-2D41-4007-B392-6AF83C52597C}">
          <p14:sldIdLst>
            <p14:sldId id="266"/>
            <p14:sldId id="280"/>
            <p14:sldId id="267"/>
            <p14:sldId id="271"/>
            <p14:sldId id="269"/>
            <p14:sldId id="270"/>
            <p14:sldId id="272"/>
            <p14:sldId id="273"/>
          </p14:sldIdLst>
        </p14:section>
        <p14:section name="Раздел без заголовка" id="{5BDA2B5C-7D82-4B87-A004-ACBB41A8C046}">
          <p14:sldIdLst>
            <p14:sldId id="285"/>
            <p14:sldId id="286"/>
            <p14:sldId id="284"/>
          </p14:sldIdLst>
        </p14:section>
        <p14:section name="Раздел без заголовка" id="{27A9ADDB-4475-44FA-A290-C4E677A0C14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97DA55-CCC0-4531-97DC-1ED9FEF42B5C}" type="datetimeFigureOut">
              <a:rPr lang="ru-RU" smtClean="0"/>
              <a:t>03.10.2024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A1E4C-FCD6-4B8B-AB40-F0507F19AD9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7407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FA1E4C-FCD6-4B8B-AB40-F0507F19AD90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15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354D1-4C29-44A5-9AD5-034FC5F2DC99}" type="datetime1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858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E59219-1F7D-424C-B07A-7BB90B3E97D8}" type="datetime1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403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CE7D4-9ED1-4C75-9018-AB0CED679654}" type="datetime1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472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15AA2B-E57E-4D50-B918-65233C78F729}" type="datetime1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4582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49CB8-6822-4354-BA8C-18D9F25C0AC8}" type="datetime1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31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58C36-246E-4940-96CC-B892F280BB25}" type="datetime1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2664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AA657-AA4B-4174-B365-3EC3797441EC}" type="datetime1">
              <a:rPr lang="ru-RU" smtClean="0"/>
              <a:t>03.10.2024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999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5076F5-2981-46A4-91FF-DA6F7414414A}" type="datetime1">
              <a:rPr lang="ru-RU" smtClean="0"/>
              <a:t>03.10.2024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1485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5B738-9B54-44CB-B2CF-FF9687D24A73}" type="datetime1">
              <a:rPr lang="ru-RU" smtClean="0"/>
              <a:t>03.10.2024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8409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2639C-03DD-4D60-88AF-4FD99815901B}" type="datetime1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2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9592D-1CE8-47D3-9981-D4F365AA57AC}" type="datetime1">
              <a:rPr lang="ru-RU" smtClean="0"/>
              <a:t>03.10.2024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63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B2BAE-F061-4EE3-B069-F7EBFA0A5EE8}" type="datetime1">
              <a:rPr lang="ru-RU" smtClean="0"/>
              <a:t>03.10.2024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38DE8-B06F-44A5-A600-D147A323DE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147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Что возможно вычислить?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7386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Муравей </a:t>
            </a:r>
            <a:r>
              <a:rPr lang="ru-RU" dirty="0" err="1" smtClean="0"/>
              <a:t>Ленгтона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73118" y="1872921"/>
            <a:ext cx="6863255" cy="435133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При пустом поле муравей рано или поздно строит себе «дорогу».</a:t>
            </a:r>
          </a:p>
          <a:p>
            <a:r>
              <a:rPr lang="ru-RU" dirty="0" smtClean="0"/>
              <a:t>Все ли расположения нескольких муравьёв (и в любом ли количестве) приводят к строительству дороги каждым из них?</a:t>
            </a:r>
          </a:p>
          <a:p>
            <a:r>
              <a:rPr lang="ru-RU" dirty="0" smtClean="0"/>
              <a:t>Все ли начальные заполнения поля приводят к строительству дороги?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Скорее всего ответы на все вопросы «да», но это не доказано, а обратных примеров нет.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445" y="357188"/>
            <a:ext cx="2124075" cy="266700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5482" y="3394869"/>
            <a:ext cx="4572000" cy="259080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75273" y="6211669"/>
            <a:ext cx="452130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Попробовать найти </a:t>
            </a:r>
            <a:r>
              <a:rPr lang="ru-RU" dirty="0" err="1" smtClean="0"/>
              <a:t>контрпример</a:t>
            </a:r>
            <a:r>
              <a:rPr lang="ru-RU" dirty="0" smtClean="0"/>
              <a:t> самому</a:t>
            </a:r>
            <a:r>
              <a:rPr lang="en-US" dirty="0" smtClean="0"/>
              <a:t>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https</a:t>
            </a:r>
            <a:r>
              <a:rPr lang="ru-RU" dirty="0"/>
              <a:t>://sciencedemos.org.uk/langton_ant.php</a:t>
            </a:r>
          </a:p>
        </p:txBody>
      </p:sp>
    </p:spTree>
    <p:extLst>
      <p:ext uri="{BB962C8B-B14F-4D97-AF65-F5344CB8AC3E}">
        <p14:creationId xmlns:p14="http://schemas.microsoft.com/office/powerpoint/2010/main" val="25941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вычислительные задачи теоретически возможно решить?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Проблема решения </a:t>
            </a:r>
            <a:r>
              <a:rPr lang="en-US" dirty="0" smtClean="0"/>
              <a:t>Halting Problem </a:t>
            </a:r>
            <a:r>
              <a:rPr lang="ru-RU" dirty="0" smtClean="0"/>
              <a:t>в том, что не существует алгоритма решения задачи (т.е. последовательности действий, приводящих к достижению результата). Если нет алгоритма – не можем  получить решение.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Предположение 2 – можем вычислить любые задачи имеющие алгоритм.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Шашки </a:t>
            </a:r>
            <a:r>
              <a:rPr lang="ru-RU" dirty="0" err="1" smtClean="0"/>
              <a:t>Конвея</a:t>
            </a:r>
            <a:r>
              <a:rPr lang="ru-RU" dirty="0" smtClean="0"/>
              <a:t> (</a:t>
            </a:r>
            <a:r>
              <a:rPr lang="en-US" dirty="0" smtClean="0"/>
              <a:t>Conway Checkers)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13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Шашки </a:t>
            </a:r>
            <a:r>
              <a:rPr lang="ru-RU" dirty="0" err="1" smtClean="0"/>
              <a:t>Конвея</a:t>
            </a:r>
            <a:r>
              <a:rPr lang="ru-RU" dirty="0" smtClean="0"/>
              <a:t>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5991225" cy="4897147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Клеточный автомат. 2 шашки, стоящие в соседних клетках (не по диагонали) могут перейти в одну шашку</a:t>
            </a:r>
          </a:p>
          <a:p>
            <a:r>
              <a:rPr lang="ru-RU" dirty="0" smtClean="0"/>
              <a:t>Задача – имея бесконечное поле, разделённое по середине, располагая шашки в нижней его половине, как далеко возможно продвинуться ими в верней половине?</a:t>
            </a:r>
          </a:p>
          <a:p>
            <a:r>
              <a:rPr lang="ru-RU" dirty="0" smtClean="0"/>
              <a:t>5 «уровень» не может быть достигнут за конечное число шагов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5366" y="1297591"/>
            <a:ext cx="2686050" cy="24574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425" y="3667852"/>
            <a:ext cx="4524375" cy="2505075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591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Шашки </a:t>
            </a:r>
            <a:r>
              <a:rPr lang="ru-RU" dirty="0" err="1" smtClean="0"/>
              <a:t>Конвея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 smtClean="0"/>
              <a:t>Саймон</a:t>
            </a:r>
            <a:r>
              <a:rPr lang="ru-RU" dirty="0" smtClean="0"/>
              <a:t> </a:t>
            </a:r>
            <a:r>
              <a:rPr lang="ru-RU" dirty="0" err="1" smtClean="0"/>
              <a:t>Тэтхем</a:t>
            </a:r>
            <a:r>
              <a:rPr lang="ru-RU" dirty="0" smtClean="0"/>
              <a:t>, </a:t>
            </a:r>
            <a:r>
              <a:rPr lang="ru-RU" dirty="0" err="1" smtClean="0"/>
              <a:t>Гарет</a:t>
            </a:r>
            <a:r>
              <a:rPr lang="ru-RU" dirty="0" smtClean="0"/>
              <a:t> Тейлор – 5 уровень может быть достигнут за бесконечное число шагов, имея бесконечное число шашек в нижней половине поля.</a:t>
            </a:r>
          </a:p>
          <a:p>
            <a:r>
              <a:rPr lang="ru-RU" dirty="0" smtClean="0"/>
              <a:t>Т.е. существует алгоритм решающий задачу, но за </a:t>
            </a:r>
            <a:r>
              <a:rPr lang="ru-RU" dirty="0" err="1" smtClean="0"/>
              <a:t>бескоенчное</a:t>
            </a:r>
            <a:r>
              <a:rPr lang="ru-RU" dirty="0" smtClean="0"/>
              <a:t> время</a:t>
            </a:r>
          </a:p>
          <a:p>
            <a:r>
              <a:rPr lang="ru-RU" dirty="0" smtClean="0"/>
              <a:t>Т.к. время в любой фиксированный промежуток конечно (по крайней мере оно факторизовано </a:t>
            </a:r>
            <a:r>
              <a:rPr lang="ru-RU" dirty="0" err="1" smtClean="0"/>
              <a:t>планковским</a:t>
            </a:r>
            <a:r>
              <a:rPr lang="ru-RU" dirty="0" smtClean="0"/>
              <a:t> временем) – задача не решаема вычислительно</a:t>
            </a:r>
          </a:p>
          <a:p>
            <a:r>
              <a:rPr lang="ru-RU" dirty="0" smtClean="0"/>
              <a:t>=</a:t>
            </a:r>
            <a:r>
              <a:rPr lang="en-US" dirty="0" smtClean="0"/>
              <a:t>&gt; </a:t>
            </a:r>
            <a:r>
              <a:rPr lang="ru-RU" dirty="0" smtClean="0"/>
              <a:t>алгоритм должен выполнять  за конечное время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9527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Какой порядок роста мы можем обеспечить?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327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Оценим, как быстро мы можем наращивать вычислительные мощности.</a:t>
                </a:r>
                <a:r>
                  <a:rPr lang="en-US" dirty="0" smtClean="0"/>
                  <a:t> </a:t>
                </a:r>
                <a:r>
                  <a:rPr lang="ru-RU" dirty="0" smtClean="0"/>
                  <a:t>Фиксируем некоторую константу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например 3)</a:t>
                </a:r>
              </a:p>
              <a:p>
                <a:r>
                  <a:rPr lang="ru-RU" dirty="0" smtClean="0"/>
                  <a:t>Пусть компьютер студента совершает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простейших операций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за 0,01 с.</a:t>
                </a:r>
              </a:p>
              <a:p>
                <a:r>
                  <a:rPr lang="en-US" dirty="0" smtClean="0"/>
                  <a:t>C</a:t>
                </a:r>
                <a:r>
                  <a:rPr lang="ru-RU" dirty="0" smtClean="0"/>
                  <a:t>студент может подождать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раз больше времени и совершить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простейших операций</a:t>
                </a:r>
              </a:p>
              <a:p>
                <a:r>
                  <a:rPr lang="ru-RU" dirty="0" smtClean="0"/>
                  <a:t>Студент может попросить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err="1" smtClean="0"/>
                  <a:t>одногруппников</a:t>
                </a:r>
                <a:r>
                  <a:rPr lang="ru-RU" dirty="0" smtClean="0"/>
                  <a:t> помочь с вычислениями, имея в итоге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вычисленных операций</a:t>
                </a:r>
              </a:p>
              <a:p>
                <a:r>
                  <a:rPr lang="ru-RU" dirty="0" smtClean="0"/>
                  <a:t>Имея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групп в потоке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студентов, можно вычислить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опеаций</a:t>
                </a:r>
              </a:p>
              <a:p>
                <a:r>
                  <a:rPr lang="ru-RU" dirty="0" smtClean="0"/>
                  <a:t>Имея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dirty="0" smtClean="0"/>
                  <a:t> факультетов имеет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операций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вузов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327"/>
              </a:xfrm>
              <a:blipFill rotWithShape="0">
                <a:blip r:embed="rId2"/>
                <a:stretch>
                  <a:fillRect l="-1043" t="-1958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23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Какой порядок роста мы можем обеспечить?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3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 общем случае при фиксированной «глубине» увеличения мощностей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получаем полином степени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 smtClean="0"/>
                  <a:t> от некоторого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ru-RU" dirty="0"/>
                  <a:t> </a:t>
                </a:r>
                <a:r>
                  <a:rPr lang="ru-RU" dirty="0" smtClean="0"/>
                  <a:t>Т.е. получаем полиномиальный рост от некоторого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Если же мы хотим обеспечить экспоненциальный рост, то мы должны расти «</a:t>
                </a:r>
                <a:r>
                  <a:rPr lang="ru-RU" dirty="0" err="1" smtClean="0"/>
                  <a:t>вглубину</a:t>
                </a:r>
                <a:r>
                  <a:rPr lang="ru-RU" dirty="0" smtClean="0"/>
                  <a:t>» от параметра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 smtClean="0"/>
                  <a:t>, но данный рост довольно быстро будет сложно реализовать с практической точки зрения (из примера ранее на</a:t>
                </a:r>
                <a:r>
                  <a:rPr lang="en-US" dirty="0" smtClean="0"/>
                  <a:t> 6-7 </a:t>
                </a:r>
                <a:r>
                  <a:rPr lang="ru-RU" dirty="0" smtClean="0"/>
                  <a:t>глубине роста у нас кончатся государства).</a:t>
                </a:r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327"/>
              </a:xfrm>
              <a:blipFill rotWithShape="0">
                <a:blip r:embed="rId2"/>
                <a:stretch>
                  <a:fillRect l="-1217" t="-208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15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Какой порядок роста мы можем обеспечить?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Каким может быть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Очевидно, некоторой «разумной» ограниченной величиной…. Например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Итого мы имеем</a:t>
                </a:r>
                <a:r>
                  <a:rPr lang="en-US" dirty="0" smtClean="0"/>
                  <a:t> </a:t>
                </a:r>
                <a:r>
                  <a:rPr lang="ru-RU" dirty="0" smtClean="0"/>
                  <a:t>возможность получить вычислительные мощности порядка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∗…∗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- полином</a:t>
                </a:r>
              </a:p>
              <a:p>
                <a:r>
                  <a:rPr lang="ru-RU" dirty="0" smtClean="0"/>
                  <a:t>Можем наращивать вычислительные мощности </a:t>
                </a:r>
                <a:r>
                  <a:rPr lang="ru-RU" dirty="0" err="1" smtClean="0"/>
                  <a:t>полиномиально</a:t>
                </a:r>
                <a:endParaRPr lang="ru-RU" dirty="0" smtClean="0"/>
              </a:p>
              <a:p>
                <a:r>
                  <a:rPr lang="ru-RU" dirty="0" smtClean="0"/>
                  <a:t>Т.е. имея задачу, сложность вычисления которой растёт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от размера входа, мы можем решить её, наращивая мощности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814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Какой порядок роста мы можем обеспечить?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экспоненциальных рост, т.е. (для примера) рост порядка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Из «здравого смысла» следует, что при увеличении роста сложности, студенту необходимо не только искать больше студентов – групп - факультетов – вузов, но и уходить с каждым разом в более укрупнённые объекты.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Экспоненты (показательные функции, факториалы) растут много быстрее полиномов, и мы не можем «угнаться» за их порядком роста, наращивая мощности.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888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вычислительной сложности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764887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 smtClean="0"/>
              <a:t>«разумная» ограниченная величина – полиномиальная</a:t>
            </a:r>
          </a:p>
          <a:p>
            <a:r>
              <a:rPr lang="ru-RU" dirty="0" smtClean="0"/>
              <a:t>Экспоненциальная - недостижимая</a:t>
            </a:r>
          </a:p>
          <a:p>
            <a:r>
              <a:rPr lang="ru-RU" dirty="0" smtClean="0"/>
              <a:t>Класс </a:t>
            </a:r>
            <a:r>
              <a:rPr lang="en-US" dirty="0" smtClean="0"/>
              <a:t>PSPACE – </a:t>
            </a:r>
            <a:r>
              <a:rPr lang="ru-RU" dirty="0" smtClean="0"/>
              <a:t>класс задач, имеющих полиномиальных размер входных данных (т.е. данные «разумных размеров»)</a:t>
            </a:r>
          </a:p>
          <a:p>
            <a:r>
              <a:rPr lang="ru-RU" dirty="0" smtClean="0"/>
              <a:t>Классы вне </a:t>
            </a:r>
            <a:r>
              <a:rPr lang="en-US" dirty="0" smtClean="0"/>
              <a:t>PSPACE </a:t>
            </a:r>
            <a:r>
              <a:rPr lang="ru-RU" dirty="0" smtClean="0"/>
              <a:t>– </a:t>
            </a:r>
            <a:r>
              <a:rPr lang="ru-RU" dirty="0" err="1" smtClean="0"/>
              <a:t>невычислимы</a:t>
            </a:r>
            <a:r>
              <a:rPr lang="ru-RU" dirty="0" smtClean="0"/>
              <a:t>, т.к. требуют </a:t>
            </a:r>
            <a:r>
              <a:rPr lang="ru-RU" dirty="0" err="1" smtClean="0"/>
              <a:t>неполиномиального</a:t>
            </a:r>
            <a:r>
              <a:rPr lang="ru-RU" dirty="0" smtClean="0"/>
              <a:t> числа операций для обработки ввода</a:t>
            </a:r>
          </a:p>
          <a:p>
            <a:r>
              <a:rPr lang="ru-RU" dirty="0" smtClean="0"/>
              <a:t>Класс </a:t>
            </a:r>
            <a:r>
              <a:rPr lang="en-US" dirty="0" smtClean="0"/>
              <a:t>P </a:t>
            </a:r>
            <a:r>
              <a:rPr lang="ru-RU" dirty="0" smtClean="0"/>
              <a:t>– класс задач, решаемых </a:t>
            </a:r>
            <a:r>
              <a:rPr lang="ru-RU" dirty="0" err="1" smtClean="0"/>
              <a:t>детерминированно</a:t>
            </a:r>
            <a:r>
              <a:rPr lang="ru-RU" dirty="0" smtClean="0"/>
              <a:t> (определённым известным наперёд образом) за полиномиальное время (т.е. вычислимые задачи)</a:t>
            </a: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603087" y="1944710"/>
            <a:ext cx="3232598" cy="4069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PSPACE</a:t>
            </a:r>
            <a:endParaRPr lang="ru-RU" dirty="0"/>
          </a:p>
        </p:txBody>
      </p:sp>
      <p:sp>
        <p:nvSpPr>
          <p:cNvPr id="5" name="Овал 4"/>
          <p:cNvSpPr/>
          <p:nvPr/>
        </p:nvSpPr>
        <p:spPr>
          <a:xfrm>
            <a:off x="8976574" y="4546241"/>
            <a:ext cx="2485623" cy="1287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082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 </a:t>
            </a:r>
            <a:r>
              <a:rPr lang="en-US" dirty="0" smtClean="0"/>
              <a:t>NP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Класс </a:t>
                </a:r>
                <a:r>
                  <a:rPr lang="en-US" dirty="0"/>
                  <a:t>NP – </a:t>
                </a:r>
                <a:r>
                  <a:rPr lang="ru-RU" dirty="0"/>
                  <a:t>класс задач, решаемых за полиномиальное время, «при наличии ответа» (т.е. задачи, для которых проверить ответ возможно за полиномиальное время</a:t>
                </a:r>
                <a:r>
                  <a:rPr lang="ru-RU" dirty="0" smtClean="0"/>
                  <a:t>)</a:t>
                </a:r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Алгоритм задачи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назовём сводимым к алгоритму задачи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, если существует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b="1" dirty="0" smtClean="0"/>
                  <a:t>с полиномиальной сложность</a:t>
                </a:r>
                <a:r>
                  <a:rPr lang="ru-RU" b="1" dirty="0"/>
                  <a:t>ю</a:t>
                </a:r>
                <a:r>
                  <a:rPr lang="ru-RU" b="1" dirty="0" smtClean="0"/>
                  <a:t> </a:t>
                </a:r>
                <a:r>
                  <a:rPr lang="ru-RU" b="1" dirty="0"/>
                  <a:t>в</a:t>
                </a:r>
                <a:r>
                  <a:rPr lang="ru-RU" b="1" dirty="0" smtClean="0"/>
                  <a:t>не вычисления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ru-RU" i="1" dirty="0" smtClean="0"/>
                  <a:t>, </a:t>
                </a:r>
                <a:r>
                  <a:rPr lang="ru-RU" dirty="0" smtClean="0"/>
                  <a:t>решающий задачу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i="1" dirty="0" smtClean="0"/>
              </a:p>
              <a:p>
                <a:r>
                  <a:rPr lang="en-US" dirty="0"/>
                  <a:t>NP-complete</a:t>
                </a:r>
                <a:r>
                  <a:rPr lang="ru-RU" dirty="0" smtClean="0"/>
                  <a:t> – задачи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(т.е. задачи,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сводимые к друг другу).</a:t>
                </a:r>
              </a:p>
              <a:p>
                <a:r>
                  <a:rPr lang="en-US" dirty="0"/>
                  <a:t>NP-complete </a:t>
                </a:r>
                <a:r>
                  <a:rPr lang="ru-RU" dirty="0"/>
                  <a:t>– наиболее сложные </a:t>
                </a:r>
                <a:r>
                  <a:rPr lang="en-US" dirty="0"/>
                  <a:t>NP </a:t>
                </a:r>
                <a:r>
                  <a:rPr lang="ru-RU" dirty="0"/>
                  <a:t>задачи, решению любой из которых решает все другие задачи </a:t>
                </a:r>
                <a:r>
                  <a:rPr lang="en-US" dirty="0"/>
                  <a:t>NP-complete </a:t>
                </a:r>
                <a:r>
                  <a:rPr lang="ru-RU" dirty="0"/>
                  <a:t>и </a:t>
                </a:r>
                <a:r>
                  <a:rPr lang="en-US" dirty="0"/>
                  <a:t>NP</a:t>
                </a:r>
              </a:p>
              <a:p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 b="-30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108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в теории способны вычислить компьютеры?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Что понимается под «вычислимостью», т.е. под теоретической или практической возможностью ответ на некоторую поставленную задачу?</a:t>
            </a:r>
          </a:p>
          <a:p>
            <a:r>
              <a:rPr lang="ru-RU" dirty="0" smtClean="0"/>
              <a:t>В идеале ходим разделить класс вычислительных задач на 2 класса – вычислимые и невычислимые и научиться однозначно определять произвольную задачу в один из классов </a:t>
            </a:r>
          </a:p>
          <a:p>
            <a:r>
              <a:rPr lang="ru-RU" dirty="0" smtClean="0"/>
              <a:t>Теория алгоритмов, теория автоматов, теория сложности вычислений….</a:t>
            </a:r>
          </a:p>
          <a:p>
            <a:r>
              <a:rPr lang="ru-RU" dirty="0" smtClean="0"/>
              <a:t>…. Никто не знает ответа на данный вопрос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8633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Классы вычислительной сложности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62611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Как связаны </a:t>
            </a:r>
            <a:r>
              <a:rPr lang="en-US" dirty="0" smtClean="0"/>
              <a:t>P </a:t>
            </a:r>
            <a:r>
              <a:rPr lang="ru-RU" dirty="0" smtClean="0"/>
              <a:t>и </a:t>
            </a:r>
            <a:r>
              <a:rPr lang="en-US" dirty="0" smtClean="0"/>
              <a:t>NP </a:t>
            </a:r>
            <a:r>
              <a:rPr lang="ru-RU" dirty="0" smtClean="0"/>
              <a:t>и </a:t>
            </a:r>
            <a:r>
              <a:rPr lang="en-US" dirty="0" smtClean="0"/>
              <a:t>NP-complete?</a:t>
            </a:r>
            <a:r>
              <a:rPr lang="ru-RU" dirty="0" smtClean="0"/>
              <a:t> Никто не знает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603087" y="1944710"/>
            <a:ext cx="3232598" cy="40697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PSPACE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8718997" y="3129567"/>
            <a:ext cx="3116688" cy="28848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NP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8976570" y="4726546"/>
            <a:ext cx="2485623" cy="1287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9034529" y="3129567"/>
            <a:ext cx="2485623" cy="1287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NP-complete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816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930" y="1825625"/>
            <a:ext cx="6962140" cy="4351338"/>
          </a:xfrm>
        </p:spPr>
      </p:pic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719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 smtClean="0"/>
                  <a:t>NP</a:t>
                </a:r>
                <a:endParaRPr lang="ru-RU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  <a:p>
            <a:r>
              <a:rPr lang="ru-RU" dirty="0" smtClean="0"/>
              <a:t>Существую задачи, которые возможно проверить, но невозможно (вычислительно) решить</a:t>
            </a:r>
          </a:p>
          <a:p>
            <a:endParaRPr lang="ru-RU" dirty="0" smtClean="0"/>
          </a:p>
          <a:p>
            <a:r>
              <a:rPr lang="ru-RU" dirty="0" smtClean="0"/>
              <a:t>Математически доказанная асимметрия</a:t>
            </a:r>
          </a:p>
          <a:p>
            <a:endParaRPr lang="ru-RU" dirty="0" smtClean="0"/>
          </a:p>
          <a:p>
            <a:r>
              <a:rPr lang="ru-RU" dirty="0" smtClean="0"/>
              <a:t>Счастье </a:t>
            </a:r>
            <a:r>
              <a:rPr lang="ru-RU" dirty="0" err="1" smtClean="0"/>
              <a:t>криптографов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3529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P=NP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Все задачи, которые легко проверить, возможно легко решить</a:t>
            </a:r>
          </a:p>
          <a:p>
            <a:endParaRPr lang="ru-RU" dirty="0" smtClean="0"/>
          </a:p>
          <a:p>
            <a:r>
              <a:rPr lang="ru-RU" dirty="0" smtClean="0"/>
              <a:t>Позволяет решить «нерешаемые» ныне задачи</a:t>
            </a:r>
          </a:p>
          <a:p>
            <a:endParaRPr lang="ru-RU" dirty="0" smtClean="0"/>
          </a:p>
          <a:p>
            <a:r>
              <a:rPr lang="ru-RU" dirty="0" smtClean="0"/>
              <a:t>Смерть</a:t>
            </a:r>
            <a:r>
              <a:rPr lang="en-US" dirty="0" smtClean="0"/>
              <a:t> (</a:t>
            </a:r>
            <a:r>
              <a:rPr lang="ru-RU" dirty="0" smtClean="0"/>
              <a:t>почти всей) криптографии (как симметричной, так и асимметричной)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6978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Квантовые вычисления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580031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Квантовый компьютер не решает все </a:t>
            </a:r>
            <a:r>
              <a:rPr lang="en-US" dirty="0" smtClean="0"/>
              <a:t>NP </a:t>
            </a:r>
            <a:r>
              <a:rPr lang="ru-RU" dirty="0" smtClean="0"/>
              <a:t>задачи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Фактически решаются только 2 </a:t>
            </a:r>
            <a:r>
              <a:rPr lang="en-US" dirty="0" smtClean="0"/>
              <a:t>NP</a:t>
            </a:r>
            <a:r>
              <a:rPr lang="ru-RU" dirty="0" smtClean="0"/>
              <a:t> задачи – </a:t>
            </a:r>
            <a:r>
              <a:rPr lang="ru-RU" dirty="0" err="1" smtClean="0"/>
              <a:t>диксретного</a:t>
            </a:r>
            <a:r>
              <a:rPr lang="ru-RU" dirty="0" smtClean="0"/>
              <a:t> логарифмирования (факторизации) и поиска (поиска коллизий)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Ещё одно косвенное свидетельство неравенства классов </a:t>
            </a:r>
            <a:r>
              <a:rPr lang="en-US" b="0" i="0" dirty="0" smtClean="0"/>
              <a:t>N</a:t>
            </a:r>
            <a:r>
              <a:rPr lang="ru-RU" dirty="0" smtClean="0"/>
              <a:t> и </a:t>
            </a:r>
            <a:r>
              <a:rPr lang="en-US" dirty="0" smtClean="0"/>
              <a:t>NP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231" y="1825625"/>
            <a:ext cx="3935569" cy="3658622"/>
          </a:xfrm>
          <a:prstGeom prst="rect">
            <a:avLst/>
          </a:prstGeom>
        </p:spPr>
      </p:pic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49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вычислительные задачи теоретически возможно решить?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Предположение 4 - </a:t>
            </a:r>
          </a:p>
          <a:p>
            <a:pPr marL="0" indent="0">
              <a:buNone/>
            </a:pPr>
            <a:r>
              <a:rPr lang="ru-RU" dirty="0" smtClean="0"/>
              <a:t>Необходимые условия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Существование алгоритма</a:t>
            </a:r>
          </a:p>
          <a:p>
            <a:r>
              <a:rPr lang="ru-RU" dirty="0" smtClean="0"/>
              <a:t>Конечное число шагов</a:t>
            </a:r>
          </a:p>
          <a:p>
            <a:r>
              <a:rPr lang="ru-RU" dirty="0" smtClean="0"/>
              <a:t>Полиномиальной ограниченное пространство входов-выходов (скорее всего)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Достаточные</a:t>
            </a:r>
            <a:r>
              <a:rPr lang="en-US" smtClean="0"/>
              <a:t>:</a:t>
            </a:r>
            <a:endParaRPr lang="ru-RU" dirty="0" smtClean="0"/>
          </a:p>
          <a:p>
            <a:r>
              <a:rPr lang="ru-RU" dirty="0" smtClean="0"/>
              <a:t>Полиномиальная скорость роста сложности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482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7011436" y="682625"/>
            <a:ext cx="4205730" cy="559205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7252138" y="1190296"/>
            <a:ext cx="3752194" cy="484789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2832" y="302063"/>
            <a:ext cx="6413938" cy="1325563"/>
          </a:xfrm>
        </p:spPr>
        <p:txBody>
          <a:bodyPr/>
          <a:lstStyle/>
          <a:p>
            <a:r>
              <a:rPr lang="ru-RU" dirty="0" smtClean="0"/>
              <a:t>Классы вычислимых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43903" cy="4351338"/>
          </a:xfrm>
        </p:spPr>
        <p:txBody>
          <a:bodyPr/>
          <a:lstStyle/>
          <a:p>
            <a:r>
              <a:rPr lang="en-US" dirty="0" smtClean="0"/>
              <a:t>R – </a:t>
            </a:r>
            <a:r>
              <a:rPr lang="ru-RU" dirty="0" smtClean="0"/>
              <a:t>Разрешимые задачи</a:t>
            </a:r>
          </a:p>
          <a:p>
            <a:r>
              <a:rPr lang="en-US" dirty="0" smtClean="0"/>
              <a:t>RE</a:t>
            </a:r>
            <a:r>
              <a:rPr lang="ru-RU" dirty="0" smtClean="0"/>
              <a:t> – Разрешимые задачи, если результат «1»</a:t>
            </a:r>
            <a:r>
              <a:rPr lang="en-US" dirty="0" smtClean="0"/>
              <a:t> (</a:t>
            </a:r>
            <a:r>
              <a:rPr lang="ru-RU" dirty="0" smtClean="0"/>
              <a:t>«Да») (</a:t>
            </a:r>
            <a:r>
              <a:rPr lang="en-US" dirty="0" smtClean="0"/>
              <a:t>Halting Problem)</a:t>
            </a:r>
            <a:r>
              <a:rPr lang="ru-RU" dirty="0" smtClean="0"/>
              <a:t>, элементы алгоритмов задач из </a:t>
            </a:r>
            <a:r>
              <a:rPr lang="en-US" dirty="0" smtClean="0"/>
              <a:t>RE </a:t>
            </a:r>
            <a:r>
              <a:rPr lang="ru-RU" dirty="0" smtClean="0"/>
              <a:t>называются «полу-решатели» (</a:t>
            </a:r>
            <a:r>
              <a:rPr lang="en-US" dirty="0" smtClean="0"/>
              <a:t>semi-solvers)</a:t>
            </a:r>
            <a:r>
              <a:rPr lang="ru-RU" dirty="0" smtClean="0"/>
              <a:t>.</a:t>
            </a:r>
          </a:p>
          <a:p>
            <a:r>
              <a:rPr lang="en-US" dirty="0" smtClean="0"/>
              <a:t>EXP</a:t>
            </a:r>
            <a:r>
              <a:rPr lang="ru-RU" dirty="0" smtClean="0"/>
              <a:t> – Разрешимые за экспоненциальное время</a:t>
            </a:r>
            <a:r>
              <a:rPr lang="en-US" dirty="0" smtClean="0"/>
              <a:t> </a:t>
            </a:r>
            <a:r>
              <a:rPr lang="ru-RU" dirty="0" smtClean="0"/>
              <a:t>с экспоненциальной памятью.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26</a:t>
            </a:fld>
            <a:endParaRPr lang="ru-RU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425559" y="1742089"/>
            <a:ext cx="3468413" cy="415325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EXP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531032" y="2278117"/>
            <a:ext cx="3232598" cy="3617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PSPACE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7646942" y="3010482"/>
            <a:ext cx="3116688" cy="28848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NP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7904515" y="4607461"/>
            <a:ext cx="2485623" cy="1287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7962474" y="3010482"/>
            <a:ext cx="2485623" cy="1287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NP-complete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480583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Скругленный прямоугольник 9"/>
          <p:cNvSpPr/>
          <p:nvPr/>
        </p:nvSpPr>
        <p:spPr>
          <a:xfrm>
            <a:off x="6684579" y="70945"/>
            <a:ext cx="4966138" cy="6503276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RE</a:t>
            </a:r>
            <a:endParaRPr lang="ru-RU" dirty="0"/>
          </a:p>
        </p:txBody>
      </p:sp>
      <p:sp>
        <p:nvSpPr>
          <p:cNvPr id="9" name="Скругленный прямоугольник 8"/>
          <p:cNvSpPr/>
          <p:nvPr/>
        </p:nvSpPr>
        <p:spPr>
          <a:xfrm>
            <a:off x="6796770" y="646386"/>
            <a:ext cx="4743589" cy="5843947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R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2832" y="302063"/>
            <a:ext cx="6413938" cy="1325563"/>
          </a:xfrm>
        </p:spPr>
        <p:txBody>
          <a:bodyPr/>
          <a:lstStyle/>
          <a:p>
            <a:r>
              <a:rPr lang="ru-RU" dirty="0" smtClean="0"/>
              <a:t>Классы вычислимых задач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43903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MIP </a:t>
            </a:r>
            <a:r>
              <a:rPr lang="ru-RU" dirty="0" smtClean="0"/>
              <a:t>– </a:t>
            </a:r>
            <a:r>
              <a:rPr lang="ru-RU" dirty="0" smtClean="0"/>
              <a:t>Класс задач, вычислительно проверяемых (в концепции интерактивных доказательств</a:t>
            </a:r>
            <a:r>
              <a:rPr lang="en-US" dirty="0" smtClean="0"/>
              <a:t> </a:t>
            </a:r>
            <a:r>
              <a:rPr lang="ru-RU" dirty="0" smtClean="0"/>
              <a:t>с двумя доказывающими), т.е. те задачи, ответ на которые можно вычислительно проверить за </a:t>
            </a:r>
            <a:r>
              <a:rPr lang="ru-RU" dirty="0" smtClean="0"/>
              <a:t>полиномиальное </a:t>
            </a:r>
            <a:r>
              <a:rPr lang="ru-RU" dirty="0" smtClean="0"/>
              <a:t>время.</a:t>
            </a:r>
          </a:p>
          <a:p>
            <a:r>
              <a:rPr lang="en-US" dirty="0" smtClean="0"/>
              <a:t>NEXP – </a:t>
            </a:r>
            <a:r>
              <a:rPr lang="ru-RU" dirty="0" smtClean="0"/>
              <a:t>Класс задач, вычислительно проверяемых за экспоненциальное время</a:t>
            </a:r>
          </a:p>
          <a:p>
            <a:r>
              <a:rPr lang="en-US" dirty="0" smtClean="0"/>
              <a:t>NEXP = MIP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27</a:t>
            </a:fld>
            <a:endParaRPr lang="ru-RU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7073462" y="1198180"/>
            <a:ext cx="4280338" cy="5292154"/>
          </a:xfrm>
          <a:prstGeom prst="round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MIP=NEXP</a:t>
            </a:r>
            <a:endParaRPr lang="ru-RU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7425559" y="1742089"/>
            <a:ext cx="3468413" cy="4153259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EXP</a:t>
            </a:r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531032" y="2278117"/>
            <a:ext cx="3232598" cy="36172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smtClean="0"/>
              <a:t>PSPACE</a:t>
            </a:r>
            <a:endParaRPr lang="ru-RU" dirty="0"/>
          </a:p>
        </p:txBody>
      </p:sp>
      <p:sp>
        <p:nvSpPr>
          <p:cNvPr id="6" name="Овал 5"/>
          <p:cNvSpPr/>
          <p:nvPr/>
        </p:nvSpPr>
        <p:spPr>
          <a:xfrm>
            <a:off x="7646942" y="3010482"/>
            <a:ext cx="3116688" cy="288486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NP</a:t>
            </a:r>
            <a:endParaRPr lang="ru-RU" dirty="0"/>
          </a:p>
        </p:txBody>
      </p:sp>
      <p:sp>
        <p:nvSpPr>
          <p:cNvPr id="7" name="Овал 6"/>
          <p:cNvSpPr/>
          <p:nvPr/>
        </p:nvSpPr>
        <p:spPr>
          <a:xfrm>
            <a:off x="7904515" y="4607461"/>
            <a:ext cx="2485623" cy="1287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ru-RU" dirty="0"/>
          </a:p>
        </p:txBody>
      </p:sp>
      <p:sp>
        <p:nvSpPr>
          <p:cNvPr id="8" name="Овал 7"/>
          <p:cNvSpPr/>
          <p:nvPr/>
        </p:nvSpPr>
        <p:spPr>
          <a:xfrm>
            <a:off x="7962474" y="3010482"/>
            <a:ext cx="2485623" cy="128788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NP-complete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92786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907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разрешимости (</a:t>
            </a:r>
            <a:r>
              <a:rPr lang="en-US" dirty="0"/>
              <a:t>Decision </a:t>
            </a:r>
            <a:r>
              <a:rPr lang="en-US" dirty="0" smtClean="0"/>
              <a:t>problem)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Класс вычислительных задач, результатом которых является один бит («Да», «Нет»), зависящий от входов.</a:t>
            </a:r>
          </a:p>
          <a:p>
            <a:r>
              <a:rPr lang="ru-RU" dirty="0" smtClean="0"/>
              <a:t>Примеры задач</a:t>
            </a:r>
            <a:r>
              <a:rPr lang="en-US" dirty="0" smtClean="0"/>
              <a:t>: </a:t>
            </a:r>
            <a:endParaRPr lang="ru-RU" dirty="0" smtClean="0"/>
          </a:p>
          <a:p>
            <a:pPr lvl="1"/>
            <a:r>
              <a:rPr lang="ru-RU" dirty="0" smtClean="0"/>
              <a:t>Является ли число чётным</a:t>
            </a:r>
          </a:p>
          <a:p>
            <a:pPr lvl="1"/>
            <a:r>
              <a:rPr lang="ru-RU" dirty="0" smtClean="0"/>
              <a:t>Делит ли одно число другое</a:t>
            </a:r>
          </a:p>
          <a:p>
            <a:pPr lvl="1"/>
            <a:r>
              <a:rPr lang="ru-RU" dirty="0"/>
              <a:t>Я</a:t>
            </a:r>
            <a:r>
              <a:rPr lang="ru-RU" dirty="0" smtClean="0"/>
              <a:t>вляется ли число простым</a:t>
            </a:r>
          </a:p>
          <a:p>
            <a:pPr lvl="1"/>
            <a:r>
              <a:rPr lang="ru-RU" dirty="0"/>
              <a:t>З</a:t>
            </a:r>
            <a:r>
              <a:rPr lang="ru-RU" dirty="0" smtClean="0"/>
              <a:t>авершится ли указанный алгоритм</a:t>
            </a:r>
            <a:r>
              <a:rPr lang="en-US" dirty="0" smtClean="0"/>
              <a:t> (Halting Problem)</a:t>
            </a:r>
            <a:endParaRPr lang="ru-RU" dirty="0" smtClean="0"/>
          </a:p>
          <a:p>
            <a:pPr lvl="1"/>
            <a:r>
              <a:rPr lang="ru-RU" dirty="0"/>
              <a:t>Я</a:t>
            </a:r>
            <a:r>
              <a:rPr lang="ru-RU" dirty="0" smtClean="0"/>
              <a:t>вляется ли тройка </a:t>
            </a:r>
            <a:r>
              <a:rPr lang="en-US" dirty="0" smtClean="0"/>
              <a:t>(</a:t>
            </a:r>
            <a:r>
              <a:rPr lang="en-US" dirty="0" err="1" smtClean="0"/>
              <a:t>a,b,c</a:t>
            </a:r>
            <a:r>
              <a:rPr lang="en-US" dirty="0" smtClean="0"/>
              <a:t>) </a:t>
            </a:r>
            <a:r>
              <a:rPr lang="ru-RU" dirty="0" smtClean="0"/>
              <a:t>тройкой </a:t>
            </a:r>
            <a:r>
              <a:rPr lang="ru-RU" dirty="0" err="1" smtClean="0"/>
              <a:t>Диффи-Хэллмана</a:t>
            </a:r>
            <a:r>
              <a:rPr lang="en-US" dirty="0" smtClean="0"/>
              <a:t> (DDH)</a:t>
            </a:r>
            <a:endParaRPr lang="ru-RU" dirty="0" smtClean="0"/>
          </a:p>
          <a:p>
            <a:pPr lvl="1"/>
            <a:r>
              <a:rPr lang="ru-RU" dirty="0" smtClean="0"/>
              <a:t>Имеет ли данное булево уравнение от трёх переменных решение (</a:t>
            </a:r>
            <a:r>
              <a:rPr lang="en-US" dirty="0" smtClean="0"/>
              <a:t>3SAT)</a:t>
            </a:r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Задачи разрешимости (</a:t>
            </a:r>
            <a:r>
              <a:rPr lang="en-US" dirty="0"/>
              <a:t>Decision </a:t>
            </a:r>
            <a:r>
              <a:rPr lang="en-US" dirty="0" smtClean="0"/>
              <a:t>problem)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некий язык,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 – слова в данном языке.</a:t>
                </a:r>
              </a:p>
              <a:p>
                <a:r>
                  <a:rPr lang="ru-RU" b="1" dirty="0" err="1" smtClean="0"/>
                  <a:t>Разрешитель</a:t>
                </a:r>
                <a:r>
                  <a:rPr lang="ru-RU" b="1" dirty="0" smtClean="0"/>
                  <a:t> (</a:t>
                </a:r>
                <a:r>
                  <a:rPr lang="en-US" b="1" dirty="0" smtClean="0"/>
                  <a:t>solver)</a:t>
                </a:r>
                <a:r>
                  <a:rPr lang="ru-RU" b="1" dirty="0" smtClean="0"/>
                  <a:t> языка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– алгоритм, который на входе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 smtClean="0"/>
                  <a:t> выдаёт 1,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, иначе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ru-RU" dirty="0" smtClean="0"/>
                  <a:t>. </a:t>
                </a:r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70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Какие вычислительные задачи теоретически возможно решить?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471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Предположение 1 – возможно решить любые задачи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Алан Тьюринг 1936 – </a:t>
            </a:r>
            <a:r>
              <a:rPr lang="en-US" dirty="0" smtClean="0"/>
              <a:t>Halting Problem</a:t>
            </a:r>
            <a:r>
              <a:rPr lang="ru-RU" dirty="0" smtClean="0"/>
              <a:t> (Проблема останова)</a:t>
            </a:r>
            <a:r>
              <a:rPr lang="en-US" dirty="0" smtClean="0"/>
              <a:t> </a:t>
            </a:r>
            <a:r>
              <a:rPr lang="ru-RU" dirty="0" smtClean="0"/>
              <a:t>– задача определения «остановится» ли заданная программа для заданного входа.</a:t>
            </a:r>
            <a:endParaRPr lang="ru-RU" dirty="0"/>
          </a:p>
        </p:txBody>
      </p:sp>
      <p:sp>
        <p:nvSpPr>
          <p:cNvPr id="36" name="TextBox 35"/>
          <p:cNvSpPr txBox="1"/>
          <p:nvPr/>
        </p:nvSpPr>
        <p:spPr>
          <a:xfrm>
            <a:off x="5347216" y="6440747"/>
            <a:ext cx="31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1509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останова (</a:t>
            </a:r>
            <a:r>
              <a:rPr lang="en-US" dirty="0" smtClean="0"/>
              <a:t>Halting problem)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алгоритм, который на некотором входе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 smtClean="0"/>
                  <a:t> либо завершает свою работу, выдавая некий результат (</a:t>
                </a:r>
                <a:r>
                  <a:rPr lang="en-US" dirty="0" smtClean="0"/>
                  <a:t>halt)</a:t>
                </a:r>
                <a:r>
                  <a:rPr lang="ru-RU" dirty="0" smtClean="0"/>
                  <a:t>, либо уходит в бесконечный цикл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Возможно ли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построить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который бы выдавал «1», если алгоритм </a:t>
                </a:r>
                <a:r>
                  <a:rPr lang="en-US" dirty="0" smtClean="0"/>
                  <a:t>A</a:t>
                </a:r>
                <a:r>
                  <a:rPr lang="ru-RU" dirty="0" smtClean="0"/>
                  <a:t> выдаёт результат на входе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ru-RU" dirty="0" smtClean="0"/>
                  <a:t>, и «0», иначе?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Пусть алгоритм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dirty="0" smtClean="0"/>
                  <a:t> существует.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525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останова (</a:t>
            </a:r>
            <a:r>
              <a:rPr lang="en-US" dirty="0" smtClean="0"/>
              <a:t>Halting problem)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любое – алгоритм дублирования входной величины</a:t>
                </a:r>
                <a:r>
                  <a:rPr lang="en-US" dirty="0" smtClean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– алгоритм, который на входе «</a:t>
                </a:r>
                <a:r>
                  <a:rPr lang="en-US" dirty="0" smtClean="0"/>
                  <a:t>0</a:t>
                </a:r>
                <a:r>
                  <a:rPr lang="ru-RU" dirty="0" smtClean="0"/>
                  <a:t>» завершает работу,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выдавая 1, а на входе «</a:t>
                </a:r>
                <a:r>
                  <a:rPr lang="en-US" dirty="0" smtClean="0"/>
                  <a:t>1</a:t>
                </a:r>
                <a:r>
                  <a:rPr lang="ru-RU" dirty="0" smtClean="0"/>
                  <a:t>» уходит в бесконечный цикл.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Построим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913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Задача останова (</a:t>
            </a:r>
            <a:r>
              <a:rPr lang="en-US" dirty="0" smtClean="0"/>
              <a:t>Halting problem)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397043"/>
            <a:ext cx="10515600" cy="272852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 smtClean="0"/>
              <a:t>Машина </a:t>
            </a:r>
            <a:r>
              <a:rPr lang="en-US" dirty="0" smtClean="0"/>
              <a:t>D</a:t>
            </a:r>
            <a:r>
              <a:rPr lang="ru-RU" dirty="0" smtClean="0"/>
              <a:t> пытается проанализировать поведение машины </a:t>
            </a:r>
            <a:r>
              <a:rPr lang="en-US" dirty="0" smtClean="0"/>
              <a:t>P</a:t>
            </a:r>
            <a:r>
              <a:rPr lang="ru-RU" dirty="0" smtClean="0"/>
              <a:t> на входе </a:t>
            </a:r>
            <a:r>
              <a:rPr lang="en-US" dirty="0" smtClean="0"/>
              <a:t>P</a:t>
            </a:r>
            <a:r>
              <a:rPr lang="ru-RU" dirty="0" smtClean="0"/>
              <a:t>.</a:t>
            </a:r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 smtClean="0"/>
              <a:t>P(P) = 1</a:t>
            </a:r>
            <a:r>
              <a:rPr lang="ru-RU" dirty="0" smtClean="0"/>
              <a:t>, то </a:t>
            </a:r>
            <a:r>
              <a:rPr lang="en-US" dirty="0" smtClean="0"/>
              <a:t>D </a:t>
            </a:r>
            <a:r>
              <a:rPr lang="ru-RU" dirty="0" smtClean="0"/>
              <a:t>на входе </a:t>
            </a:r>
            <a:r>
              <a:rPr lang="en-US" dirty="0" smtClean="0"/>
              <a:t>(P,P) </a:t>
            </a:r>
            <a:r>
              <a:rPr lang="ru-RU" dirty="0" smtClean="0"/>
              <a:t>выдала 0, т.е. машина </a:t>
            </a:r>
            <a:r>
              <a:rPr lang="en-US" dirty="0" smtClean="0"/>
              <a:t>P </a:t>
            </a:r>
            <a:r>
              <a:rPr lang="ru-RU" dirty="0" smtClean="0"/>
              <a:t>должна была уйти в цикл, но это не так.</a:t>
            </a:r>
          </a:p>
          <a:p>
            <a:pPr marL="0" indent="0">
              <a:buNone/>
            </a:pPr>
            <a:r>
              <a:rPr lang="ru-RU" dirty="0" smtClean="0"/>
              <a:t>Если </a:t>
            </a:r>
            <a:r>
              <a:rPr lang="en-US" dirty="0" smtClean="0"/>
              <a:t>P(P) </a:t>
            </a:r>
            <a:r>
              <a:rPr lang="ru-RU" dirty="0" smtClean="0"/>
              <a:t>уходит в цикл, тогда </a:t>
            </a:r>
            <a:r>
              <a:rPr lang="en-US" dirty="0" smtClean="0"/>
              <a:t>D(P,P) = 1</a:t>
            </a:r>
            <a:r>
              <a:rPr lang="ru-RU" dirty="0" smtClean="0"/>
              <a:t> и машина </a:t>
            </a:r>
            <a:r>
              <a:rPr lang="en-US" dirty="0" smtClean="0"/>
              <a:t>P </a:t>
            </a:r>
            <a:r>
              <a:rPr lang="ru-RU" dirty="0" smtClean="0"/>
              <a:t>должна была завершить работу, но это не так.</a:t>
            </a:r>
          </a:p>
          <a:p>
            <a:pPr marL="0" indent="0">
              <a:buNone/>
            </a:pPr>
            <a:r>
              <a:rPr lang="ru-RU" dirty="0" smtClean="0"/>
              <a:t>Следовательно, </a:t>
            </a:r>
            <a:r>
              <a:rPr lang="en-US" dirty="0" smtClean="0"/>
              <a:t>D</a:t>
            </a:r>
            <a:r>
              <a:rPr lang="ru-RU" dirty="0" smtClean="0"/>
              <a:t> не существует.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02805" y="4172755"/>
            <a:ext cx="8653529" cy="22409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ru-RU" dirty="0" smtClean="0"/>
              <a:t>Машина </a:t>
            </a:r>
            <a:r>
              <a:rPr lang="en-US" dirty="0"/>
              <a:t>P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4168166" y="4695893"/>
            <a:ext cx="2614411" cy="148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Решение </a:t>
            </a:r>
            <a:r>
              <a:rPr lang="en-US" dirty="0" smtClean="0"/>
              <a:t>Halting Problem</a:t>
            </a:r>
          </a:p>
          <a:p>
            <a:pPr algn="ctr"/>
            <a:r>
              <a:rPr lang="en-US" dirty="0" smtClean="0"/>
              <a:t>(D)</a:t>
            </a:r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7385737" y="4695893"/>
            <a:ext cx="2169017" cy="148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Инверсия</a:t>
            </a:r>
            <a:endParaRPr lang="en-US" dirty="0" smtClean="0"/>
          </a:p>
          <a:p>
            <a:pPr algn="ctr"/>
            <a:r>
              <a:rPr lang="en-US" dirty="0" smtClean="0"/>
              <a:t>(I)</a:t>
            </a:r>
            <a:endParaRPr lang="ru-RU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1395989" y="4695893"/>
            <a:ext cx="2169017" cy="1481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Копирование</a:t>
            </a:r>
            <a:endParaRPr lang="en-US" dirty="0" smtClean="0"/>
          </a:p>
          <a:p>
            <a:pPr algn="ctr"/>
            <a:r>
              <a:rPr lang="en-US" dirty="0" smtClean="0"/>
              <a:t>(C)</a:t>
            </a:r>
            <a:endParaRPr lang="ru-RU" dirty="0"/>
          </a:p>
        </p:txBody>
      </p:sp>
      <p:cxnSp>
        <p:nvCxnSpPr>
          <p:cNvPr id="9" name="Прямая со стрелкой 8"/>
          <p:cNvCxnSpPr/>
          <p:nvPr/>
        </p:nvCxnSpPr>
        <p:spPr>
          <a:xfrm flipV="1">
            <a:off x="3565006" y="5035639"/>
            <a:ext cx="60316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V="1">
            <a:off x="3565006" y="5743687"/>
            <a:ext cx="60316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/>
          <p:cNvCxnSpPr/>
          <p:nvPr/>
        </p:nvCxnSpPr>
        <p:spPr>
          <a:xfrm flipV="1">
            <a:off x="6782577" y="5436427"/>
            <a:ext cx="60316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/>
          <p:nvPr/>
        </p:nvCxnSpPr>
        <p:spPr>
          <a:xfrm flipV="1">
            <a:off x="9554754" y="5392602"/>
            <a:ext cx="603160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5" idx="2"/>
            <a:endCxn id="8" idx="1"/>
          </p:cNvCxnSpPr>
          <p:nvPr/>
        </p:nvCxnSpPr>
        <p:spPr>
          <a:xfrm rot="5400000" flipH="1">
            <a:off x="2974154" y="3858264"/>
            <a:ext cx="977251" cy="4133581"/>
          </a:xfrm>
          <a:prstGeom prst="bentConnector4">
            <a:avLst>
              <a:gd name="adj1" fmla="val -32617"/>
              <a:gd name="adj2" fmla="val 110204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707915" y="4620561"/>
            <a:ext cx="31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707914" y="5358804"/>
            <a:ext cx="3173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6793927" y="5035638"/>
            <a:ext cx="591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0</a:t>
            </a:r>
            <a:r>
              <a:rPr lang="en-US" dirty="0" smtClean="0"/>
              <a:t>/1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9897279" y="4976841"/>
            <a:ext cx="1212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1/</a:t>
            </a:r>
            <a:r>
              <a:rPr lang="en-US" dirty="0" err="1" smtClean="0"/>
              <a:t>inf_cycle</a:t>
            </a:r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Муравей </a:t>
            </a:r>
            <a:r>
              <a:rPr lang="ru-RU" dirty="0" err="1" smtClean="0"/>
              <a:t>Ленгтона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863255" cy="4351338"/>
          </a:xfrm>
        </p:spPr>
        <p:txBody>
          <a:bodyPr/>
          <a:lstStyle/>
          <a:p>
            <a:r>
              <a:rPr lang="ru-RU" dirty="0" smtClean="0"/>
              <a:t>Клеточный автомат со следующими правилами</a:t>
            </a:r>
            <a:r>
              <a:rPr lang="en-US" dirty="0" smtClean="0"/>
              <a:t>:</a:t>
            </a:r>
          </a:p>
          <a:p>
            <a:pPr lvl="1"/>
            <a:r>
              <a:rPr lang="ru-RU" dirty="0"/>
              <a:t>На чёрном квадрате — повернуть на 90° влево, изменить цвет квадрата на белый, сделать шаг вперед на следующую клетку</a:t>
            </a:r>
            <a:r>
              <a:rPr lang="ru-RU" dirty="0" smtClean="0"/>
              <a:t>.</a:t>
            </a:r>
            <a:endParaRPr lang="en-US" dirty="0" smtClean="0"/>
          </a:p>
          <a:p>
            <a:pPr lvl="1"/>
            <a:r>
              <a:rPr lang="ru-RU" dirty="0"/>
              <a:t>На белом квадрате — повернуть на 90° вправо, изменить цвет квадрата на чёрный, сделать шаг вперед на следующую клетку.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38DE8-B06F-44A5-A600-D147A323DE6F}" type="slidenum">
              <a:rPr lang="ru-RU" smtClean="0"/>
              <a:t>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1475" y="1690688"/>
            <a:ext cx="336232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8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1252</Words>
  <Application>Microsoft Office PowerPoint</Application>
  <PresentationFormat>Широкоэкранный</PresentationFormat>
  <Paragraphs>198</Paragraphs>
  <Slides>28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Тема Office</vt:lpstr>
      <vt:lpstr>Что возможно вычислить?</vt:lpstr>
      <vt:lpstr>Что в теории способны вычислить компьютеры?</vt:lpstr>
      <vt:lpstr>Задачи разрешимости (Decision problem)</vt:lpstr>
      <vt:lpstr>Задачи разрешимости (Decision problem)</vt:lpstr>
      <vt:lpstr>Какие вычислительные задачи теоретически возможно решить?</vt:lpstr>
      <vt:lpstr>Задача останова (Halting problem)</vt:lpstr>
      <vt:lpstr>Задача останова (Halting problem)</vt:lpstr>
      <vt:lpstr>Задача останова (Halting problem)</vt:lpstr>
      <vt:lpstr>Муравей Ленгтона</vt:lpstr>
      <vt:lpstr>Муравей Ленгтона</vt:lpstr>
      <vt:lpstr>Какие вычислительные задачи теоретически возможно решить?</vt:lpstr>
      <vt:lpstr>Шашки Конвея  </vt:lpstr>
      <vt:lpstr>Шашки Конвея </vt:lpstr>
      <vt:lpstr>Какой порядок роста мы можем обеспечить?</vt:lpstr>
      <vt:lpstr>Какой порядок роста мы можем обеспечить?</vt:lpstr>
      <vt:lpstr>Какой порядок роста мы можем обеспечить?</vt:lpstr>
      <vt:lpstr>Какой порядок роста мы можем обеспечить?</vt:lpstr>
      <vt:lpstr>Классы вычислительной сложности</vt:lpstr>
      <vt:lpstr>Класс NP</vt:lpstr>
      <vt:lpstr>Классы вычислительной сложности</vt:lpstr>
      <vt:lpstr>Презентация PowerPoint</vt:lpstr>
      <vt:lpstr>P≠NP</vt:lpstr>
      <vt:lpstr>P=NP</vt:lpstr>
      <vt:lpstr>Квантовые вычисления</vt:lpstr>
      <vt:lpstr>Какие вычислительные задачи теоретически возможно решить?</vt:lpstr>
      <vt:lpstr>Классы вычислимых задач</vt:lpstr>
      <vt:lpstr>Классы вычислимых задач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Что возможно вычислить?</dc:title>
  <dc:creator>Fasjeit</dc:creator>
  <cp:lastModifiedBy>Макаров Артем Олегович</cp:lastModifiedBy>
  <cp:revision>82</cp:revision>
  <dcterms:created xsi:type="dcterms:W3CDTF">2018-11-23T19:52:43Z</dcterms:created>
  <dcterms:modified xsi:type="dcterms:W3CDTF">2024-10-03T12:31:53Z</dcterms:modified>
</cp:coreProperties>
</file>