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96" r:id="rId2"/>
    <p:sldId id="299" r:id="rId3"/>
    <p:sldId id="300" r:id="rId4"/>
    <p:sldId id="301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89" r:id="rId16"/>
    <p:sldId id="276" r:id="rId17"/>
    <p:sldId id="298" r:id="rId18"/>
    <p:sldId id="268" r:id="rId19"/>
    <p:sldId id="269" r:id="rId20"/>
    <p:sldId id="270" r:id="rId21"/>
    <p:sldId id="267" r:id="rId22"/>
    <p:sldId id="271" r:id="rId23"/>
    <p:sldId id="272" r:id="rId24"/>
    <p:sldId id="273" r:id="rId25"/>
    <p:sldId id="274" r:id="rId26"/>
    <p:sldId id="275" r:id="rId27"/>
    <p:sldId id="278" r:id="rId28"/>
    <p:sldId id="277" r:id="rId29"/>
    <p:sldId id="280" r:id="rId30"/>
    <p:sldId id="281" r:id="rId31"/>
    <p:sldId id="282" r:id="rId32"/>
    <p:sldId id="288" r:id="rId33"/>
    <p:sldId id="290" r:id="rId34"/>
    <p:sldId id="291" r:id="rId35"/>
    <p:sldId id="292" r:id="rId36"/>
    <p:sldId id="293" r:id="rId37"/>
    <p:sldId id="295" r:id="rId38"/>
    <p:sldId id="297" r:id="rId39"/>
    <p:sldId id="302" r:id="rId4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99"/>
            <p14:sldId id="300"/>
            <p14:sldId id="301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  <p14:section name="Старые тесты" id="{CF07BB18-F8C1-4D34-B5F4-6437445140CC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20.09.2024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20.09.2024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20.09.2024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0.png"/><Relationship Id="rId7" Type="http://schemas.openxmlformats.org/officeDocument/2006/relationships/image" Target="../media/image4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ограниченном входе он почти всегда (т.е. за исключением конечного малого числа точек)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ограниченным временем и памятью.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Альтернативная трактовка понятия абсолютной и семантической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Противник не может различить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двух выбранных сообщений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2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</a:t>
            </a:r>
            <a:r>
              <a:rPr lang="ru-RU" b="1" dirty="0" smtClean="0"/>
              <a:t>Теорема Шеннона</a:t>
            </a:r>
            <a:r>
              <a:rPr lang="ru-RU" dirty="0" smtClean="0"/>
              <a:t>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007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00787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2800" b="1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ru-RU" sz="2800" dirty="0" smtClean="0">
                    <a:latin typeface="Cambria Math" panose="02040503050406030204" pitchFamily="18" charset="0"/>
                  </a:rPr>
                  <a:t>Что отправляет и что получает противник?</a:t>
                </a:r>
                <a:endParaRPr lang="en-US" sz="2800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 smtClean="0"/>
                  <a:t> ???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ru-RU" sz="2800" dirty="0" smtClean="0"/>
                  <a:t>функция от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blipFill rotWithShape="0">
                <a:blip r:embed="rId2"/>
                <a:stretch>
                  <a:fillRect l="-18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3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доказательства </a:t>
                </a:r>
                <a:r>
                  <a:rPr lang="ru-RU" dirty="0"/>
                  <a:t>–</a:t>
                </a:r>
                <a:r>
                  <a:rPr lang="ru-RU" dirty="0" smtClean="0"/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е</a:t>
                </a:r>
                <a:r>
                  <a:rPr lang="ru-RU" dirty="0" smtClean="0">
                    <a:ea typeface="Cambria Math" panose="02040503050406030204" pitchFamily="18" charset="0"/>
                  </a:rPr>
                  <a:t>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47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/>
              <a:t>g</a:t>
            </a:r>
            <a:r>
              <a:rPr lang="en-US" sz="2400" dirty="0" smtClean="0"/>
              <a:t>enerator)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одноразовый блокнот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blipFill>
                <a:blip r:embed="rId4"/>
                <a:stretch>
                  <a:fillRect l="-1536" t="-10000" r="-172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8" y="3886601"/>
            <a:ext cx="1635126" cy="522684"/>
            <a:chOff x="3648" y="2913"/>
            <a:chExt cx="1030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/>
                    <a:t>c </a:t>
                  </a:r>
                  <a:r>
                    <a:rPr lang="en-US" sz="2000" i="1" dirty="0">
                      <a:sym typeface="Symbol" pitchFamily="18" charset="2"/>
                    </a:rPr>
                    <a:t> </a:t>
                  </a:r>
                  <a:r>
                    <a:rPr lang="en-US" sz="2400" b="1" i="1" dirty="0" smtClean="0"/>
                    <a:t>m</a:t>
                  </a:r>
                  <a:r>
                    <a:rPr lang="en-US" sz="2400" b="1" i="1" baseline="-25000" dirty="0" smtClean="0"/>
                    <a:t>0</a:t>
                  </a:r>
                  <a:r>
                    <a:rPr lang="en-US" sz="2400" b="1" dirty="0" smtClean="0"/>
                    <a:t>⊕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800" b="1" i="1" dirty="0" smtClean="0"/>
                    <a:t> </a:t>
                  </a:r>
                  <a:endParaRPr lang="en-US" sz="2000" b="1" i="1" dirty="0"/>
                </a:p>
              </p:txBody>
            </p:sp>
          </mc:Choice>
          <mc:Fallback xmlns="">
            <p:sp>
              <p:nvSpPr>
                <p:cNvPr id="1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blipFill>
                  <a:blip r:embed="rId2"/>
                  <a:stretch>
                    <a:fillRect l="-4120" t="-2353" b="-2470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3"/>
          <p:cNvCxnSpPr/>
          <p:nvPr/>
        </p:nvCxnSpPr>
        <p:spPr>
          <a:xfrm>
            <a:off x="3701562" y="3534176"/>
            <a:ext cx="16482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∈ {0,1}</a:t>
                </a:r>
                <a:r>
                  <a:rPr lang="en-US" baseline="30000" dirty="0" smtClean="0"/>
                  <a:t>n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blipFill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150444" y="417699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4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>
            <a:off x="9769444" y="4602262"/>
            <a:ext cx="732177" cy="8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en-US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en-US" dirty="0" smtClean="0">
                    <a:cs typeface="Arial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5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471943" y="3207061"/>
            <a:ext cx="1878442" cy="16085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Else:       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  <a:blipFill>
                <a:blip r:embed="rId6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Line 5"/>
          <p:cNvSpPr>
            <a:spLocks noChangeShapeType="1"/>
          </p:cNvSpPr>
          <p:nvPr/>
        </p:nvSpPr>
        <p:spPr bwMode="auto">
          <a:xfrm flipV="1">
            <a:off x="405143" y="3660290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308159" y="31544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2800" b="1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 smtClean="0"/>
                  <a:t> ??? </a:t>
                </a:r>
                <a:r>
                  <a:rPr lang="en-US" sz="2800" dirty="0" smtClean="0"/>
                  <a:t>(</a:t>
                </a:r>
                <a:r>
                  <a:rPr lang="ru-RU" sz="2800" dirty="0" smtClean="0"/>
                  <a:t>функция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sz="2800" dirty="0" smtClean="0"/>
                  <a:t>)</a:t>
                </a:r>
                <a:endParaRPr lang="ru-RU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 smtClean="0"/>
                  <a:t> ???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ru-RU" sz="2800" dirty="0" smtClean="0"/>
                  <a:t>функция от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ru-RU" sz="2800" dirty="0" smtClean="0"/>
                  <a:t>Связь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sz="2800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blipFill>
                <a:blip r:embed="rId2"/>
                <a:stretch>
                  <a:fillRect l="-1826" b="-6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3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2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blipFill>
                <a:blip r:embed="rId10"/>
                <a:stretch>
                  <a:fillRect r="-813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Сверх-полиномиальные</a:t>
            </a:r>
            <a:r>
              <a:rPr lang="ru-RU" dirty="0" smtClean="0"/>
              <a:t>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en-US" b="1" dirty="0" smtClean="0"/>
                  <a:t>c</a:t>
                </a:r>
                <a:r>
                  <a:rPr lang="ru-RU" b="1" dirty="0" smtClean="0"/>
                  <a:t>верх-полиномиальной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1478</Words>
  <Application>Microsoft Office PowerPoint</Application>
  <PresentationFormat>Широкоэкранный</PresentationFormat>
  <Paragraphs>396</Paragraphs>
  <Slides>39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Symbol</vt:lpstr>
      <vt:lpstr>Wingdings</vt:lpstr>
      <vt:lpstr>Тема Office</vt:lpstr>
      <vt:lpstr>Прикладная Криптография: Симметричные криптосистемы Поточные шифры</vt:lpstr>
      <vt:lpstr>Тест.</vt:lpstr>
      <vt:lpstr>Тест.</vt:lpstr>
      <vt:lpstr>TIME 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  <vt:lpstr>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520</cp:revision>
  <dcterms:created xsi:type="dcterms:W3CDTF">2018-08-24T12:25:18Z</dcterms:created>
  <dcterms:modified xsi:type="dcterms:W3CDTF">2024-09-20T06:58:43Z</dcterms:modified>
</cp:coreProperties>
</file>