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96" r:id="rId2"/>
    <p:sldId id="439" r:id="rId3"/>
    <p:sldId id="441" r:id="rId4"/>
    <p:sldId id="440" r:id="rId5"/>
    <p:sldId id="442" r:id="rId6"/>
    <p:sldId id="443" r:id="rId7"/>
    <p:sldId id="444" r:id="rId8"/>
    <p:sldId id="445" r:id="rId9"/>
    <p:sldId id="446" r:id="rId10"/>
    <p:sldId id="447" r:id="rId11"/>
    <p:sldId id="448" r:id="rId12"/>
    <p:sldId id="449" r:id="rId13"/>
    <p:sldId id="451" r:id="rId14"/>
    <p:sldId id="452" r:id="rId15"/>
    <p:sldId id="450" r:id="rId16"/>
    <p:sldId id="453" r:id="rId17"/>
    <p:sldId id="454" r:id="rId18"/>
    <p:sldId id="455" r:id="rId19"/>
    <p:sldId id="456" r:id="rId20"/>
    <p:sldId id="457" r:id="rId21"/>
    <p:sldId id="458" r:id="rId22"/>
    <p:sldId id="459" r:id="rId23"/>
    <p:sldId id="460" r:id="rId24"/>
    <p:sldId id="461" r:id="rId25"/>
    <p:sldId id="462" r:id="rId26"/>
    <p:sldId id="463" r:id="rId27"/>
    <p:sldId id="464" r:id="rId28"/>
    <p:sldId id="465" r:id="rId29"/>
    <p:sldId id="466" r:id="rId30"/>
    <p:sldId id="467" r:id="rId31"/>
    <p:sldId id="468" r:id="rId32"/>
    <p:sldId id="469" r:id="rId3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B9489B66-A166-4A24-B55F-EDCB98E57948}">
          <p14:sldIdLst>
            <p14:sldId id="296"/>
          </p14:sldIdLst>
        </p14:section>
        <p14:section name="Лирическое отступление в блочные шифры" id="{166FB796-C804-494D-81E1-46F5EBC53402}">
          <p14:sldIdLst>
            <p14:sldId id="439"/>
            <p14:sldId id="441"/>
            <p14:sldId id="440"/>
            <p14:sldId id="442"/>
          </p14:sldIdLst>
        </p14:section>
        <p14:section name="MAC" id="{18788C7A-D9AB-44EB-970F-32D0872360AF}">
          <p14:sldIdLst>
            <p14:sldId id="443"/>
            <p14:sldId id="444"/>
            <p14:sldId id="445"/>
            <p14:sldId id="446"/>
            <p14:sldId id="447"/>
            <p14:sldId id="448"/>
            <p14:sldId id="449"/>
            <p14:sldId id="451"/>
            <p14:sldId id="452"/>
            <p14:sldId id="450"/>
            <p14:sldId id="453"/>
            <p14:sldId id="454"/>
            <p14:sldId id="455"/>
            <p14:sldId id="456"/>
          </p14:sldIdLst>
        </p14:section>
        <p14:section name="Построение MAC" id="{BDB6B9FB-F9C3-47B8-A5AA-E2B6D87B1A81}">
          <p14:sldIdLst>
            <p14:sldId id="457"/>
            <p14:sldId id="458"/>
            <p14:sldId id="459"/>
            <p14:sldId id="460"/>
            <p14:sldId id="461"/>
          </p14:sldIdLst>
        </p14:section>
        <p14:section name="беспификсные prf" id="{8D7119DD-8269-4067-B041-CBC75DC9F3BE}">
          <p14:sldIdLst>
            <p14:sldId id="462"/>
            <p14:sldId id="463"/>
            <p14:sldId id="464"/>
            <p14:sldId id="465"/>
            <p14:sldId id="466"/>
          </p14:sldIdLst>
        </p14:section>
        <p14:section name="атаки на MAC на основе беспрификсных PRF" id="{BB52D12A-AD2B-4D91-AE6C-68129FB28A94}">
          <p14:sldIdLst>
            <p14:sldId id="467"/>
            <p14:sldId id="468"/>
            <p14:sldId id="469"/>
          </p14:sldIdLst>
        </p14:section>
        <p14:section name="CBC" id="{C4CD0A65-B822-46E5-B632-31A9388536BE}">
          <p14:sldIdLst/>
        </p14:section>
        <p14:section name="Детерминированный CPA" id="{0532A29F-7973-4F7E-84F6-C56353BBD5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41" autoAdjust="0"/>
    <p:restoredTop sz="94664" autoAdjust="0"/>
  </p:normalViewPr>
  <p:slideViewPr>
    <p:cSldViewPr snapToGrid="0">
      <p:cViewPr varScale="1">
        <p:scale>
          <a:sx n="81" d="100"/>
          <a:sy n="81" d="100"/>
        </p:scale>
        <p:origin x="57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2778"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16-15DC-4E25-BDC3-F25146157B16}" type="datetimeFigureOut">
              <a:rPr lang="ru-RU" smtClean="0"/>
              <a:t>08.11.2018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5760-61D2-4B80-8A8D-A874439CE6F8}" type="slidenum">
              <a:rPr lang="ru-RU" smtClean="0"/>
              <a:t>‹#›</a:t>
            </a:fld>
            <a:endParaRPr lang="ru-RU"/>
          </a:p>
        </p:txBody>
      </p:sp>
    </p:spTree>
    <p:extLst>
      <p:ext uri="{BB962C8B-B14F-4D97-AF65-F5344CB8AC3E}">
        <p14:creationId xmlns:p14="http://schemas.microsoft.com/office/powerpoint/2010/main" val="156870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EC8293-DB51-454A-BE81-EC8FCB31EBA2}" type="datetime1">
              <a:rPr lang="ru-RU" smtClean="0"/>
              <a:t>08.11.2018</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01489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41C87B1-1C35-4DBD-BC18-2BC72E776603}" type="datetime1">
              <a:rPr lang="ru-RU" smtClean="0"/>
              <a:t>08.11.2018</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9413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134C275-26C0-42CD-9111-9ADE65922AF9}" type="datetime1">
              <a:rPr lang="ru-RU" smtClean="0"/>
              <a:t>08.11.2018</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448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C1A9A50B-C350-45F5-8AAB-ADB9E670AF2E}" type="datetime1">
              <a:rPr lang="ru-RU" smtClean="0"/>
              <a:t>08.11.2018</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38185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9688C9-348F-42F9-B6C0-5990DDE0C5B2}" type="datetime1">
              <a:rPr lang="ru-RU" smtClean="0"/>
              <a:t>08.11.2018</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76937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84AFD8F-6DD9-4AD3-A505-FDC3F5C5F3F6}" type="datetime1">
              <a:rPr lang="ru-RU" smtClean="0"/>
              <a:t>08.11.2018</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2766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3551EFE-4D02-45EB-A747-8B6F047B5AA0}" type="datetime1">
              <a:rPr lang="ru-RU" smtClean="0"/>
              <a:t>08.11.2018</a:t>
            </a:fld>
            <a:endParaRPr lang="ru-RU"/>
          </a:p>
        </p:txBody>
      </p:sp>
      <p:sp>
        <p:nvSpPr>
          <p:cNvPr id="8" name="Нижний колонтитул 7"/>
          <p:cNvSpPr>
            <a:spLocks noGrp="1"/>
          </p:cNvSpPr>
          <p:nvPr>
            <p:ph type="ftr" sz="quarter" idx="11"/>
          </p:nvPr>
        </p:nvSpPr>
        <p:spPr/>
        <p:txBody>
          <a:bodyPr/>
          <a:lstStyle/>
          <a:p>
            <a:r>
              <a:rPr lang="ru-RU" smtClean="0"/>
              <a:t>Артём Макаров</a:t>
            </a:r>
            <a:endParaRPr lang="ru-RU"/>
          </a:p>
        </p:txBody>
      </p:sp>
      <p:sp>
        <p:nvSpPr>
          <p:cNvPr id="9" name="Номер слайда 8"/>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195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3A9F34-E5CD-4B8F-AA9E-889C84372B20}" type="datetime1">
              <a:rPr lang="ru-RU" smtClean="0"/>
              <a:t>08.11.2018</a:t>
            </a:fld>
            <a:endParaRPr lang="ru-RU"/>
          </a:p>
        </p:txBody>
      </p:sp>
      <p:sp>
        <p:nvSpPr>
          <p:cNvPr id="4" name="Нижний колонтитул 3"/>
          <p:cNvSpPr>
            <a:spLocks noGrp="1"/>
          </p:cNvSpPr>
          <p:nvPr>
            <p:ph type="ftr" sz="quarter" idx="11"/>
          </p:nvPr>
        </p:nvSpPr>
        <p:spPr/>
        <p:txBody>
          <a:bodyPr/>
          <a:lstStyle/>
          <a:p>
            <a:r>
              <a:rPr lang="ru-RU" smtClean="0"/>
              <a:t>Артём Макаров</a:t>
            </a:r>
            <a:endParaRPr lang="ru-RU"/>
          </a:p>
        </p:txBody>
      </p:sp>
      <p:sp>
        <p:nvSpPr>
          <p:cNvPr id="5" name="Номер слайда 4"/>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0878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1224D22-9B29-44A6-8E82-95FC492DEDC1}" type="datetime1">
              <a:rPr lang="ru-RU" smtClean="0"/>
              <a:t>08.11.2018</a:t>
            </a:fld>
            <a:endParaRPr lang="ru-RU"/>
          </a:p>
        </p:txBody>
      </p:sp>
      <p:sp>
        <p:nvSpPr>
          <p:cNvPr id="3" name="Нижний колонтитул 2"/>
          <p:cNvSpPr>
            <a:spLocks noGrp="1"/>
          </p:cNvSpPr>
          <p:nvPr>
            <p:ph type="ftr" sz="quarter" idx="11"/>
          </p:nvPr>
        </p:nvSpPr>
        <p:spPr/>
        <p:txBody>
          <a:bodyPr/>
          <a:lstStyle/>
          <a:p>
            <a:r>
              <a:rPr lang="ru-RU" smtClean="0"/>
              <a:t>Артём Макаров</a:t>
            </a:r>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0242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1D1034F-4441-48A1-BDC0-25EA1022324A}" type="datetime1">
              <a:rPr lang="ru-RU" smtClean="0"/>
              <a:t>08.11.2018</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213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FFDE79-B627-473B-AE17-4C65BD2495F7}" type="datetime1">
              <a:rPr lang="ru-RU" smtClean="0"/>
              <a:t>08.11.2018</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9533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A537A-1B8C-47BA-9BA6-7CE3FAFDA8BE}" type="datetime1">
              <a:rPr lang="ru-RU" smtClean="0"/>
              <a:t>08.11.2018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Артём Макаров</a:t>
            </a: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3DDDB-F8F7-4D64-A7FD-3F3D61C1949F}" type="slidenum">
              <a:rPr lang="ru-RU" smtClean="0"/>
              <a:t>‹#›</a:t>
            </a:fld>
            <a:endParaRPr lang="ru-RU"/>
          </a:p>
        </p:txBody>
      </p:sp>
    </p:spTree>
    <p:extLst>
      <p:ext uri="{BB962C8B-B14F-4D97-AF65-F5344CB8AC3E}">
        <p14:creationId xmlns:p14="http://schemas.microsoft.com/office/powerpoint/2010/main" val="413575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5.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8.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8.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3.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3.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29.png"/><Relationship Id="rId12" Type="http://schemas.openxmlformats.org/officeDocument/2006/relationships/image" Target="../media/image55.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4.png"/><Relationship Id="rId5" Type="http://schemas.openxmlformats.org/officeDocument/2006/relationships/image" Target="../media/image49.png"/><Relationship Id="rId10" Type="http://schemas.openxmlformats.org/officeDocument/2006/relationships/image" Target="../media/image53.png"/><Relationship Id="rId4" Type="http://schemas.openxmlformats.org/officeDocument/2006/relationships/image" Target="../media/image25.png"/><Relationship Id="rId9" Type="http://schemas.openxmlformats.org/officeDocument/2006/relationships/image" Target="../media/image52.png"/></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gif"/></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2"/>
            <a:ext cx="9144000" cy="3105605"/>
          </a:xfrm>
        </p:spPr>
        <p:txBody>
          <a:bodyPr>
            <a:normAutofit fontScale="90000"/>
          </a:bodyPr>
          <a:lstStyle/>
          <a:p>
            <a:r>
              <a:rPr lang="ru-RU" dirty="0" smtClean="0"/>
              <a:t>Прикладная </a:t>
            </a:r>
            <a:r>
              <a:rPr lang="ru-RU" dirty="0"/>
              <a:t>К</a:t>
            </a:r>
            <a:r>
              <a:rPr lang="ru-RU" dirty="0" smtClean="0"/>
              <a:t>риптография</a:t>
            </a:r>
            <a:r>
              <a:rPr lang="en-US" dirty="0" smtClean="0"/>
              <a:t>:</a:t>
            </a:r>
            <a:br>
              <a:rPr lang="en-US" dirty="0" smtClean="0"/>
            </a:br>
            <a:r>
              <a:rPr lang="ru-RU" dirty="0" smtClean="0"/>
              <a:t>Симметричные криптосистемы</a:t>
            </a:r>
            <a:r>
              <a:rPr lang="en-US" dirty="0" smtClean="0"/>
              <a:t/>
            </a:r>
            <a:br>
              <a:rPr lang="en-US" dirty="0" smtClean="0"/>
            </a:br>
            <a:r>
              <a:rPr lang="en-US" dirty="0" smtClean="0"/>
              <a:t>MAC</a:t>
            </a:r>
            <a:endParaRPr lang="ru-RU" dirty="0"/>
          </a:p>
        </p:txBody>
      </p:sp>
      <p:sp>
        <p:nvSpPr>
          <p:cNvPr id="3" name="Подзаголовок 2"/>
          <p:cNvSpPr>
            <a:spLocks noGrp="1"/>
          </p:cNvSpPr>
          <p:nvPr>
            <p:ph type="subTitle" idx="1"/>
          </p:nvPr>
        </p:nvSpPr>
        <p:spPr>
          <a:xfrm>
            <a:off x="1524000" y="5068699"/>
            <a:ext cx="9144000" cy="1655762"/>
          </a:xfrm>
        </p:spPr>
        <p:txBody>
          <a:bodyPr/>
          <a:lstStyle/>
          <a:p>
            <a:r>
              <a:rPr lang="ru-RU" dirty="0" smtClean="0"/>
              <a:t>Макаров Артём </a:t>
            </a:r>
          </a:p>
          <a:p>
            <a:r>
              <a:rPr lang="ru-RU" dirty="0" smtClean="0"/>
              <a:t>МИФИ 2018</a:t>
            </a:r>
            <a:endParaRPr lang="ru-RU" dirty="0"/>
          </a:p>
        </p:txBody>
      </p:sp>
    </p:spTree>
    <p:extLst>
      <p:ext uri="{BB962C8B-B14F-4D97-AF65-F5344CB8AC3E}">
        <p14:creationId xmlns:p14="http://schemas.microsoft.com/office/powerpoint/2010/main" val="563176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a:t>
            </a:r>
            <a:r>
              <a:rPr lang="en-US" dirty="0" smtClean="0"/>
              <a:t>chosen message attack)</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Претендент выбирает случайный ключ </a:t>
                </a:r>
                <a14:m>
                  <m:oMath xmlns:m="http://schemas.openxmlformats.org/officeDocument/2006/math">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𝐾</m:t>
                    </m:r>
                  </m:oMath>
                </a14:m>
                <a:endParaRPr lang="en-US" dirty="0" smtClean="0"/>
              </a:p>
              <a:p>
                <a:r>
                  <a:rPr lang="ru-RU" dirty="0" smtClean="0"/>
                  <a:t>Противник на </a:t>
                </a:r>
                <a14:m>
                  <m:oMath xmlns:m="http://schemas.openxmlformats.org/officeDocument/2006/math">
                    <m:r>
                      <a:rPr lang="en-US" b="0" i="1" smtClean="0">
                        <a:latin typeface="Cambria Math" panose="02040503050406030204" pitchFamily="18" charset="0"/>
                      </a:rPr>
                      <m:t>𝑖</m:t>
                    </m:r>
                  </m:oMath>
                </a14:m>
                <a:r>
                  <a:rPr lang="en-US" dirty="0" smtClean="0"/>
                  <a:t>-</a:t>
                </a:r>
                <a:r>
                  <a:rPr lang="ru-RU" dirty="0" smtClean="0"/>
                  <a:t>м запросе отправляет произвольное сообщение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a14:m>
                <a:endParaRPr lang="en-US" dirty="0" smtClean="0"/>
              </a:p>
              <a:p>
                <a:r>
                  <a:rPr lang="ru-RU" dirty="0" smtClean="0"/>
                  <a:t>Претендент отвечает на </a:t>
                </a:r>
                <a14:m>
                  <m:oMath xmlns:m="http://schemas.openxmlformats.org/officeDocument/2006/math">
                    <m:r>
                      <a:rPr lang="en-US" b="0" i="1" smtClean="0">
                        <a:latin typeface="Cambria Math" panose="02040503050406030204" pitchFamily="18" charset="0"/>
                      </a:rPr>
                      <m:t>𝑖</m:t>
                    </m:r>
                  </m:oMath>
                </a14:m>
                <a:r>
                  <a:rPr lang="en-US" dirty="0" smtClean="0"/>
                  <a:t>-</a:t>
                </a:r>
                <a:r>
                  <a:rPr lang="ru-RU" dirty="0" smtClean="0"/>
                  <a:t>й запрос</a:t>
                </a:r>
                <a:r>
                  <a:rPr lang="en-US" dirty="0" smtClean="0"/>
                  <a:t>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𝑡</m:t>
                        </m:r>
                      </m:e>
                      <m:sub>
                        <m:r>
                          <a:rPr lang="en-US" sz="2800" i="1" dirty="0">
                            <a:latin typeface="Cambria Math" panose="02040503050406030204" pitchFamily="18" charset="0"/>
                          </a:rPr>
                          <m:t>𝑖</m:t>
                        </m:r>
                      </m:sub>
                    </m:sSub>
                    <m:sSup>
                      <m:sSupPr>
                        <m:ctrlPr>
                          <a:rPr lang="en-US" sz="2800" i="1" dirty="0">
                            <a:latin typeface="Cambria Math" panose="02040503050406030204" pitchFamily="18" charset="0"/>
                          </a:rPr>
                        </m:ctrlPr>
                      </m:sSupPr>
                      <m:e>
                        <m:r>
                          <a:rPr lang="en-US" sz="2800" i="1" dirty="0">
                            <a:latin typeface="Cambria Math" panose="02040503050406030204" pitchFamily="18" charset="0"/>
                          </a:rPr>
                          <m:t>←</m:t>
                        </m:r>
                      </m:e>
                      <m:sup>
                        <m:r>
                          <a:rPr lang="en-US" sz="2800" i="1" dirty="0">
                            <a:latin typeface="Cambria Math" panose="02040503050406030204" pitchFamily="18" charset="0"/>
                          </a:rPr>
                          <m:t>𝑅</m:t>
                        </m:r>
                      </m:sup>
                    </m:sSup>
                    <m:r>
                      <a:rPr lang="en-US" sz="2800" i="1" dirty="0">
                        <a:latin typeface="Cambria Math" panose="02040503050406030204" pitchFamily="18" charset="0"/>
                      </a:rPr>
                      <m:t>𝑆</m:t>
                    </m:r>
                    <m:r>
                      <a:rPr lang="en-US" sz="2800" i="1" dirty="0">
                        <a:latin typeface="Cambria Math" panose="02040503050406030204" pitchFamily="18" charset="0"/>
                      </a:rPr>
                      <m:t>(</m:t>
                    </m:r>
                    <m:r>
                      <a:rPr lang="en-US" sz="2800" i="1" dirty="0">
                        <a:latin typeface="Cambria Math" panose="02040503050406030204" pitchFamily="18" charset="0"/>
                      </a:rPr>
                      <m:t>𝑘</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𝑚</m:t>
                        </m:r>
                      </m:e>
                      <m:sub>
                        <m:r>
                          <a:rPr lang="en-US" sz="2800" i="1" dirty="0">
                            <a:latin typeface="Cambria Math" panose="02040503050406030204" pitchFamily="18" charset="0"/>
                          </a:rPr>
                          <m:t>𝑖</m:t>
                        </m:r>
                      </m:sub>
                    </m:sSub>
                    <m:r>
                      <a:rPr lang="en-US" sz="2800" i="1" dirty="0">
                        <a:latin typeface="Cambria Math" panose="02040503050406030204" pitchFamily="18" charset="0"/>
                      </a:rPr>
                      <m:t>)</m:t>
                    </m:r>
                  </m:oMath>
                </a14:m>
                <a:endParaRPr lang="en-US" sz="2800" dirty="0"/>
              </a:p>
              <a:p>
                <a:r>
                  <a:rPr lang="ru-RU" dirty="0" smtClean="0"/>
                  <a:t>Противник выдаёт пару </a:t>
                </a:r>
                <a14:m>
                  <m:oMath xmlns:m="http://schemas.openxmlformats.org/officeDocument/2006/math">
                    <m:d>
                      <m:dPr>
                        <m:ctrlPr>
                          <a:rPr lang="ru-RU"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10</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6474"/>
            <a:ext cx="3771900" cy="400050"/>
            <a:chOff x="1776" y="1793"/>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639016"/>
            <a:ext cx="3733800" cy="400051"/>
            <a:chOff x="1776" y="2107"/>
            <a:chExt cx="2352"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2422" y="2107"/>
                  <a:ext cx="1143"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2422" y="2107"/>
                  <a:ext cx="1143"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22587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br>
              <a:rPr lang="en-US" dirty="0" smtClean="0"/>
            </a:br>
            <a:r>
              <a:rPr lang="ru-RU" dirty="0"/>
              <a:t>(</a:t>
            </a:r>
            <a:r>
              <a:rPr lang="en-US" dirty="0"/>
              <a:t>chosen message attack)</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Противник побеждает в игре, если пара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smtClean="0"/>
                  <a:t> – </a:t>
                </a:r>
                <a:r>
                  <a:rPr lang="ru-RU" dirty="0" smtClean="0"/>
                  <a:t>верная пара сообщение – </a:t>
                </a:r>
                <a:r>
                  <a:rPr lang="en-US" dirty="0" smtClean="0"/>
                  <a:t>MA</a:t>
                </a:r>
                <a:r>
                  <a:rPr lang="ru-RU" dirty="0" smtClean="0"/>
                  <a:t>С, т.е.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=1</m:t>
                    </m:r>
                    <m:r>
                      <a:rPr lang="en-US" b="0" i="0" smtClean="0">
                        <a:latin typeface="Cambria Math" panose="02040503050406030204" pitchFamily="18" charset="0"/>
                      </a:rPr>
                      <m:t>.</m:t>
                    </m:r>
                  </m:oMath>
                </a14:m>
                <a:endParaRPr lang="en-US" dirty="0" smtClean="0"/>
              </a:p>
              <a:p>
                <a:r>
                  <a:rPr lang="ru-RU" dirty="0" smtClean="0"/>
                  <a:t>Преимуществом противника </a:t>
                </a:r>
                <a14:m>
                  <m:oMath xmlns:m="http://schemas.openxmlformats.org/officeDocument/2006/math">
                    <m:r>
                      <a:rPr lang="en-US" b="0" i="1" smtClean="0">
                        <a:latin typeface="Cambria Math" panose="02040503050406030204" pitchFamily="18" charset="0"/>
                      </a:rPr>
                      <m:t>𝐴</m:t>
                    </m:r>
                  </m:oMath>
                </a14:m>
                <a:r>
                  <a:rPr lang="ru-RU" dirty="0" smtClean="0"/>
                  <a:t> в игре против </a:t>
                </a:r>
                <a:r>
                  <a:rPr lang="en-US" dirty="0" smtClean="0"/>
                  <a:t>MAC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r>
                  <a:rPr lang="ru-RU" dirty="0" smtClean="0"/>
                  <a:t>называется величина </a:t>
                </a:r>
                <a14:m>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=1</m:t>
                    </m:r>
                  </m:oMath>
                </a14:m>
                <a:r>
                  <a:rPr lang="en-US" dirty="0" smtClean="0"/>
                  <a:t>].</a:t>
                </a:r>
              </a:p>
              <a:p>
                <a:r>
                  <a:rPr lang="en-US" dirty="0" smtClean="0"/>
                  <a:t>MAC </a:t>
                </a:r>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oMath>
                </a14:m>
                <a:r>
                  <a:rPr lang="en-US" dirty="0" smtClean="0"/>
                  <a:t> </a:t>
                </a:r>
                <a:r>
                  <a:rPr lang="ru-RU" dirty="0" smtClean="0"/>
                  <a:t>называется стойким </a:t>
                </a:r>
                <a:r>
                  <a:rPr lang="en-US" dirty="0" smtClean="0"/>
                  <a:t>MA</a:t>
                </a:r>
                <a:r>
                  <a:rPr lang="ru-RU" dirty="0" smtClean="0"/>
                  <a:t>С, если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𝜖</m:t>
                    </m:r>
                  </m:oMath>
                </a14:m>
                <a:r>
                  <a:rPr lang="en-US" dirty="0" smtClean="0"/>
                  <a:t> – </a:t>
                </a:r>
                <a:r>
                  <a:rPr lang="ru-RU" dirty="0" smtClean="0"/>
                  <a:t>пренебрежимо малая величина.</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11</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6474"/>
            <a:ext cx="3771900" cy="400050"/>
            <a:chOff x="1776" y="1793"/>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639016"/>
            <a:ext cx="3733800" cy="400051"/>
            <a:chOff x="1776" y="2107"/>
            <a:chExt cx="2352"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2422" y="2107"/>
                  <a:ext cx="1143"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2422" y="2107"/>
                  <a:ext cx="1143"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30762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Игра на стойкость </a:t>
            </a:r>
            <a:r>
              <a:rPr lang="en-US" dirty="0"/>
              <a:t>MAC</a:t>
            </a:r>
            <a:endParaRPr lang="ru-RU" dirty="0"/>
          </a:p>
        </p:txBody>
      </p:sp>
      <p:sp>
        <p:nvSpPr>
          <p:cNvPr id="3" name="Объект 2"/>
          <p:cNvSpPr>
            <a:spLocks noGrp="1"/>
          </p:cNvSpPr>
          <p:nvPr>
            <p:ph idx="1"/>
          </p:nvPr>
        </p:nvSpPr>
        <p:spPr/>
        <p:txBody>
          <a:bodyPr/>
          <a:lstStyle/>
          <a:p>
            <a:pPr marL="0" indent="0">
              <a:buNone/>
            </a:pPr>
            <a:r>
              <a:rPr lang="ru-RU" dirty="0" smtClean="0"/>
              <a:t>В описанной ранее игре противник не имеет доступа к ключу, соответственно не может проверить самостоятельно, выдаёт ли он корректную пару в результате игры. В реальности, как правило, противник может узнать, является ли его результат корректным, например по тексту ошибки от сервера. Модифицируем игру, чтобы отразить данную возможность.</a:t>
            </a:r>
          </a:p>
          <a:p>
            <a:pPr marL="0" indent="0">
              <a:buNone/>
            </a:pPr>
            <a:endParaRPr lang="ru-RU" dirty="0"/>
          </a:p>
          <a:p>
            <a:pPr marL="0" indent="0">
              <a:buNone/>
            </a:pPr>
            <a:r>
              <a:rPr lang="ru-RU" dirty="0" smtClean="0"/>
              <a:t>Помимо запросов на получения </a:t>
            </a:r>
            <a:r>
              <a:rPr lang="en-US" dirty="0" smtClean="0"/>
              <a:t>MAC </a:t>
            </a:r>
            <a:r>
              <a:rPr lang="ru-RU" dirty="0" smtClean="0"/>
              <a:t>для произвольного сообщения, добавим возможность запросов на проверку для произвольной пары сообщение-</a:t>
            </a:r>
            <a:r>
              <a:rPr lang="en-US" dirty="0" smtClean="0"/>
              <a:t>MAC</a:t>
            </a:r>
            <a:r>
              <a:rPr lang="ru-RU" dirty="0" smtClean="0"/>
              <a:t>.</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12</a:t>
            </a:fld>
            <a:endParaRPr lang="ru-RU"/>
          </a:p>
        </p:txBody>
      </p:sp>
    </p:spTree>
    <p:extLst>
      <p:ext uri="{BB962C8B-B14F-4D97-AF65-F5344CB8AC3E}">
        <p14:creationId xmlns:p14="http://schemas.microsoft.com/office/powerpoint/2010/main" val="2366352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91728"/>
          </a:xfrm>
        </p:spPr>
        <p:txBody>
          <a:bodyPr>
            <a:normAutofit fontScale="90000"/>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(с запросами на проверку</a:t>
            </a:r>
            <a:r>
              <a:rPr lang="en-US" dirty="0" smtClean="0"/>
              <a: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331512"/>
                <a:ext cx="10515600" cy="4351338"/>
              </a:xfrm>
            </p:spPr>
            <p:txBody>
              <a:bodyPr>
                <a:normAutofit/>
              </a:bodyPr>
              <a:lstStyle/>
              <a:p>
                <a:r>
                  <a:rPr lang="ru-RU" sz="2400" dirty="0" smtClean="0"/>
                  <a:t>Претендент выбирает случайный ключ </a:t>
                </a:r>
                <a14:m>
                  <m:oMath xmlns:m="http://schemas.openxmlformats.org/officeDocument/2006/math">
                    <m:r>
                      <a:rPr lang="en-US" sz="2400" b="0" i="1" smtClean="0">
                        <a:latin typeface="Cambria Math" panose="02040503050406030204" pitchFamily="18" charset="0"/>
                      </a:rPr>
                      <m:t>𝑘</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e>
                      <m:sup>
                        <m:r>
                          <a:rPr lang="en-US" sz="2400" b="0" i="1" smtClean="0">
                            <a:latin typeface="Cambria Math" panose="02040503050406030204" pitchFamily="18" charset="0"/>
                          </a:rPr>
                          <m:t>𝑅</m:t>
                        </m:r>
                      </m:sup>
                    </m:sSup>
                    <m:r>
                      <a:rPr lang="en-US" sz="2400" b="0" i="1" smtClean="0">
                        <a:latin typeface="Cambria Math" panose="02040503050406030204" pitchFamily="18" charset="0"/>
                      </a:rPr>
                      <m:t>𝐾</m:t>
                    </m:r>
                  </m:oMath>
                </a14:m>
                <a:endParaRPr lang="en-US" sz="2400" dirty="0" smtClean="0"/>
              </a:p>
              <a:p>
                <a:r>
                  <a:rPr lang="ru-RU" sz="2400" dirty="0" smtClean="0"/>
                  <a:t>Противник на </a:t>
                </a:r>
                <a14:m>
                  <m:oMath xmlns:m="http://schemas.openxmlformats.org/officeDocument/2006/math">
                    <m:r>
                      <a:rPr lang="en-US" sz="2400" b="0" i="1" smtClean="0">
                        <a:latin typeface="Cambria Math" panose="02040503050406030204" pitchFamily="18" charset="0"/>
                      </a:rPr>
                      <m:t>𝑖</m:t>
                    </m:r>
                  </m:oMath>
                </a14:m>
                <a:r>
                  <a:rPr lang="en-US" sz="2400" dirty="0" smtClean="0"/>
                  <a:t>-</a:t>
                </a:r>
                <a:r>
                  <a:rPr lang="ru-RU" sz="2400" dirty="0" smtClean="0"/>
                  <a:t>м запросе отправляет произвольное сообщение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𝑀</m:t>
                    </m:r>
                  </m:oMath>
                </a14:m>
                <a:r>
                  <a:rPr lang="ru-RU" sz="2400" dirty="0" smtClean="0"/>
                  <a:t> для получения </a:t>
                </a:r>
                <a:r>
                  <a:rPr lang="en-US" sz="2400" dirty="0" smtClean="0"/>
                  <a:t>MAC [</a:t>
                </a:r>
                <a:r>
                  <a:rPr lang="ru-RU" sz="2400" dirty="0" smtClean="0"/>
                  <a:t>или произвольную</a:t>
                </a:r>
                <a:r>
                  <a:rPr lang="en-US" sz="2400" dirty="0" smtClean="0"/>
                  <a:t> </a:t>
                </a:r>
                <a:r>
                  <a:rPr lang="ru-RU" sz="2400" dirty="0" smtClean="0"/>
                  <a:t>пару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oMath>
                </a14:m>
                <a:r>
                  <a:rPr lang="en-US" sz="2400" dirty="0" smtClean="0"/>
                  <a:t> </a:t>
                </a:r>
                <a:r>
                  <a:rPr lang="ru-RU" sz="2400" dirty="0" smtClean="0"/>
                  <a:t>для проверки, при условии что</a:t>
                </a:r>
                <a:r>
                  <a:rPr lang="en-US" sz="2400" dirty="0" smtClean="0"/>
                  <a:t> MAC </a:t>
                </a:r>
                <a:r>
                  <a:rPr lang="ru-RU" sz="2400" dirty="0" smtClean="0"/>
                  <a:t>для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oMath>
                </a14:m>
                <a:r>
                  <a:rPr lang="ru-RU" sz="2400" dirty="0" smtClean="0"/>
                  <a:t> ранее не запрашивали</a:t>
                </a:r>
                <a:r>
                  <a:rPr lang="en-US" sz="2400" dirty="0" smtClean="0"/>
                  <a:t>]</a:t>
                </a:r>
              </a:p>
              <a:p>
                <a:r>
                  <a:rPr lang="ru-RU" sz="2400" dirty="0" smtClean="0"/>
                  <a:t>Претендент отвечает на </a:t>
                </a:r>
                <a14:m>
                  <m:oMath xmlns:m="http://schemas.openxmlformats.org/officeDocument/2006/math">
                    <m:r>
                      <a:rPr lang="en-US" sz="2400" b="0" i="1" smtClean="0">
                        <a:latin typeface="Cambria Math" panose="02040503050406030204" pitchFamily="18" charset="0"/>
                      </a:rPr>
                      <m:t>𝑖</m:t>
                    </m:r>
                  </m:oMath>
                </a14:m>
                <a:r>
                  <a:rPr lang="en-US" sz="2400" dirty="0" smtClean="0"/>
                  <a:t>-</a:t>
                </a:r>
                <a:r>
                  <a:rPr lang="ru-RU" sz="2400" dirty="0" smtClean="0"/>
                  <a:t>й запрос</a:t>
                </a:r>
                <a:r>
                  <a:rPr lang="en-US" sz="2400" dirty="0" smtClean="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𝑡</m:t>
                        </m:r>
                      </m:e>
                      <m:sub>
                        <m:r>
                          <a:rPr lang="en-US" sz="2400" i="1" dirty="0">
                            <a:latin typeface="Cambria Math" panose="02040503050406030204" pitchFamily="18" charset="0"/>
                          </a:rPr>
                          <m:t>𝑖</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m:t>
                        </m:r>
                      </m:e>
                      <m:sup>
                        <m:r>
                          <a:rPr lang="en-US" sz="2400" i="1" dirty="0">
                            <a:latin typeface="Cambria Math" panose="02040503050406030204" pitchFamily="18" charset="0"/>
                          </a:rPr>
                          <m:t>𝑅</m:t>
                        </m:r>
                      </m:sup>
                    </m:sSup>
                    <m:r>
                      <a:rPr lang="en-US" sz="2400" i="1" dirty="0">
                        <a:latin typeface="Cambria Math" panose="02040503050406030204" pitchFamily="18" charset="0"/>
                      </a:rPr>
                      <m:t>𝑆</m:t>
                    </m:r>
                    <m:r>
                      <a:rPr lang="en-US" sz="2400" i="1" dirty="0">
                        <a:latin typeface="Cambria Math" panose="02040503050406030204" pitchFamily="18" charset="0"/>
                      </a:rPr>
                      <m:t>(</m:t>
                    </m:r>
                    <m:r>
                      <a:rPr lang="en-US" sz="2400" i="1" dirty="0">
                        <a:latin typeface="Cambria Math" panose="02040503050406030204" pitchFamily="18" charset="0"/>
                      </a:rPr>
                      <m:t>𝑘</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𝑚</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oMath>
                </a14:m>
                <a:r>
                  <a:rPr lang="ru-RU" sz="2400" dirty="0" smtClean="0"/>
                  <a:t> если было получено сообщение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oMath>
                </a14:m>
                <a:r>
                  <a:rPr lang="ru-RU" sz="2400" dirty="0" smtClean="0"/>
                  <a:t>, </a:t>
                </a:r>
                <a:r>
                  <a:rPr lang="en-US" sz="2400" dirty="0" smtClean="0"/>
                  <a:t>[</a:t>
                </a:r>
                <a:r>
                  <a:rPr lang="ru-RU" sz="2400" dirty="0" smtClean="0"/>
                  <a:t>или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m:t>
                    </m:r>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e>
                    </m:d>
                  </m:oMath>
                </a14:m>
                <a:r>
                  <a:rPr lang="ru-RU" sz="2400" dirty="0" smtClean="0"/>
                  <a:t>,</a:t>
                </a:r>
                <a:r>
                  <a:rPr lang="ru-RU" sz="2400" dirty="0"/>
                  <a:t> если было получено сообщение </a:t>
                </a:r>
                <a14:m>
                  <m:oMath xmlns:m="http://schemas.openxmlformats.org/officeDocument/2006/math">
                    <m:r>
                      <a:rPr lang="ru-RU"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endParaRPr lang="en-US" sz="2400" dirty="0"/>
              </a:p>
              <a:p>
                <a:r>
                  <a:rPr lang="ru-RU" sz="2400" dirty="0" smtClean="0"/>
                  <a:t>Противник выдаёт пару </a:t>
                </a:r>
                <a14:m>
                  <m:oMath xmlns:m="http://schemas.openxmlformats.org/officeDocument/2006/math">
                    <m:d>
                      <m:dPr>
                        <m:ctrlPr>
                          <a:rPr lang="ru-RU"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𝑡</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a14:m>
                <a:endParaRPr lang="ru-RU"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331512"/>
                <a:ext cx="10515600" cy="4351338"/>
              </a:xfrm>
              <a:blipFill rotWithShape="0">
                <a:blip r:embed="rId2"/>
                <a:stretch>
                  <a:fillRect l="-812"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13</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4093"/>
            <a:ext cx="3771900" cy="400050"/>
            <a:chOff x="1776" y="1791"/>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515" y="1791"/>
                  <a:ext cx="808"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sub>
                      </m:sSub>
                    </m:oMath>
                  </a14:m>
                  <a:r>
                    <a:rPr lang="en-US" sz="2000" dirty="0" smtClean="0">
                      <a:sym typeface="Symbol" pitchFamily="18" charset="2"/>
                    </a:rPr>
                    <a:t>]</a:t>
                  </a:r>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515" y="1791"/>
                  <a:ext cx="808" cy="336"/>
                </a:xfrm>
                <a:prstGeom prst="rect">
                  <a:avLst/>
                </a:prstGeom>
                <a:blipFill rotWithShape="0">
                  <a:blip r:embed="rId4"/>
                  <a:stretch>
                    <a:fillRect t="-9091" r="-4327" b="-25758"/>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593771"/>
            <a:ext cx="3813178" cy="406004"/>
            <a:chOff x="1776" y="2069"/>
            <a:chExt cx="2402" cy="341"/>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1828" y="2069"/>
                  <a:ext cx="2350"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r>
                    <a:rPr lang="en-US" sz="2000" dirty="0" smtClean="0"/>
                    <a:t>]</a:t>
                  </a:r>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1828" y="2069"/>
                  <a:ext cx="2350" cy="336"/>
                </a:xfrm>
                <a:prstGeom prst="rect">
                  <a:avLst/>
                </a:prstGeom>
                <a:blipFill rotWithShape="0">
                  <a:blip r:embed="rId5"/>
                  <a:stretch>
                    <a:fillRect t="-9231" b="-2769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006613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(с запросами на проверку</a:t>
            </a:r>
            <a:r>
              <a:rPr lang="en-US" dirty="0" smtClean="0"/>
              <a: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r>
                  <a:rPr lang="ru-RU" sz="2400" dirty="0" smtClean="0"/>
                  <a:t>Противник побеждает в игре, если пара </a:t>
                </a:r>
                <a14:m>
                  <m:oMath xmlns:m="http://schemas.openxmlformats.org/officeDocument/2006/math">
                    <m:r>
                      <a:rPr lang="ru-RU"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 </a:t>
                </a:r>
                <a:r>
                  <a:rPr lang="ru-RU" sz="2400" dirty="0"/>
                  <a:t>верная пара сообщение – </a:t>
                </a:r>
                <a:r>
                  <a:rPr lang="en-US" sz="2400" dirty="0"/>
                  <a:t>MA</a:t>
                </a:r>
                <a:r>
                  <a:rPr lang="ru-RU" sz="2400" dirty="0"/>
                  <a:t>С, т.е. </a:t>
                </a:r>
                <a14:m>
                  <m:oMath xmlns:m="http://schemas.openxmlformats.org/officeDocument/2006/math">
                    <m:r>
                      <a:rPr lang="en-US" sz="2400" i="1">
                        <a:latin typeface="Cambria Math" panose="020405030504060302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=1</m:t>
                    </m:r>
                    <m:r>
                      <a:rPr lang="en-US" sz="2400">
                        <a:latin typeface="Cambria Math" panose="02040503050406030204" pitchFamily="18" charset="0"/>
                      </a:rPr>
                      <m:t>.</m:t>
                    </m:r>
                  </m:oMath>
                </a14:m>
                <a:endParaRPr lang="en-US" sz="2400" dirty="0"/>
              </a:p>
              <a:p>
                <a:r>
                  <a:rPr lang="ru-RU" sz="2400" dirty="0"/>
                  <a:t>Преимуществом противника </a:t>
                </a:r>
                <a14:m>
                  <m:oMath xmlns:m="http://schemas.openxmlformats.org/officeDocument/2006/math">
                    <m:r>
                      <a:rPr lang="en-US" sz="2400" i="1">
                        <a:latin typeface="Cambria Math" panose="02040503050406030204" pitchFamily="18" charset="0"/>
                      </a:rPr>
                      <m:t>𝐴</m:t>
                    </m:r>
                  </m:oMath>
                </a14:m>
                <a:r>
                  <a:rPr lang="ru-RU" sz="2400" dirty="0"/>
                  <a:t> в игре против </a:t>
                </a:r>
                <a:r>
                  <a:rPr lang="en-US" sz="2400" dirty="0"/>
                  <a:t>MAC </a:t>
                </a:r>
                <a14:m>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oMath>
                </a14:m>
                <a:r>
                  <a:rPr lang="en-US" sz="2400" dirty="0"/>
                  <a:t> </a:t>
                </a:r>
                <a:r>
                  <a:rPr lang="ru-RU" sz="2400" dirty="0"/>
                  <a:t>называется величина </a:t>
                </a:r>
                <a14:m>
                  <m:oMath xmlns:m="http://schemas.openxmlformats.org/officeDocument/2006/math">
                    <m:r>
                      <a:rPr lang="en-US" sz="2400" i="1">
                        <a:latin typeface="Cambria Math" panose="02040503050406030204" pitchFamily="18" charset="0"/>
                      </a:rPr>
                      <m:t>𝑀𝐴</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𝑎𝑑𝑣</m:t>
                        </m:r>
                      </m:sub>
                      <m:sup>
                        <m:r>
                          <a:rPr lang="en-US" sz="2400" b="0" i="1" smtClean="0">
                            <a:latin typeface="Cambria Math" panose="02040503050406030204" pitchFamily="18" charset="0"/>
                          </a:rPr>
                          <m:t>𝑣𝑞</m:t>
                        </m:r>
                      </m:sup>
                    </m:sSub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𝐼</m:t>
                        </m:r>
                      </m:e>
                    </m:d>
                    <m:r>
                      <a:rPr lang="en-US" sz="2400" i="1">
                        <a:latin typeface="Cambria Math" panose="02040503050406030204" pitchFamily="18" charset="0"/>
                      </a:rPr>
                      <m:t>=</m:t>
                    </m:r>
                    <m:r>
                      <m:rPr>
                        <m:sty m:val="p"/>
                      </m:rPr>
                      <a:rPr lang="en-US" sz="2400">
                        <a:latin typeface="Cambria Math" panose="02040503050406030204" pitchFamily="18" charset="0"/>
                      </a:rPr>
                      <m:t>Pr</m:t>
                    </m:r>
                    <m:r>
                      <a:rPr lang="en-US" sz="2400" i="1">
                        <a:latin typeface="Cambria Math" panose="02040503050406030204" pitchFamily="18" charset="0"/>
                      </a:rPr>
                      <m:t>⁡[</m:t>
                    </m:r>
                    <m:r>
                      <a:rPr lang="en-US" sz="2400" i="1">
                        <a:latin typeface="Cambria Math" panose="020405030504060302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=1</m:t>
                    </m:r>
                  </m:oMath>
                </a14:m>
                <a:r>
                  <a:rPr lang="en-US" sz="2400" dirty="0" smtClean="0"/>
                  <a:t>].</a:t>
                </a:r>
                <a:endParaRPr lang="ru-RU" sz="2400" dirty="0" smtClean="0"/>
              </a:p>
              <a:p>
                <a:r>
                  <a:rPr lang="en-US" sz="2400" dirty="0"/>
                  <a:t>MAC </a:t>
                </a:r>
                <a14:m>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oMath>
                </a14:m>
                <a:r>
                  <a:rPr lang="en-US" sz="2400" dirty="0"/>
                  <a:t> </a:t>
                </a:r>
                <a:r>
                  <a:rPr lang="ru-RU" sz="2400" dirty="0" smtClean="0"/>
                  <a:t>называется </a:t>
                </a:r>
                <a:r>
                  <a:rPr lang="en-US" sz="2400" dirty="0" err="1" smtClean="0"/>
                  <a:t>vq</a:t>
                </a:r>
                <a:r>
                  <a:rPr lang="ru-RU" sz="2400" dirty="0" smtClean="0"/>
                  <a:t> </a:t>
                </a:r>
                <a:r>
                  <a:rPr lang="ru-RU" sz="2400" dirty="0"/>
                  <a:t>стойким </a:t>
                </a:r>
                <a:r>
                  <a:rPr lang="en-US" sz="2400" dirty="0"/>
                  <a:t>MA</a:t>
                </a:r>
                <a:r>
                  <a:rPr lang="ru-RU" sz="2400" dirty="0"/>
                  <a:t>С, если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 </m:t>
                    </m:r>
                    <m:r>
                      <a:rPr lang="en-US" sz="2400" i="1">
                        <a:latin typeface="Cambria Math" panose="02040503050406030204" pitchFamily="18" charset="0"/>
                      </a:rPr>
                      <m:t>𝑀𝐴</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𝑎𝑑𝑣</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𝐼</m:t>
                        </m:r>
                      </m:e>
                    </m:d>
                    <m:r>
                      <a:rPr lang="en-US" sz="2400" i="1">
                        <a:latin typeface="Cambria Math" panose="02040503050406030204" pitchFamily="18" charset="0"/>
                      </a:rPr>
                      <m:t>≤</m:t>
                    </m:r>
                    <m:r>
                      <a:rPr lang="en-US" sz="2400" i="1">
                        <a:latin typeface="Cambria Math" panose="02040503050406030204" pitchFamily="18" charset="0"/>
                      </a:rPr>
                      <m:t>𝜖</m:t>
                    </m:r>
                    <m:r>
                      <a:rPr lang="en-US" sz="2400" i="1">
                        <a:latin typeface="Cambria Math" panose="02040503050406030204" pitchFamily="18" charset="0"/>
                      </a:rPr>
                      <m:t>, </m:t>
                    </m:r>
                    <m:r>
                      <a:rPr lang="en-US" sz="2400" i="1">
                        <a:latin typeface="Cambria Math" panose="02040503050406030204" pitchFamily="18" charset="0"/>
                      </a:rPr>
                      <m:t>𝜖</m:t>
                    </m:r>
                  </m:oMath>
                </a14:m>
                <a:r>
                  <a:rPr lang="en-US" sz="2400" dirty="0"/>
                  <a:t> – </a:t>
                </a:r>
                <a:r>
                  <a:rPr lang="ru-RU" sz="2400" dirty="0"/>
                  <a:t>пренебрежимо малая величина.</a:t>
                </a:r>
              </a:p>
              <a:p>
                <a:endParaRPr lang="en-US"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812"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14</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4093"/>
            <a:ext cx="3771900" cy="400050"/>
            <a:chOff x="1776" y="1791"/>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515" y="1791"/>
                  <a:ext cx="808"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sub>
                      </m:sSub>
                    </m:oMath>
                  </a14:m>
                  <a:r>
                    <a:rPr lang="en-US" sz="2000" dirty="0" smtClean="0">
                      <a:sym typeface="Symbol" pitchFamily="18" charset="2"/>
                    </a:rPr>
                    <a:t>]</a:t>
                  </a:r>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515" y="1791"/>
                  <a:ext cx="808" cy="336"/>
                </a:xfrm>
                <a:prstGeom prst="rect">
                  <a:avLst/>
                </a:prstGeom>
                <a:blipFill rotWithShape="0">
                  <a:blip r:embed="rId4"/>
                  <a:stretch>
                    <a:fillRect t="-9091" r="-4327" b="-25758"/>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593771"/>
            <a:ext cx="3813178" cy="406004"/>
            <a:chOff x="1776" y="2069"/>
            <a:chExt cx="2402" cy="341"/>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1828" y="2069"/>
                  <a:ext cx="2350"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r>
                    <a:rPr lang="en-US" sz="2000" dirty="0" smtClean="0"/>
                    <a:t>]</a:t>
                  </a:r>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1828" y="2069"/>
                  <a:ext cx="2350" cy="336"/>
                </a:xfrm>
                <a:prstGeom prst="rect">
                  <a:avLst/>
                </a:prstGeom>
                <a:blipFill rotWithShape="0">
                  <a:blip r:embed="rId5"/>
                  <a:stretch>
                    <a:fillRect t="-9231" b="-2769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1491956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838200" y="1690688"/>
            <a:ext cx="10515600" cy="21450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smtClean="0"/>
              <a:t>Эквивалентность определений</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lstStyle/>
              <a:p>
                <a:pPr marL="0" indent="0">
                  <a:buNone/>
                </a:pPr>
                <a:r>
                  <a:rPr lang="ru-RU" b="1" dirty="0" smtClean="0"/>
                  <a:t>Теорема 9.1. </a:t>
                </a:r>
                <a:r>
                  <a:rPr lang="ru-RU" dirty="0" smtClean="0"/>
                  <a:t>Определения стойкость и </a:t>
                </a:r>
                <a:r>
                  <a:rPr lang="en-US" dirty="0" err="1" smtClean="0"/>
                  <a:t>vq</a:t>
                </a:r>
                <a:r>
                  <a:rPr lang="en-US" dirty="0" smtClean="0"/>
                  <a:t> </a:t>
                </a:r>
                <a:r>
                  <a:rPr lang="ru-RU" dirty="0" smtClean="0"/>
                  <a:t>стойкости эквивалентны, в частности для любого противника  </a:t>
                </a:r>
                <a14:m>
                  <m:oMath xmlns:m="http://schemas.openxmlformats.org/officeDocument/2006/math">
                    <m:r>
                      <a:rPr lang="en-US" b="0" i="1" smtClean="0">
                        <a:latin typeface="Cambria Math" panose="02040503050406030204" pitchFamily="18" charset="0"/>
                      </a:rPr>
                      <m:t>𝐴</m:t>
                    </m:r>
                  </m:oMath>
                </a14:m>
                <a:r>
                  <a:rPr lang="en-US" dirty="0" smtClean="0"/>
                  <a:t> </a:t>
                </a:r>
                <a:r>
                  <a:rPr lang="ru-RU" dirty="0" smtClean="0"/>
                  <a:t>в игре на </a:t>
                </a:r>
                <a:r>
                  <a:rPr lang="en-US" dirty="0" err="1" smtClean="0"/>
                  <a:t>vq</a:t>
                </a:r>
                <a:r>
                  <a:rPr lang="ru-RU" dirty="0" smtClean="0"/>
                  <a:t> стойкость </a:t>
                </a:r>
                <a:r>
                  <a:rPr lang="en-US" dirty="0" smtClean="0"/>
                  <a:t>MAC</a:t>
                </a:r>
                <a:r>
                  <a:rPr lang="ru-RU" dirty="0" smtClean="0"/>
                  <a:t>, делающего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smtClean="0"/>
                  <a:t> </a:t>
                </a:r>
                <a:r>
                  <a:rPr lang="ru-RU" dirty="0" smtClean="0"/>
                  <a:t>запросов</a:t>
                </a:r>
                <a:r>
                  <a:rPr lang="en-US" dirty="0" smtClean="0"/>
                  <a:t> </a:t>
                </a:r>
                <a:r>
                  <a:rPr lang="ru-RU" dirty="0" smtClean="0"/>
                  <a:t>на получение </a:t>
                </a:r>
                <a:r>
                  <a:rPr lang="en-US" dirty="0" smtClean="0"/>
                  <a:t>MAC</a:t>
                </a:r>
                <a:r>
                  <a:rPr lang="ru-RU" dirty="0" smtClean="0"/>
                  <a:t>,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oMath>
                </a14:m>
                <a:r>
                  <a:rPr lang="en-US" dirty="0" smtClean="0"/>
                  <a:t> </a:t>
                </a:r>
                <a:r>
                  <a:rPr lang="ru-RU" dirty="0" smtClean="0"/>
                  <a:t>запросов на проверку </a:t>
                </a:r>
                <a:r>
                  <a:rPr lang="en-US" dirty="0" smtClean="0"/>
                  <a:t>MAC</a:t>
                </a:r>
                <a:r>
                  <a:rPr lang="ru-RU" dirty="0" smtClean="0"/>
                  <a:t>, существует противник </a:t>
                </a:r>
                <a14:m>
                  <m:oMath xmlns:m="http://schemas.openxmlformats.org/officeDocument/2006/math">
                    <m:r>
                      <a:rPr lang="en-US" b="0" i="1" smtClean="0">
                        <a:latin typeface="Cambria Math" panose="02040503050406030204" pitchFamily="18" charset="0"/>
                      </a:rPr>
                      <m:t>𝐵</m:t>
                    </m:r>
                  </m:oMath>
                </a14:m>
                <a:r>
                  <a:rPr lang="ru-RU" dirty="0" smtClean="0"/>
                  <a:t> в игре на стойкость </a:t>
                </a:r>
                <a:r>
                  <a:rPr lang="en-US" dirty="0" smtClean="0"/>
                  <a:t>MAC</a:t>
                </a:r>
                <a:r>
                  <a:rPr lang="ru-RU" dirty="0" smtClean="0"/>
                  <a:t>, делающий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smtClean="0"/>
                  <a:t> </a:t>
                </a:r>
                <a:r>
                  <a:rPr lang="ru-RU" dirty="0" smtClean="0"/>
                  <a:t>запросов, причём </a:t>
                </a:r>
              </a:p>
              <a:p>
                <a:pPr marL="0" indent="0">
                  <a:buNone/>
                </a:pPr>
                <a:endParaRPr lang="ru-RU" dirty="0" smtClean="0"/>
              </a:p>
              <a:p>
                <a:pPr marL="0" indent="0">
                  <a:buNone/>
                </a:pPr>
                <a:r>
                  <a:rPr lang="en-US" dirty="0" smtClean="0"/>
                  <a:t> </a:t>
                </a:r>
                <a:r>
                  <a:rPr lang="ru-RU" dirty="0" smtClean="0"/>
                  <a:t>Имея противника </a:t>
                </a:r>
                <a14:m>
                  <m:oMath xmlns:m="http://schemas.openxmlformats.org/officeDocument/2006/math">
                    <m:r>
                      <a:rPr lang="en-US" i="1" dirty="0" smtClean="0">
                        <a:latin typeface="Cambria Math" panose="02040503050406030204" pitchFamily="18" charset="0"/>
                      </a:rPr>
                      <m:t>𝐴</m:t>
                    </m:r>
                  </m:oMath>
                </a14:m>
                <a:r>
                  <a:rPr lang="ru-RU" dirty="0" smtClean="0"/>
                  <a:t>, построим противника </a:t>
                </a:r>
                <a14:m>
                  <m:oMath xmlns:m="http://schemas.openxmlformats.org/officeDocument/2006/math">
                    <m:r>
                      <a:rPr lang="en-US" b="0" i="1" smtClean="0">
                        <a:latin typeface="Cambria Math" panose="02040503050406030204" pitchFamily="18" charset="0"/>
                      </a:rPr>
                      <m:t>𝐵</m:t>
                    </m:r>
                  </m:oMath>
                </a14:m>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7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15</a:t>
            </a:fld>
            <a:endParaRPr lang="ru-RU"/>
          </a:p>
        </p:txBody>
      </p:sp>
    </p:spTree>
    <p:extLst>
      <p:ext uri="{BB962C8B-B14F-4D97-AF65-F5344CB8AC3E}">
        <p14:creationId xmlns:p14="http://schemas.microsoft.com/office/powerpoint/2010/main" val="2600364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Построение противника </a:t>
                </a:r>
                <a14:m>
                  <m:oMath xmlns:m="http://schemas.openxmlformats.org/officeDocument/2006/math">
                    <m:r>
                      <a:rPr lang="en-US" b="0" i="1" smtClean="0">
                        <a:latin typeface="Cambria Math" panose="02040503050406030204" pitchFamily="18" charset="0"/>
                      </a:rPr>
                      <m:t>𝐵</m:t>
                    </m:r>
                  </m:oMath>
                </a14:m>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p:sp>
        <p:nvSpPr>
          <p:cNvPr id="3" name="Объект 2"/>
          <p:cNvSpPr>
            <a:spLocks noGrp="1"/>
          </p:cNvSpPr>
          <p:nvPr>
            <p:ph idx="1"/>
          </p:nvPr>
        </p:nvSpPr>
        <p:spPr/>
        <p:txBody>
          <a:bodyPr/>
          <a:lstStyle/>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16</a:t>
            </a:fld>
            <a:endParaRPr lang="ru-RU" dirty="0"/>
          </a:p>
        </p:txBody>
      </p:sp>
      <p:sp>
        <p:nvSpPr>
          <p:cNvPr id="5" name="Rectangle 4"/>
          <p:cNvSpPr>
            <a:spLocks noChangeArrowheads="1"/>
          </p:cNvSpPr>
          <p:nvPr/>
        </p:nvSpPr>
        <p:spPr bwMode="auto">
          <a:xfrm>
            <a:off x="6186401" y="3059289"/>
            <a:ext cx="4782480" cy="30653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pPr algn="ctr"/>
            <a:r>
              <a:rPr lang="en-US" dirty="0" smtClean="0"/>
              <a:t>Adv. B</a:t>
            </a:r>
            <a:endParaRPr lang="en-US" dirty="0"/>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9429638" y="3284090"/>
                <a:ext cx="1312027" cy="2392315"/>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9429638" y="3284090"/>
                <a:ext cx="1312027" cy="2392315"/>
              </a:xfrm>
              <a:prstGeom prst="rect">
                <a:avLst/>
              </a:prstGeom>
              <a:blipFill rotWithShape="0">
                <a:blip r:embed="rId3"/>
                <a:stretch>
                  <a:fillRect t="-1269"/>
                </a:stretch>
              </a:blipFill>
              <a:ln w="9525">
                <a:solidFill>
                  <a:schemeClr val="tx1"/>
                </a:solidFill>
                <a:miter lim="800000"/>
                <a:headEnd/>
                <a:tailEnd/>
              </a:ln>
              <a:effectLst/>
            </p:spPr>
            <p:txBody>
              <a:bodyPr/>
              <a:lstStyle/>
              <a:p>
                <a:r>
                  <a:rPr lang="ru-RU">
                    <a:noFill/>
                  </a:rPr>
                  <a:t> </a:t>
                </a:r>
              </a:p>
            </p:txBody>
          </p:sp>
        </mc:Fallback>
      </mc:AlternateContent>
      <p:grpSp>
        <p:nvGrpSpPr>
          <p:cNvPr id="7" name="Group 20"/>
          <p:cNvGrpSpPr>
            <a:grpSpLocks/>
          </p:cNvGrpSpPr>
          <p:nvPr/>
        </p:nvGrpSpPr>
        <p:grpSpPr bwMode="auto">
          <a:xfrm>
            <a:off x="2365263" y="4054252"/>
            <a:ext cx="5511306" cy="400051"/>
            <a:chOff x="1776" y="2074"/>
            <a:chExt cx="2352" cy="336"/>
          </a:xfrm>
        </p:grpSpPr>
        <p:sp>
          <p:nvSpPr>
            <p:cNvPr id="8"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ru-RU"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e>
                          <m:sup>
                            <m:r>
                              <a:rPr lang="en-US" sz="2000" b="0" i="1" smtClean="0">
                                <a:latin typeface="Cambria Math" panose="02040503050406030204" pitchFamily="18" charset="0"/>
                              </a:rPr>
                              <m:t>𝑅</m:t>
                            </m:r>
                          </m:sup>
                        </m:sSup>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m:oMathPara>
                  </a14:m>
                  <a:endParaRPr lang="en-US" sz="2000" dirty="0"/>
                </a:p>
              </p:txBody>
            </p:sp>
          </mc:Choice>
          <mc:Fallback xmlns="">
            <p:sp>
              <p:nvSpPr>
                <p:cNvPr id="9" name="Text Box 14"/>
                <p:cNvSpPr txBox="1">
                  <a:spLocks noRot="1" noChangeAspect="1" noMove="1" noResize="1" noEditPoints="1" noAdjustHandles="1" noChangeArrowheads="1" noChangeShapeType="1" noTextEdit="1"/>
                </p:cNvSpPr>
                <p:nvPr/>
              </p:nvSpPr>
              <p:spPr bwMode="auto">
                <a:xfrm>
                  <a:off x="2412" y="2074"/>
                  <a:ext cx="691" cy="336"/>
                </a:xfrm>
                <a:prstGeom prst="rect">
                  <a:avLst/>
                </a:prstGeom>
                <a:blipFill rotWithShape="0">
                  <a:blip r:embed="rId4"/>
                  <a:stretch>
                    <a:fillRect l="-1880" r="-15789" b="-15152"/>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1182064" y="2968978"/>
            <a:ext cx="9937491" cy="3387372"/>
          </a:xfrm>
          <a:prstGeom prst="rect">
            <a:avLst/>
          </a:prstGeom>
          <a:noFill/>
          <a:ln w="38100">
            <a:solidFill>
              <a:schemeClr val="folHlink"/>
            </a:solidFill>
            <a:miter lim="800000"/>
            <a:headEnd/>
            <a:tailEnd/>
          </a:ln>
          <a:effectLst/>
        </p:spPr>
        <p:txBody>
          <a:bodyPr wrap="none" anchor="ctr"/>
          <a:lstStyle/>
          <a:p>
            <a:endParaRPr lang="en-US"/>
          </a:p>
        </p:txBody>
      </p:sp>
      <p:sp>
        <p:nvSpPr>
          <p:cNvPr id="14" name="Rectangle 4"/>
          <p:cNvSpPr>
            <a:spLocks noChangeArrowheads="1"/>
          </p:cNvSpPr>
          <p:nvPr/>
        </p:nvSpPr>
        <p:spPr bwMode="auto">
          <a:xfrm>
            <a:off x="1405096" y="3182003"/>
            <a:ext cx="1112473" cy="2994959"/>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19" name="Text Box 13"/>
              <p:cNvSpPr txBox="1">
                <a:spLocks noChangeArrowheads="1"/>
              </p:cNvSpPr>
              <p:nvPr/>
            </p:nvSpPr>
            <p:spPr bwMode="auto">
              <a:xfrm>
                <a:off x="1570650" y="3586368"/>
                <a:ext cx="881612" cy="628634"/>
              </a:xfrm>
              <a:prstGeom prst="rect">
                <a:avLst/>
              </a:prstGeom>
              <a:noFill/>
              <a:ln w="9525">
                <a:noFill/>
                <a:miter lim="800000"/>
                <a:headEnd/>
                <a:tailEnd/>
              </a:ln>
              <a:effectLst/>
            </p:spPr>
            <p:txBody>
              <a:bodyPr wrap="square">
                <a:spAutoFit/>
              </a:bodyPr>
              <a:lstStyle/>
              <a:p>
                <a:r>
                  <a:rPr lang="en-US" i="1" dirty="0"/>
                  <a:t>k</a:t>
                </a:r>
                <a14:m>
                  <m:oMath xmlns:m="http://schemas.openxmlformats.org/officeDocument/2006/math">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a:rPr lang="en-US" i="1">
                        <a:latin typeface="Cambria Math" panose="02040503050406030204" pitchFamily="18" charset="0"/>
                      </a:rPr>
                      <m:t>𝐾</m:t>
                    </m:r>
                  </m:oMath>
                </a14:m>
                <a:endParaRPr lang="en-US" b="1" baseline="-25000" dirty="0">
                  <a:cs typeface="Arial" charset="0"/>
                  <a:sym typeface="Symbol" pitchFamily="18" charset="2"/>
                </a:endParaRPr>
              </a:p>
              <a:p>
                <a:endParaRPr lang="en-US" sz="1600" b="1" baseline="-25000" dirty="0">
                  <a:cs typeface="Arial" charset="0"/>
                  <a:sym typeface="Symbol" pitchFamily="18" charset="2"/>
                </a:endParaRPr>
              </a:p>
            </p:txBody>
          </p:sp>
        </mc:Choice>
        <mc:Fallback xmlns="">
          <p:sp>
            <p:nvSpPr>
              <p:cNvPr id="19" name="Text Box 13"/>
              <p:cNvSpPr txBox="1">
                <a:spLocks noRot="1" noChangeAspect="1" noMove="1" noResize="1" noEditPoints="1" noAdjustHandles="1" noChangeArrowheads="1" noChangeShapeType="1" noTextEdit="1"/>
              </p:cNvSpPr>
              <p:nvPr/>
            </p:nvSpPr>
            <p:spPr bwMode="auto">
              <a:xfrm>
                <a:off x="1570650" y="3586368"/>
                <a:ext cx="881612" cy="628634"/>
              </a:xfrm>
              <a:prstGeom prst="rect">
                <a:avLst/>
              </a:prstGeom>
              <a:blipFill rotWithShape="0">
                <a:blip r:embed="rId5"/>
                <a:stretch>
                  <a:fillRect l="-6250"/>
                </a:stretch>
              </a:blipFill>
              <a:ln w="9525">
                <a:noFill/>
                <a:miter lim="800000"/>
                <a:headEnd/>
                <a:tailEnd/>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Прямоугольник 19"/>
              <p:cNvSpPr/>
              <p:nvPr/>
            </p:nvSpPr>
            <p:spPr>
              <a:xfrm>
                <a:off x="6269232" y="3257805"/>
                <a:ext cx="3721435" cy="464486"/>
              </a:xfrm>
              <a:prstGeom prst="rect">
                <a:avLst/>
              </a:prstGeom>
            </p:spPr>
            <p:txBody>
              <a:bodyPr wrap="square">
                <a:spAutoFit/>
              </a:bodyPr>
              <a:lstStyle/>
              <a:p>
                <a14:m>
                  <m:oMath xmlns:m="http://schemas.openxmlformats.org/officeDocument/2006/math">
                    <m:r>
                      <a:rPr lang="en-US" i="1" smtClean="0">
                        <a:latin typeface="Cambria Math" panose="02040503050406030204" pitchFamily="18" charset="0"/>
                      </a:rPr>
                      <m:t>𝑤</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oMath>
                </a14:m>
                <a:r>
                  <a:rPr lang="en-US" dirty="0"/>
                  <a:t>{1</a:t>
                </a:r>
                <a:r>
                  <a:rPr lang="en-US" dirty="0" smtClean="0"/>
                  <a:t>,…,</a:t>
                </a:r>
                <a14:m>
                  <m:oMath xmlns:m="http://schemas.openxmlformats.org/officeDocument/2006/math">
                    <m:sSub>
                      <m:sSubPr>
                        <m:ctrlPr>
                          <a:rPr lang="ru-RU" b="0" i="1" dirty="0" smtClean="0">
                            <a:latin typeface="Cambria Math" panose="02040503050406030204" pitchFamily="18" charset="0"/>
                          </a:rPr>
                        </m:ctrlPr>
                      </m:sSubPr>
                      <m:e>
                        <m:r>
                          <a:rPr lang="en-US" i="1" dirty="0" smtClean="0">
                            <a:latin typeface="Cambria Math" panose="02040503050406030204" pitchFamily="18" charset="0"/>
                          </a:rPr>
                          <m:t>𝑄</m:t>
                        </m:r>
                      </m:e>
                      <m:sub>
                        <m:r>
                          <a:rPr lang="en-US" b="0" i="1" dirty="0" smtClean="0">
                            <a:latin typeface="Cambria Math" panose="02040503050406030204" pitchFamily="18" charset="0"/>
                          </a:rPr>
                          <m:t>𝑣</m:t>
                        </m:r>
                      </m:sub>
                    </m:sSub>
                  </m:oMath>
                </a14:m>
                <a:r>
                  <a:rPr lang="en-US" dirty="0" smtClean="0"/>
                  <a:t>}</a:t>
                </a:r>
              </a:p>
            </p:txBody>
          </p:sp>
        </mc:Choice>
        <mc:Fallback xmlns="">
          <p:sp>
            <p:nvSpPr>
              <p:cNvPr id="20" name="Прямоугольник 19"/>
              <p:cNvSpPr>
                <a:spLocks noRot="1" noChangeAspect="1" noMove="1" noResize="1" noEditPoints="1" noAdjustHandles="1" noChangeArrowheads="1" noChangeShapeType="1" noTextEdit="1"/>
              </p:cNvSpPr>
              <p:nvPr/>
            </p:nvSpPr>
            <p:spPr>
              <a:xfrm>
                <a:off x="6269232" y="3257805"/>
                <a:ext cx="3721435" cy="464486"/>
              </a:xfrm>
              <a:prstGeom prst="rect">
                <a:avLst/>
              </a:prstGeom>
              <a:blipFill rotWithShape="0">
                <a:blip r:embed="rId6"/>
                <a:stretch>
                  <a:fillRect b="-19481"/>
                </a:stretch>
              </a:blipFill>
            </p:spPr>
            <p:txBody>
              <a:bodyPr/>
              <a:lstStyle/>
              <a:p>
                <a:r>
                  <a:rPr lang="ru-RU">
                    <a:noFill/>
                  </a:rPr>
                  <a:t> </a:t>
                </a:r>
              </a:p>
            </p:txBody>
          </p:sp>
        </mc:Fallback>
      </mc:AlternateContent>
      <p:cxnSp>
        <p:nvCxnSpPr>
          <p:cNvPr id="23" name="Прямая со стрелкой 22"/>
          <p:cNvCxnSpPr/>
          <p:nvPr/>
        </p:nvCxnSpPr>
        <p:spPr>
          <a:xfrm flipH="1">
            <a:off x="7703992" y="3935564"/>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Прямоугольник 27"/>
              <p:cNvSpPr/>
              <p:nvPr/>
            </p:nvSpPr>
            <p:spPr>
              <a:xfrm>
                <a:off x="8210266" y="3531353"/>
                <a:ext cx="981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p:txBody>
          </p:sp>
        </mc:Choice>
        <mc:Fallback xmlns="">
          <p:sp>
            <p:nvSpPr>
              <p:cNvPr id="28" name="Прямоугольник 27"/>
              <p:cNvSpPr>
                <a:spLocks noRot="1" noChangeAspect="1" noMove="1" noResize="1" noEditPoints="1" noAdjustHandles="1" noChangeArrowheads="1" noChangeShapeType="1" noTextEdit="1"/>
              </p:cNvSpPr>
              <p:nvPr/>
            </p:nvSpPr>
            <p:spPr>
              <a:xfrm>
                <a:off x="8210266" y="3531353"/>
                <a:ext cx="981487" cy="369332"/>
              </a:xfrm>
              <a:prstGeom prst="rect">
                <a:avLst/>
              </a:prstGeom>
              <a:blipFill rotWithShape="0">
                <a:blip r:embed="rId7"/>
                <a:stretch>
                  <a:fillRect/>
                </a:stretch>
              </a:blipFill>
            </p:spPr>
            <p:txBody>
              <a:bodyPr/>
              <a:lstStyle/>
              <a:p>
                <a:r>
                  <a:rPr lang="ru-RU">
                    <a:noFill/>
                  </a:rPr>
                  <a:t> </a:t>
                </a:r>
              </a:p>
            </p:txBody>
          </p:sp>
        </mc:Fallback>
      </mc:AlternateContent>
      <p:cxnSp>
        <p:nvCxnSpPr>
          <p:cNvPr id="31" name="Прямая со стрелкой 30"/>
          <p:cNvCxnSpPr/>
          <p:nvPr/>
        </p:nvCxnSpPr>
        <p:spPr>
          <a:xfrm flipH="1" flipV="1">
            <a:off x="2517569" y="3935564"/>
            <a:ext cx="5121116"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33" name="Group 20"/>
          <p:cNvGrpSpPr>
            <a:grpSpLocks/>
          </p:cNvGrpSpPr>
          <p:nvPr/>
        </p:nvGrpSpPr>
        <p:grpSpPr bwMode="auto">
          <a:xfrm>
            <a:off x="7876569" y="4061789"/>
            <a:ext cx="1547873" cy="400051"/>
            <a:chOff x="1776" y="2074"/>
            <a:chExt cx="2352" cy="336"/>
          </a:xfrm>
        </p:grpSpPr>
        <p:sp>
          <p:nvSpPr>
            <p:cNvPr id="34"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35"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p:cxnSp>
        <p:nvCxnSpPr>
          <p:cNvPr id="37" name="Прямая со стрелкой 36"/>
          <p:cNvCxnSpPr/>
          <p:nvPr/>
        </p:nvCxnSpPr>
        <p:spPr>
          <a:xfrm flipH="1">
            <a:off x="7673627" y="5124790"/>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8" name="Прямоугольник 37"/>
              <p:cNvSpPr/>
              <p:nvPr/>
            </p:nvSpPr>
            <p:spPr>
              <a:xfrm>
                <a:off x="7694890" y="4778264"/>
                <a:ext cx="18328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xmlns="">
          <p:sp>
            <p:nvSpPr>
              <p:cNvPr id="38" name="Прямоугольник 37"/>
              <p:cNvSpPr>
                <a:spLocks noRot="1" noChangeAspect="1" noMove="1" noResize="1" noEditPoints="1" noAdjustHandles="1" noChangeArrowheads="1" noChangeShapeType="1" noTextEdit="1"/>
              </p:cNvSpPr>
              <p:nvPr/>
            </p:nvSpPr>
            <p:spPr>
              <a:xfrm>
                <a:off x="7694890" y="4778264"/>
                <a:ext cx="1832874" cy="369332"/>
              </a:xfrm>
              <a:prstGeom prst="rect">
                <a:avLst/>
              </a:prstGeom>
              <a:blipFill rotWithShape="0">
                <a:blip r:embed="rId8"/>
                <a:stretch>
                  <a:fillRect b="-166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646619" y="5147596"/>
                <a:ext cx="992066" cy="1200329"/>
              </a:xfrm>
              <a:prstGeom prst="rect">
                <a:avLst/>
              </a:prstGeom>
              <a:noFill/>
            </p:spPr>
            <p:txBody>
              <a:bodyPr wrap="none" rtlCol="0">
                <a:spAutoFit/>
              </a:bodyPr>
              <a:lstStyle/>
              <a:p>
                <a:r>
                  <a:rPr lang="en-US" dirty="0" smtClean="0"/>
                  <a:t>If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endParaRPr lang="en-US" b="0" dirty="0" smtClean="0"/>
              </a:p>
              <a:p>
                <a:endParaRPr lang="en-US" b="0" dirty="0" smtClean="0"/>
              </a:p>
              <a:p>
                <a:r>
                  <a:rPr lang="en-US" b="0" dirty="0" smtClean="0"/>
                  <a:t>Else:</a:t>
                </a:r>
              </a:p>
              <a:p>
                <a:endParaRPr lang="ru-RU" dirty="0"/>
              </a:p>
            </p:txBody>
          </p:sp>
        </mc:Choice>
        <mc:Fallback xmlns="">
          <p:sp>
            <p:nvSpPr>
              <p:cNvPr id="39" name="TextBox 38"/>
              <p:cNvSpPr txBox="1">
                <a:spLocks noRot="1" noChangeAspect="1" noMove="1" noResize="1" noEditPoints="1" noAdjustHandles="1" noChangeArrowheads="1" noChangeShapeType="1" noTextEdit="1"/>
              </p:cNvSpPr>
              <p:nvPr/>
            </p:nvSpPr>
            <p:spPr>
              <a:xfrm>
                <a:off x="6646619" y="5147596"/>
                <a:ext cx="992066" cy="1200329"/>
              </a:xfrm>
              <a:prstGeom prst="rect">
                <a:avLst/>
              </a:prstGeom>
              <a:blipFill rotWithShape="0">
                <a:blip r:embed="rId9"/>
                <a:stretch>
                  <a:fillRect l="-4908" t="-2538"/>
                </a:stretch>
              </a:blipFill>
            </p:spPr>
            <p:txBody>
              <a:bodyPr/>
              <a:lstStyle/>
              <a:p>
                <a:r>
                  <a:rPr lang="ru-RU">
                    <a:noFill/>
                  </a:rPr>
                  <a:t> </a:t>
                </a:r>
              </a:p>
            </p:txBody>
          </p:sp>
        </mc:Fallback>
      </mc:AlternateContent>
      <p:grpSp>
        <p:nvGrpSpPr>
          <p:cNvPr id="40" name="Group 20"/>
          <p:cNvGrpSpPr>
            <a:grpSpLocks/>
          </p:cNvGrpSpPr>
          <p:nvPr/>
        </p:nvGrpSpPr>
        <p:grpSpPr bwMode="auto">
          <a:xfrm>
            <a:off x="7708508" y="5147008"/>
            <a:ext cx="1688168" cy="400051"/>
            <a:chOff x="1776" y="2116"/>
            <a:chExt cx="2352" cy="336"/>
          </a:xfrm>
        </p:grpSpPr>
        <p:sp>
          <p:nvSpPr>
            <p:cNvPr id="4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42" name="Text Box 14"/>
                <p:cNvSpPr txBox="1">
                  <a:spLocks noChangeArrowheads="1"/>
                </p:cNvSpPr>
                <p:nvPr/>
              </p:nvSpPr>
              <p:spPr bwMode="auto">
                <a:xfrm>
                  <a:off x="2593" y="2116"/>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oMath>
                    </m:oMathPara>
                  </a14:m>
                  <a:endParaRPr lang="en-US" sz="2000" dirty="0"/>
                </a:p>
              </p:txBody>
            </p:sp>
          </mc:Choice>
          <mc:Fallback xmlns="">
            <p:sp>
              <p:nvSpPr>
                <p:cNvPr id="42" name="Text Box 14"/>
                <p:cNvSpPr txBox="1">
                  <a:spLocks noRot="1" noChangeAspect="1" noMove="1" noResize="1" noEditPoints="1" noAdjustHandles="1" noChangeArrowheads="1" noChangeShapeType="1" noTextEdit="1"/>
                </p:cNvSpPr>
                <p:nvPr/>
              </p:nvSpPr>
              <p:spPr bwMode="auto">
                <a:xfrm>
                  <a:off x="2593" y="2116"/>
                  <a:ext cx="691" cy="336"/>
                </a:xfrm>
                <a:prstGeom prst="rect">
                  <a:avLst/>
                </a:prstGeom>
                <a:blipFill rotWithShape="0">
                  <a:blip r:embed="rId10"/>
                  <a:stretch>
                    <a:fillRect/>
                  </a:stretch>
                </a:blipFill>
                <a:ln w="9525">
                  <a:noFill/>
                  <a:miter lim="800000"/>
                  <a:headEnd/>
                  <a:tailEnd/>
                </a:ln>
                <a:effectLst/>
              </p:spPr>
              <p:txBody>
                <a:bodyPr/>
                <a:lstStyle/>
                <a:p>
                  <a:r>
                    <a:rPr lang="ru-RU">
                      <a:noFill/>
                    </a:rPr>
                    <a:t> </a:t>
                  </a:r>
                </a:p>
              </p:txBody>
            </p:sp>
          </mc:Fallback>
        </mc:AlternateContent>
      </p:grpSp>
      <p:grpSp>
        <p:nvGrpSpPr>
          <p:cNvPr id="44" name="Group 20"/>
          <p:cNvGrpSpPr>
            <a:grpSpLocks/>
          </p:cNvGrpSpPr>
          <p:nvPr/>
        </p:nvGrpSpPr>
        <p:grpSpPr bwMode="auto">
          <a:xfrm>
            <a:off x="7208187" y="5510277"/>
            <a:ext cx="4857269" cy="400051"/>
            <a:chOff x="1776" y="2074"/>
            <a:chExt cx="2352" cy="336"/>
          </a:xfrm>
        </p:grpSpPr>
        <p:sp>
          <p:nvSpPr>
            <p:cNvPr id="4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46"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mc:AlternateContent xmlns:mc="http://schemas.openxmlformats.org/markup-compatibility/2006" xmlns:a14="http://schemas.microsoft.com/office/drawing/2010/main">
        <mc:Choice Requires="a14">
          <p:sp>
            <p:nvSpPr>
              <p:cNvPr id="47" name="Прямоугольник 46"/>
              <p:cNvSpPr/>
              <p:nvPr/>
            </p:nvSpPr>
            <p:spPr>
              <a:xfrm>
                <a:off x="8096695" y="5595685"/>
                <a:ext cx="9469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d>
                    </m:oMath>
                  </m:oMathPara>
                </a14:m>
                <a:endParaRPr lang="en-US" dirty="0"/>
              </a:p>
            </p:txBody>
          </p:sp>
        </mc:Choice>
        <mc:Fallback xmlns="">
          <p:sp>
            <p:nvSpPr>
              <p:cNvPr id="47" name="Прямоугольник 46"/>
              <p:cNvSpPr>
                <a:spLocks noRot="1" noChangeAspect="1" noMove="1" noResize="1" noEditPoints="1" noAdjustHandles="1" noChangeArrowheads="1" noChangeShapeType="1" noTextEdit="1"/>
              </p:cNvSpPr>
              <p:nvPr/>
            </p:nvSpPr>
            <p:spPr>
              <a:xfrm>
                <a:off x="8096695" y="5595685"/>
                <a:ext cx="946926" cy="369332"/>
              </a:xfrm>
              <a:prstGeom prst="rect">
                <a:avLst/>
              </a:prstGeom>
              <a:blipFill rotWithShape="0">
                <a:blip r:embed="rId11"/>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10835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0</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Рассмотрим игру на </a:t>
                </a:r>
                <a14:m>
                  <m:oMath xmlns:m="http://schemas.openxmlformats.org/officeDocument/2006/math">
                    <m:r>
                      <a:rPr lang="en-US" b="0" i="1" smtClean="0">
                        <a:latin typeface="Cambria Math" panose="02040503050406030204" pitchFamily="18" charset="0"/>
                      </a:rPr>
                      <m:t>𝑣𝑞</m:t>
                    </m:r>
                  </m:oMath>
                </a14:m>
                <a:r>
                  <a:rPr lang="en-US" dirty="0" smtClean="0"/>
                  <a:t> </a:t>
                </a:r>
                <a:r>
                  <a:rPr lang="ru-RU" dirty="0" smtClean="0"/>
                  <a:t>стойкость.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a14:m>
                <a:r>
                  <a:rPr lang="ru-RU" dirty="0" smtClean="0"/>
                  <a:t> событие того, что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=1</m:t>
                    </m:r>
                  </m:oMath>
                </a14:m>
                <a:r>
                  <a:rPr lang="en-US" dirty="0" smtClean="0"/>
                  <a:t> </a:t>
                </a:r>
                <a:r>
                  <a:rPr lang="ru-RU" dirty="0" smtClean="0"/>
                  <a:t>для некоторого </a:t>
                </a:r>
                <a14:m>
                  <m:oMath xmlns:m="http://schemas.openxmlformats.org/officeDocument/2006/math">
                    <m:r>
                      <a:rPr lang="en-US" b="0" i="1" smtClean="0">
                        <a:latin typeface="Cambria Math" panose="02040503050406030204" pitchFamily="18" charset="0"/>
                      </a:rPr>
                      <m:t>𝑗</m:t>
                    </m:r>
                  </m:oMath>
                </a14:m>
                <a:r>
                  <a:rPr lang="ru-RU"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up>
                        <m:r>
                          <a:rPr lang="en-US" b="0" i="1" smtClean="0">
                            <a:latin typeface="Cambria Math" panose="02040503050406030204" pitchFamily="18" charset="0"/>
                          </a:rPr>
                          <m:t>𝑣𝑞</m:t>
                        </m:r>
                      </m:sup>
                    </m:sSubSup>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17</a:t>
            </a:fld>
            <a:endParaRPr lang="ru-RU"/>
          </a:p>
        </p:txBody>
      </p:sp>
      <p:sp>
        <p:nvSpPr>
          <p:cNvPr id="5"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7" name="Group 21"/>
          <p:cNvGrpSpPr>
            <a:grpSpLocks/>
          </p:cNvGrpSpPr>
          <p:nvPr/>
        </p:nvGrpSpPr>
        <p:grpSpPr bwMode="auto">
          <a:xfrm>
            <a:off x="4002028" y="5114093"/>
            <a:ext cx="3771900" cy="400050"/>
            <a:chOff x="1776" y="1791"/>
            <a:chExt cx="2400" cy="336"/>
          </a:xfrm>
        </p:grpSpPr>
        <p:sp>
          <p:nvSpPr>
            <p:cNvPr id="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1"/>
                <p:cNvSpPr txBox="1">
                  <a:spLocks noChangeArrowheads="1"/>
                </p:cNvSpPr>
                <p:nvPr/>
              </p:nvSpPr>
              <p:spPr bwMode="auto">
                <a:xfrm>
                  <a:off x="2515" y="1791"/>
                  <a:ext cx="808"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sub>
                      </m:sSub>
                    </m:oMath>
                  </a14:m>
                  <a:r>
                    <a:rPr lang="en-US" sz="2000" dirty="0" smtClean="0">
                      <a:sym typeface="Symbol" pitchFamily="18" charset="2"/>
                    </a:rPr>
                    <a:t>]</a:t>
                  </a:r>
                  <a:endParaRPr lang="en-US" sz="2000" dirty="0">
                    <a:sym typeface="Symbol" pitchFamily="18" charset="2"/>
                  </a:endParaRPr>
                </a:p>
              </p:txBody>
            </p:sp>
          </mc:Choice>
          <mc:Fallback xmlns="">
            <p:sp>
              <p:nvSpPr>
                <p:cNvPr id="9" name="Text Box 11"/>
                <p:cNvSpPr txBox="1">
                  <a:spLocks noRot="1" noChangeAspect="1" noMove="1" noResize="1" noEditPoints="1" noAdjustHandles="1" noChangeArrowheads="1" noChangeShapeType="1" noTextEdit="1"/>
                </p:cNvSpPr>
                <p:nvPr/>
              </p:nvSpPr>
              <p:spPr bwMode="auto">
                <a:xfrm>
                  <a:off x="2515" y="1791"/>
                  <a:ext cx="808" cy="336"/>
                </a:xfrm>
                <a:prstGeom prst="rect">
                  <a:avLst/>
                </a:prstGeom>
                <a:blipFill rotWithShape="0">
                  <a:blip r:embed="rId4"/>
                  <a:stretch>
                    <a:fillRect t="-9091" r="-4327" b="-25758"/>
                  </a:stretch>
                </a:blipFill>
                <a:ln w="9525">
                  <a:noFill/>
                  <a:miter lim="800000"/>
                  <a:headEnd/>
                  <a:tailEnd/>
                </a:ln>
                <a:effectLst/>
              </p:spPr>
              <p:txBody>
                <a:bodyPr/>
                <a:lstStyle/>
                <a:p>
                  <a:r>
                    <a:rPr lang="ru-RU">
                      <a:noFill/>
                    </a:rPr>
                    <a:t> </a:t>
                  </a:r>
                </a:p>
              </p:txBody>
            </p:sp>
          </mc:Fallback>
        </mc:AlternateContent>
      </p:grpSp>
      <p:grpSp>
        <p:nvGrpSpPr>
          <p:cNvPr id="10" name="Group 20"/>
          <p:cNvGrpSpPr>
            <a:grpSpLocks/>
          </p:cNvGrpSpPr>
          <p:nvPr/>
        </p:nvGrpSpPr>
        <p:grpSpPr bwMode="auto">
          <a:xfrm>
            <a:off x="4040128" y="5593771"/>
            <a:ext cx="3733803" cy="406004"/>
            <a:chOff x="1776" y="2069"/>
            <a:chExt cx="2352" cy="341"/>
          </a:xfrm>
        </p:grpSpPr>
        <p:sp>
          <p:nvSpPr>
            <p:cNvPr id="1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2" name="Text Box 14"/>
                <p:cNvSpPr txBox="1">
                  <a:spLocks noChangeArrowheads="1"/>
                </p:cNvSpPr>
                <p:nvPr/>
              </p:nvSpPr>
              <p:spPr bwMode="auto">
                <a:xfrm>
                  <a:off x="2326" y="2069"/>
                  <a:ext cx="1353"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oMath>
                  </a14:m>
                  <a:r>
                    <a:rPr lang="en-US" sz="2000" dirty="0" smtClean="0"/>
                    <a:t>]</a:t>
                  </a:r>
                  <a:endParaRPr lang="en-US" sz="2000" dirty="0"/>
                </a:p>
              </p:txBody>
            </p:sp>
          </mc:Choice>
          <mc:Fallback xmlns="">
            <p:sp>
              <p:nvSpPr>
                <p:cNvPr id="12" name="Text Box 14"/>
                <p:cNvSpPr txBox="1">
                  <a:spLocks noRot="1" noChangeAspect="1" noMove="1" noResize="1" noEditPoints="1" noAdjustHandles="1" noChangeArrowheads="1" noChangeShapeType="1" noTextEdit="1"/>
                </p:cNvSpPr>
                <p:nvPr/>
              </p:nvSpPr>
              <p:spPr bwMode="auto">
                <a:xfrm>
                  <a:off x="2326" y="2069"/>
                  <a:ext cx="1353" cy="336"/>
                </a:xfrm>
                <a:prstGeom prst="rect">
                  <a:avLst/>
                </a:prstGeom>
                <a:blipFill rotWithShape="0">
                  <a:blip r:embed="rId5"/>
                  <a:stretch>
                    <a:fillRect t="-9231" r="-1989" b="-27692"/>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4" name="TextBox 13"/>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5"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6"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6"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7" name="TextBox 16"/>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18" name="Text Box 13"/>
              <p:cNvSpPr txBox="1">
                <a:spLocks noChangeArrowheads="1"/>
              </p:cNvSpPr>
              <p:nvPr/>
            </p:nvSpPr>
            <p:spPr bwMode="auto">
              <a:xfrm>
                <a:off x="2315517" y="5339029"/>
                <a:ext cx="1602042" cy="663708"/>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𝑖</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xmlns="">
          <p:sp>
            <p:nvSpPr>
              <p:cNvPr id="18" name="Text Box 13"/>
              <p:cNvSpPr txBox="1">
                <a:spLocks noRot="1" noChangeAspect="1" noMove="1" noResize="1" noEditPoints="1" noAdjustHandles="1" noChangeArrowheads="1" noChangeShapeType="1" noTextEdit="1"/>
              </p:cNvSpPr>
              <p:nvPr/>
            </p:nvSpPr>
            <p:spPr bwMode="auto">
              <a:xfrm>
                <a:off x="2315517" y="5339029"/>
                <a:ext cx="1602042" cy="663708"/>
              </a:xfrm>
              <a:prstGeom prst="rect">
                <a:avLst/>
              </a:prstGeom>
              <a:blipFill rotWithShape="0">
                <a:blip r:embed="rId7"/>
                <a:stretch>
                  <a:fillRect l="-2281" b="-550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128660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Аналогично игре 0, но претендент «вредный» и всегда отвечает 0 на любые запросы на проверку.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en-US" dirty="0" smtClean="0"/>
                  <a:t> </a:t>
                </a:r>
                <a:r>
                  <a:rPr lang="ru-RU" dirty="0" smtClean="0"/>
                  <a:t>событие того, что в игре 1 величина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oMath>
                </a14:m>
                <a:r>
                  <a:rPr lang="en-US" dirty="0" smtClean="0"/>
                  <a:t>1 </a:t>
                </a:r>
                <a:r>
                  <a:rPr lang="ru-RU" dirty="0" smtClean="0"/>
                  <a:t>для некоторого </a:t>
                </a:r>
                <a14:m>
                  <m:oMath xmlns:m="http://schemas.openxmlformats.org/officeDocument/2006/math">
                    <m:r>
                      <a:rPr lang="en-US" b="0" i="1" smtClean="0">
                        <a:latin typeface="Cambria Math" panose="02040503050406030204" pitchFamily="18" charset="0"/>
                      </a:rPr>
                      <m:t>𝑗</m:t>
                    </m:r>
                  </m:oMath>
                </a14:m>
                <a:r>
                  <a:rPr lang="ru-RU" dirty="0" smtClean="0"/>
                  <a:t> (т.е. хотя бы одна пара, полученная от противника была верной). Очевидно, что до события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ru-RU" dirty="0" smtClean="0"/>
                  <a:t>,</a:t>
                </a:r>
                <a:r>
                  <a:rPr lang="en-US" dirty="0" smtClean="0"/>
                  <a:t> </a:t>
                </a:r>
                <a:r>
                  <a:rPr lang="ru-RU" dirty="0" smtClean="0"/>
                  <a:t>игры 0 и 1 идентичны (разница только когда, когда претендент возвращает 0, а должен был вернуть 1). Т.е.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t>
                </a:r>
                <a:r>
                  <a:rPr lang="ru-RU" dirty="0" smtClean="0"/>
                  <a:t>до события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ru-RU" dirty="0" smtClean="0"/>
                  <a:t> включительно. </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333"/>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18</a:t>
            </a:fld>
            <a:endParaRPr lang="ru-RU"/>
          </a:p>
        </p:txBody>
      </p:sp>
      <p:sp>
        <p:nvSpPr>
          <p:cNvPr id="19"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0"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0"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1" name="Group 21"/>
          <p:cNvGrpSpPr>
            <a:grpSpLocks/>
          </p:cNvGrpSpPr>
          <p:nvPr/>
        </p:nvGrpSpPr>
        <p:grpSpPr bwMode="auto">
          <a:xfrm>
            <a:off x="4002028" y="5114093"/>
            <a:ext cx="3771900" cy="400050"/>
            <a:chOff x="1776" y="1791"/>
            <a:chExt cx="2400" cy="336"/>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3" name="Text Box 11"/>
                <p:cNvSpPr txBox="1">
                  <a:spLocks noChangeArrowheads="1"/>
                </p:cNvSpPr>
                <p:nvPr/>
              </p:nvSpPr>
              <p:spPr bwMode="auto">
                <a:xfrm>
                  <a:off x="2515" y="1791"/>
                  <a:ext cx="808"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sub>
                      </m:sSub>
                    </m:oMath>
                  </a14:m>
                  <a:r>
                    <a:rPr lang="en-US" sz="2000" dirty="0" smtClean="0">
                      <a:sym typeface="Symbol" pitchFamily="18" charset="2"/>
                    </a:rPr>
                    <a:t>]</a:t>
                  </a:r>
                  <a:endParaRPr lang="en-US" sz="2000" dirty="0">
                    <a:sym typeface="Symbol" pitchFamily="18" charset="2"/>
                  </a:endParaRPr>
                </a:p>
              </p:txBody>
            </p:sp>
          </mc:Choice>
          <mc:Fallback xmlns="">
            <p:sp>
              <p:nvSpPr>
                <p:cNvPr id="23" name="Text Box 11"/>
                <p:cNvSpPr txBox="1">
                  <a:spLocks noRot="1" noChangeAspect="1" noMove="1" noResize="1" noEditPoints="1" noAdjustHandles="1" noChangeArrowheads="1" noChangeShapeType="1" noTextEdit="1"/>
                </p:cNvSpPr>
                <p:nvPr/>
              </p:nvSpPr>
              <p:spPr bwMode="auto">
                <a:xfrm>
                  <a:off x="2515" y="1791"/>
                  <a:ext cx="808" cy="336"/>
                </a:xfrm>
                <a:prstGeom prst="rect">
                  <a:avLst/>
                </a:prstGeom>
                <a:blipFill rotWithShape="0">
                  <a:blip r:embed="rId4"/>
                  <a:stretch>
                    <a:fillRect t="-9091" r="-4327" b="-25758"/>
                  </a:stretch>
                </a:blipFill>
                <a:ln w="9525">
                  <a:noFill/>
                  <a:miter lim="800000"/>
                  <a:headEnd/>
                  <a:tailEnd/>
                </a:ln>
                <a:effectLst/>
              </p:spPr>
              <p:txBody>
                <a:bodyPr/>
                <a:lstStyle/>
                <a:p>
                  <a:r>
                    <a:rPr lang="ru-RU">
                      <a:noFill/>
                    </a:rPr>
                    <a:t> </a:t>
                  </a:r>
                </a:p>
              </p:txBody>
            </p:sp>
          </mc:Fallback>
        </mc:AlternateContent>
      </p:grpSp>
      <p:grpSp>
        <p:nvGrpSpPr>
          <p:cNvPr id="24" name="Group 20"/>
          <p:cNvGrpSpPr>
            <a:grpSpLocks/>
          </p:cNvGrpSpPr>
          <p:nvPr/>
        </p:nvGrpSpPr>
        <p:grpSpPr bwMode="auto">
          <a:xfrm>
            <a:off x="4040128" y="5593771"/>
            <a:ext cx="3733803" cy="406004"/>
            <a:chOff x="1776" y="2069"/>
            <a:chExt cx="2352" cy="341"/>
          </a:xfrm>
        </p:grpSpPr>
        <p:sp>
          <p:nvSpPr>
            <p:cNvPr id="2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6" name="Text Box 14"/>
                <p:cNvSpPr txBox="1">
                  <a:spLocks noChangeArrowheads="1"/>
                </p:cNvSpPr>
                <p:nvPr/>
              </p:nvSpPr>
              <p:spPr bwMode="auto">
                <a:xfrm>
                  <a:off x="2326" y="2069"/>
                  <a:ext cx="1323"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[0]</a:t>
                  </a:r>
                  <a:endParaRPr lang="en-US" sz="2000" dirty="0"/>
                </a:p>
              </p:txBody>
            </p:sp>
          </mc:Choice>
          <mc:Fallback xmlns="">
            <p:sp>
              <p:nvSpPr>
                <p:cNvPr id="26" name="Text Box 14"/>
                <p:cNvSpPr txBox="1">
                  <a:spLocks noRot="1" noChangeAspect="1" noMove="1" noResize="1" noEditPoints="1" noAdjustHandles="1" noChangeArrowheads="1" noChangeShapeType="1" noTextEdit="1"/>
                </p:cNvSpPr>
                <p:nvPr/>
              </p:nvSpPr>
              <p:spPr bwMode="auto">
                <a:xfrm>
                  <a:off x="2326" y="2069"/>
                  <a:ext cx="1323" cy="336"/>
                </a:xfrm>
                <a:prstGeom prst="rect">
                  <a:avLst/>
                </a:prstGeom>
                <a:blipFill rotWithShape="0">
                  <a:blip r:embed="rId5"/>
                  <a:stretch>
                    <a:fillRect t="-9231" r="-1739" b="-27692"/>
                  </a:stretch>
                </a:blipFill>
                <a:ln w="9525">
                  <a:noFill/>
                  <a:miter lim="800000"/>
                  <a:headEnd/>
                  <a:tailEnd/>
                </a:ln>
                <a:effectLst/>
              </p:spPr>
              <p:txBody>
                <a:bodyPr/>
                <a:lstStyle/>
                <a:p>
                  <a:r>
                    <a:rPr lang="ru-RU">
                      <a:noFill/>
                    </a:rPr>
                    <a:t> </a:t>
                  </a:r>
                </a:p>
              </p:txBody>
            </p:sp>
          </mc:Fallback>
        </mc:AlternateContent>
      </p:grpSp>
      <p:sp>
        <p:nvSpPr>
          <p:cNvPr id="27"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8" name="TextBox 27"/>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29"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0"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0"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1" name="TextBox 30"/>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2" name="Text Box 13"/>
              <p:cNvSpPr txBox="1">
                <a:spLocks noChangeArrowheads="1"/>
              </p:cNvSpPr>
              <p:nvPr/>
            </p:nvSpPr>
            <p:spPr bwMode="auto">
              <a:xfrm>
                <a:off x="2315517" y="5339029"/>
                <a:ext cx="1602042" cy="663708"/>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𝑖</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xmlns="">
          <p:sp>
            <p:nvSpPr>
              <p:cNvPr id="32" name="Text Box 13"/>
              <p:cNvSpPr txBox="1">
                <a:spLocks noRot="1" noChangeAspect="1" noMove="1" noResize="1" noEditPoints="1" noAdjustHandles="1" noChangeArrowheads="1" noChangeShapeType="1" noTextEdit="1"/>
              </p:cNvSpPr>
              <p:nvPr/>
            </p:nvSpPr>
            <p:spPr bwMode="auto">
              <a:xfrm>
                <a:off x="2315517" y="5339029"/>
                <a:ext cx="1602042" cy="663708"/>
              </a:xfrm>
              <a:prstGeom prst="rect">
                <a:avLst/>
              </a:prstGeom>
              <a:blipFill rotWithShape="0">
                <a:blip r:embed="rId7"/>
                <a:stretch>
                  <a:fillRect l="-2281" b="-550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3496810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2</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Модифицируем игру 1, но теперь в начале игры претендент выберет </a:t>
                </a:r>
                <a14:m>
                  <m:oMath xmlns:m="http://schemas.openxmlformats.org/officeDocument/2006/math">
                    <m:r>
                      <a:rPr lang="en-US" b="0" i="1" smtClean="0">
                        <a:latin typeface="Cambria Math" panose="02040503050406030204" pitchFamily="18" charset="0"/>
                      </a:rPr>
                      <m:t>𝑤</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r>
                      <a:rPr lang="en-US" b="0" i="1" smtClean="0">
                        <a:latin typeface="Cambria Math" panose="02040503050406030204" pitchFamily="18" charset="0"/>
                      </a:rPr>
                      <m:t>}</m:t>
                    </m:r>
                  </m:oMath>
                </a14:m>
                <a:r>
                  <a:rPr lang="ru-RU" dirty="0" smtClean="0"/>
                  <a:t>.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oMath>
                </a14:m>
                <a:r>
                  <a:rPr lang="en-US" dirty="0" smtClean="0"/>
                  <a:t> </a:t>
                </a:r>
                <a:r>
                  <a:rPr lang="ru-RU" dirty="0" smtClean="0"/>
                  <a:t>событие того, что в игре 2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𝑤</m:t>
                        </m:r>
                      </m:sub>
                    </m:sSub>
                    <m:r>
                      <a:rPr lang="en-US" b="0" i="1" smtClean="0">
                        <a:latin typeface="Cambria Math" panose="02040503050406030204" pitchFamily="18" charset="0"/>
                      </a:rPr>
                      <m:t>=1</m:t>
                    </m:r>
                  </m:oMath>
                </a14:m>
                <a:r>
                  <a:rPr lang="en-US" dirty="0" smtClean="0"/>
                  <a:t>. </a:t>
                </a:r>
                <a:r>
                  <a:rPr lang="ru-RU" dirty="0" smtClean="0"/>
                  <a:t>Так как </a:t>
                </a:r>
                <a14:m>
                  <m:oMath xmlns:m="http://schemas.openxmlformats.org/officeDocument/2006/math">
                    <m:r>
                      <a:rPr lang="en-US" b="0" i="1" smtClean="0">
                        <a:latin typeface="Cambria Math" panose="02040503050406030204" pitchFamily="18" charset="0"/>
                      </a:rPr>
                      <m:t>𝑤</m:t>
                    </m:r>
                  </m:oMath>
                </a14:m>
                <a:r>
                  <a:rPr lang="en-US" dirty="0" smtClean="0"/>
                  <a:t> </a:t>
                </a:r>
                <a:r>
                  <a:rPr lang="ru-RU" dirty="0" smtClean="0"/>
                  <a:t>выбирается независимо случайно и равновероятно, 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oMath>
                </a14:m>
                <a:r>
                  <a:rPr lang="ru-RU" dirty="0" smtClean="0"/>
                  <a:t>. Заметим, что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r>
                  <a:rPr lang="en-US" dirty="0" smtClean="0"/>
                  <a:t> (</a:t>
                </a:r>
                <a:r>
                  <a:rPr lang="ru-RU" dirty="0" smtClean="0"/>
                  <a:t>для построенного ранее </a:t>
                </a:r>
                <a14:m>
                  <m:oMath xmlns:m="http://schemas.openxmlformats.org/officeDocument/2006/math">
                    <m:r>
                      <a:rPr lang="en-US" b="0" i="1" smtClean="0">
                        <a:latin typeface="Cambria Math" panose="02040503050406030204" pitchFamily="18" charset="0"/>
                      </a:rPr>
                      <m:t>𝐵</m:t>
                    </m:r>
                  </m:oMath>
                </a14:m>
                <a:r>
                  <a:rPr lang="en-US" dirty="0" smtClean="0"/>
                  <a:t>)</a:t>
                </a:r>
                <a:r>
                  <a:rPr lang="ru-RU" dirty="0" smtClean="0"/>
                  <a:t>.</a:t>
                </a:r>
                <a:endParaRPr lang="en-US" dirty="0" smtClean="0"/>
              </a:p>
              <a:p>
                <a:pPr marL="0" indent="0">
                  <a:buNone/>
                </a:pPr>
                <a:r>
                  <a:rPr lang="ru-RU" dirty="0" smtClean="0"/>
                  <a:t>Сводя игру 0 к игре 2 имеем</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𝑀𝐴</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𝑎𝑑𝑣</m:t>
                          </m:r>
                        </m:sub>
                        <m:sup>
                          <m:r>
                            <a:rPr lang="en-US" i="1">
                              <a:latin typeface="Cambria Math" panose="02040503050406030204" pitchFamily="18" charset="0"/>
                            </a:rPr>
                            <m:t>𝑣𝑞</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𝑣</m:t>
                          </m:r>
                        </m:sub>
                      </m:sSub>
                      <m:r>
                        <a:rPr lang="en-US" i="1" dirty="0">
                          <a:latin typeface="Cambria Math" panose="02040503050406030204" pitchFamily="18" charset="0"/>
                          <a:ea typeface="Cambria Math" panose="02040503050406030204" pitchFamily="18" charset="0"/>
                        </a:rPr>
                        <m:t>⊲</m:t>
                      </m:r>
                    </m:oMath>
                  </m:oMathPara>
                </a14:m>
                <a:endParaRPr lang="en-US" dirty="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19</a:t>
            </a:fld>
            <a:endParaRPr lang="ru-RU"/>
          </a:p>
        </p:txBody>
      </p:sp>
      <p:sp>
        <p:nvSpPr>
          <p:cNvPr id="19"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0"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0"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1" name="Group 21"/>
          <p:cNvGrpSpPr>
            <a:grpSpLocks/>
          </p:cNvGrpSpPr>
          <p:nvPr/>
        </p:nvGrpSpPr>
        <p:grpSpPr bwMode="auto">
          <a:xfrm>
            <a:off x="4002028" y="5114093"/>
            <a:ext cx="3771900" cy="400050"/>
            <a:chOff x="1776" y="1791"/>
            <a:chExt cx="2400" cy="336"/>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3" name="Text Box 11"/>
                <p:cNvSpPr txBox="1">
                  <a:spLocks noChangeArrowheads="1"/>
                </p:cNvSpPr>
                <p:nvPr/>
              </p:nvSpPr>
              <p:spPr bwMode="auto">
                <a:xfrm>
                  <a:off x="2515" y="1791"/>
                  <a:ext cx="808"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sub>
                      </m:sSub>
                    </m:oMath>
                  </a14:m>
                  <a:r>
                    <a:rPr lang="en-US" sz="2000" dirty="0" smtClean="0">
                      <a:sym typeface="Symbol" pitchFamily="18" charset="2"/>
                    </a:rPr>
                    <a:t>]</a:t>
                  </a:r>
                  <a:endParaRPr lang="en-US" sz="2000" dirty="0">
                    <a:sym typeface="Symbol" pitchFamily="18" charset="2"/>
                  </a:endParaRPr>
                </a:p>
              </p:txBody>
            </p:sp>
          </mc:Choice>
          <mc:Fallback xmlns="">
            <p:sp>
              <p:nvSpPr>
                <p:cNvPr id="23" name="Text Box 11"/>
                <p:cNvSpPr txBox="1">
                  <a:spLocks noRot="1" noChangeAspect="1" noMove="1" noResize="1" noEditPoints="1" noAdjustHandles="1" noChangeArrowheads="1" noChangeShapeType="1" noTextEdit="1"/>
                </p:cNvSpPr>
                <p:nvPr/>
              </p:nvSpPr>
              <p:spPr bwMode="auto">
                <a:xfrm>
                  <a:off x="2515" y="1791"/>
                  <a:ext cx="808" cy="336"/>
                </a:xfrm>
                <a:prstGeom prst="rect">
                  <a:avLst/>
                </a:prstGeom>
                <a:blipFill rotWithShape="0">
                  <a:blip r:embed="rId4"/>
                  <a:stretch>
                    <a:fillRect t="-9091" r="-4327" b="-25758"/>
                  </a:stretch>
                </a:blipFill>
                <a:ln w="9525">
                  <a:noFill/>
                  <a:miter lim="800000"/>
                  <a:headEnd/>
                  <a:tailEnd/>
                </a:ln>
                <a:effectLst/>
              </p:spPr>
              <p:txBody>
                <a:bodyPr/>
                <a:lstStyle/>
                <a:p>
                  <a:r>
                    <a:rPr lang="ru-RU">
                      <a:noFill/>
                    </a:rPr>
                    <a:t> </a:t>
                  </a:r>
                </a:p>
              </p:txBody>
            </p:sp>
          </mc:Fallback>
        </mc:AlternateContent>
      </p:grpSp>
      <p:grpSp>
        <p:nvGrpSpPr>
          <p:cNvPr id="24" name="Group 20"/>
          <p:cNvGrpSpPr>
            <a:grpSpLocks/>
          </p:cNvGrpSpPr>
          <p:nvPr/>
        </p:nvGrpSpPr>
        <p:grpSpPr bwMode="auto">
          <a:xfrm>
            <a:off x="4040128" y="5593771"/>
            <a:ext cx="3733803" cy="406004"/>
            <a:chOff x="1776" y="2069"/>
            <a:chExt cx="2352" cy="341"/>
          </a:xfrm>
        </p:grpSpPr>
        <p:sp>
          <p:nvSpPr>
            <p:cNvPr id="2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6" name="Text Box 14"/>
                <p:cNvSpPr txBox="1">
                  <a:spLocks noChangeArrowheads="1"/>
                </p:cNvSpPr>
                <p:nvPr/>
              </p:nvSpPr>
              <p:spPr bwMode="auto">
                <a:xfrm>
                  <a:off x="2326" y="2069"/>
                  <a:ext cx="1323"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[0]</a:t>
                  </a:r>
                  <a:endParaRPr lang="en-US" sz="2000" dirty="0"/>
                </a:p>
              </p:txBody>
            </p:sp>
          </mc:Choice>
          <mc:Fallback xmlns="">
            <p:sp>
              <p:nvSpPr>
                <p:cNvPr id="26" name="Text Box 14"/>
                <p:cNvSpPr txBox="1">
                  <a:spLocks noRot="1" noChangeAspect="1" noMove="1" noResize="1" noEditPoints="1" noAdjustHandles="1" noChangeArrowheads="1" noChangeShapeType="1" noTextEdit="1"/>
                </p:cNvSpPr>
                <p:nvPr/>
              </p:nvSpPr>
              <p:spPr bwMode="auto">
                <a:xfrm>
                  <a:off x="2326" y="2069"/>
                  <a:ext cx="1323" cy="336"/>
                </a:xfrm>
                <a:prstGeom prst="rect">
                  <a:avLst/>
                </a:prstGeom>
                <a:blipFill rotWithShape="0">
                  <a:blip r:embed="rId5"/>
                  <a:stretch>
                    <a:fillRect t="-9231" r="-1739" b="-27692"/>
                  </a:stretch>
                </a:blipFill>
                <a:ln w="9525">
                  <a:noFill/>
                  <a:miter lim="800000"/>
                  <a:headEnd/>
                  <a:tailEnd/>
                </a:ln>
                <a:effectLst/>
              </p:spPr>
              <p:txBody>
                <a:bodyPr/>
                <a:lstStyle/>
                <a:p>
                  <a:r>
                    <a:rPr lang="ru-RU">
                      <a:noFill/>
                    </a:rPr>
                    <a:t> </a:t>
                  </a:r>
                </a:p>
              </p:txBody>
            </p:sp>
          </mc:Fallback>
        </mc:AlternateContent>
      </p:grpSp>
      <p:sp>
        <p:nvSpPr>
          <p:cNvPr id="27"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8" name="TextBox 27"/>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29"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0"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0"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1" name="TextBox 30"/>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2" name="Text Box 13"/>
              <p:cNvSpPr txBox="1">
                <a:spLocks noChangeArrowheads="1"/>
              </p:cNvSpPr>
              <p:nvPr/>
            </p:nvSpPr>
            <p:spPr bwMode="auto">
              <a:xfrm>
                <a:off x="2315517" y="5339029"/>
                <a:ext cx="1618456" cy="915315"/>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𝑖</m:t>
                          </m:r>
                        </m:sub>
                      </m:sSub>
                      <m:r>
                        <a:rPr lang="en-US" sz="1600" i="1">
                          <a:latin typeface="Cambria Math" panose="02040503050406030204" pitchFamily="18" charset="0"/>
                        </a:rPr>
                        <m:t>←</m:t>
                      </m:r>
                      <m:r>
                        <a:rPr lang="en-US" sz="1600" i="1">
                          <a:latin typeface="Cambria Math" panose="02040503050406030204" pitchFamily="18" charset="0"/>
                        </a:rPr>
                        <m:t>𝑉</m:t>
                      </m:r>
                      <m:d>
                        <m:dPr>
                          <m:ctrlPr>
                            <a:rPr lang="en-US" sz="1600" i="1">
                              <a:latin typeface="Cambria Math" panose="02040503050406030204" pitchFamily="18" charset="0"/>
                            </a:rPr>
                          </m:ctrlPr>
                        </m:dPr>
                        <m:e>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𝑖</m:t>
                              </m:r>
                            </m:sub>
                          </m:sSub>
                        </m:e>
                      </m:d>
                    </m:oMath>
                  </m:oMathPara>
                </a14:m>
                <a:endParaRPr lang="en-US" sz="1600" dirty="0" smtClean="0"/>
              </a:p>
              <a:p>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𝑤</m:t>
                      </m:r>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𝑅</m:t>
                          </m:r>
                        </m:sup>
                      </m:sSup>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𝑄</m:t>
                          </m:r>
                        </m:e>
                        <m:sub>
                          <m:r>
                            <a:rPr lang="en-US" sz="1600" i="1">
                              <a:latin typeface="Cambria Math" panose="02040503050406030204" pitchFamily="18" charset="0"/>
                            </a:rPr>
                            <m:t>𝑣</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xmlns="">
          <p:sp>
            <p:nvSpPr>
              <p:cNvPr id="32" name="Text Box 13"/>
              <p:cNvSpPr txBox="1">
                <a:spLocks noRot="1" noChangeAspect="1" noMove="1" noResize="1" noEditPoints="1" noAdjustHandles="1" noChangeArrowheads="1" noChangeShapeType="1" noTextEdit="1"/>
              </p:cNvSpPr>
              <p:nvPr/>
            </p:nvSpPr>
            <p:spPr bwMode="auto">
              <a:xfrm>
                <a:off x="2315517" y="5339029"/>
                <a:ext cx="1618456" cy="915315"/>
              </a:xfrm>
              <a:prstGeom prst="rect">
                <a:avLst/>
              </a:prstGeom>
              <a:blipFill rotWithShape="0">
                <a:blip r:embed="rId7"/>
                <a:stretch>
                  <a:fillRect l="-2264" b="-4000"/>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3353026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пассивного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a:t>
            </a:fld>
            <a:endParaRPr lang="ru-RU"/>
          </a:p>
        </p:txBody>
      </p:sp>
      <p:grpSp>
        <p:nvGrpSpPr>
          <p:cNvPr id="5" name="Group 17"/>
          <p:cNvGrpSpPr/>
          <p:nvPr/>
        </p:nvGrpSpPr>
        <p:grpSpPr>
          <a:xfrm>
            <a:off x="1397251" y="3482943"/>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918418" y="3482943"/>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277848" y="4184920"/>
            <a:ext cx="55681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289528" y="3600145"/>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89528" y="3600145"/>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r>
              <a:rPr lang="ru-RU" sz="2600" dirty="0" smtClean="0"/>
              <a:t>До этого мы рассматривали защиту информации от пассивного противника – противника, который не изменяет сообщения в канале информации</a:t>
            </a:r>
            <a:endParaRPr lang="en-US" sz="2600" dirty="0" smtClean="0"/>
          </a:p>
        </p:txBody>
      </p:sp>
      <p:cxnSp>
        <p:nvCxnSpPr>
          <p:cNvPr id="17" name="Прямая со стрелкой 16"/>
          <p:cNvCxnSpPr/>
          <p:nvPr/>
        </p:nvCxnSpPr>
        <p:spPr>
          <a:xfrm>
            <a:off x="5866646" y="4300396"/>
            <a:ext cx="0" cy="122221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534" y="5638089"/>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6704714" y="4566761"/>
                <a:ext cx="1548143" cy="1002715"/>
              </a:xfrm>
              <a:prstGeom prst="cloudCallout">
                <a:avLst>
                  <a:gd name="adj1" fmla="val -68201"/>
                  <a:gd name="adj2" fmla="val 724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6704714" y="4566761"/>
                <a:ext cx="1548143" cy="1002715"/>
              </a:xfrm>
              <a:prstGeom prst="cloudCallout">
                <a:avLst>
                  <a:gd name="adj1" fmla="val -68201"/>
                  <a:gd name="adj2" fmla="val 72432"/>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629736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743198" y="3697618"/>
            <a:ext cx="10515600" cy="21450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smtClean="0"/>
              <a:t>Построение </a:t>
            </a:r>
            <a:r>
              <a:rPr lang="en-US" dirty="0" smtClean="0"/>
              <a:t>MAC</a:t>
            </a:r>
            <a:r>
              <a:rPr lang="ru-RU" dirty="0" smtClean="0"/>
              <a:t> на основе </a:t>
            </a:r>
            <a:r>
              <a:rPr lang="en-US" dirty="0" smtClean="0"/>
              <a:t>PRF</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lstStyle/>
              <a:p>
                <a:pPr marL="0" indent="0">
                  <a:buNone/>
                </a:pPr>
                <a:r>
                  <a:rPr lang="ru-RU" dirty="0" smtClean="0"/>
                  <a:t>Построим </a:t>
                </a:r>
                <a:r>
                  <a:rPr lang="en-US" dirty="0" smtClean="0"/>
                  <a:t>MAC </a:t>
                </a:r>
                <a:r>
                  <a:rPr lang="ru-RU" dirty="0" smtClean="0"/>
                  <a:t>следующим образом. Пусть </a:t>
                </a:r>
                <a14:m>
                  <m:oMath xmlns:m="http://schemas.openxmlformats.org/officeDocument/2006/math">
                    <m:r>
                      <a:rPr lang="en-US" b="0" i="1" smtClean="0">
                        <a:latin typeface="Cambria Math" panose="02040503050406030204" pitchFamily="18" charset="0"/>
                      </a:rPr>
                      <m:t>𝐹</m:t>
                    </m:r>
                  </m:oMath>
                </a14:m>
                <a:r>
                  <a:rPr lang="en-US" dirty="0" smtClean="0"/>
                  <a:t> – PRF</a:t>
                </a:r>
                <a:r>
                  <a:rPr lang="ru-RU" dirty="0" smtClean="0"/>
                  <a:t>.</a:t>
                </a:r>
              </a:p>
              <a:p>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oMath>
                </a14:m>
                <a:endParaRPr lang="en-US" b="0" dirty="0" smtClean="0"/>
              </a:p>
              <a:p>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a14:m>
                <a:endParaRPr lang="en-US" dirty="0" smtClean="0"/>
              </a:p>
              <a:p>
                <a:pPr marL="0" indent="0">
                  <a:buNone/>
                </a:pPr>
                <a:r>
                  <a:rPr lang="ru-RU" b="1" dirty="0" smtClean="0"/>
                  <a:t>Теорем</a:t>
                </a:r>
                <a:r>
                  <a:rPr lang="ru-RU" b="1" dirty="0"/>
                  <a:t>а</a:t>
                </a:r>
                <a:r>
                  <a:rPr lang="ru-RU" b="1" dirty="0" smtClean="0"/>
                  <a:t> 9.2. </a:t>
                </a:r>
                <a:r>
                  <a:rPr lang="ru-RU" dirty="0" smtClean="0"/>
                  <a:t>Пусть </a:t>
                </a:r>
                <a14:m>
                  <m:oMath xmlns:m="http://schemas.openxmlformats.org/officeDocument/2006/math">
                    <m:r>
                      <a:rPr lang="en-US" b="0" i="1" smtClean="0">
                        <a:latin typeface="Cambria Math" panose="02040503050406030204" pitchFamily="18" charset="0"/>
                      </a:rPr>
                      <m:t>𝐹</m:t>
                    </m:r>
                  </m:oMath>
                </a14:m>
                <a:r>
                  <a:rPr lang="en-US" dirty="0" smtClean="0"/>
                  <a:t> – </a:t>
                </a:r>
                <a:r>
                  <a:rPr lang="ru-RU" dirty="0" smtClean="0"/>
                  <a:t>стойкая </a:t>
                </a:r>
                <a:r>
                  <a:rPr lang="en-US" dirty="0" smtClean="0"/>
                  <a:t>PRF </a:t>
                </a:r>
                <a:r>
                  <a:rPr lang="ru-RU" dirty="0" smtClean="0"/>
                  <a:t>на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 </a:t>
                </a:r>
                <a:r>
                  <a:rPr lang="ru-RU" dirty="0" err="1" smtClean="0"/>
                  <a:t>суперполиномиальная</a:t>
                </a:r>
                <a:r>
                  <a:rPr lang="ru-RU" dirty="0" smtClean="0"/>
                  <a:t>. Тогда </a:t>
                </a:r>
                <a:r>
                  <a:rPr lang="en-US" dirty="0" smtClean="0"/>
                  <a:t>MAC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r>
                  <a:rPr lang="ru-RU" dirty="0" smtClean="0"/>
                  <a:t>полученный из </a:t>
                </a:r>
                <a14:m>
                  <m:oMath xmlns:m="http://schemas.openxmlformats.org/officeDocument/2006/math">
                    <m:r>
                      <a:rPr lang="en-US" b="0" i="1" smtClean="0">
                        <a:latin typeface="Cambria Math" panose="02040503050406030204" pitchFamily="18" charset="0"/>
                      </a:rPr>
                      <m:t>𝐹</m:t>
                    </m:r>
                  </m:oMath>
                </a14:m>
                <a:r>
                  <a:rPr lang="ru-RU" dirty="0" smtClean="0"/>
                  <a:t> – стойкий, причём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𝐴</m:t>
                    </m:r>
                  </m:oMath>
                </a14:m>
                <a:r>
                  <a:rPr lang="ru-RU" dirty="0" smtClean="0"/>
                  <a:t> противника в игре против </a:t>
                </a:r>
                <a14:m>
                  <m:oMath xmlns:m="http://schemas.openxmlformats.org/officeDocument/2006/math">
                    <m:r>
                      <a:rPr lang="en-US" b="0" i="1" smtClean="0">
                        <a:latin typeface="Cambria Math" panose="02040503050406030204" pitchFamily="18" charset="0"/>
                      </a:rPr>
                      <m:t>𝑀𝐴𝐶</m:t>
                    </m:r>
                  </m:oMath>
                </a14:m>
                <a:r>
                  <a:rPr lang="ru-RU" dirty="0" smtClean="0"/>
                  <a:t>, делающим не более </a:t>
                </a:r>
                <a14:m>
                  <m:oMath xmlns:m="http://schemas.openxmlformats.org/officeDocument/2006/math">
                    <m:r>
                      <a:rPr lang="en-US" b="0" i="1" smtClean="0">
                        <a:latin typeface="Cambria Math" panose="02040503050406030204" pitchFamily="18" charset="0"/>
                      </a:rPr>
                      <m:t>𝑄</m:t>
                    </m:r>
                  </m:oMath>
                </a14:m>
                <a:r>
                  <a:rPr lang="ru-RU" dirty="0" smtClean="0"/>
                  <a:t> запросов, существует противник </a:t>
                </a:r>
                <a14:m>
                  <m:oMath xmlns:m="http://schemas.openxmlformats.org/officeDocument/2006/math">
                    <m:r>
                      <a:rPr lang="en-US" b="0" i="1" smtClean="0">
                        <a:latin typeface="Cambria Math" panose="02040503050406030204" pitchFamily="18" charset="0"/>
                      </a:rPr>
                      <m:t>𝐵</m:t>
                    </m:r>
                  </m:oMath>
                </a14:m>
                <a:r>
                  <a:rPr lang="ru-RU" dirty="0" smtClean="0"/>
                  <a:t> в игре против </a:t>
                </a:r>
                <a:r>
                  <a:rPr lang="en-US" dirty="0" smtClean="0"/>
                  <a:t>PRF</a:t>
                </a:r>
                <a:r>
                  <a:rPr lang="ru-RU" dirty="0" smtClean="0"/>
                  <a:t>, причём</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159"/>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20</a:t>
            </a:fld>
            <a:endParaRPr lang="ru-RU"/>
          </a:p>
        </p:txBody>
      </p:sp>
    </p:spTree>
    <p:extLst>
      <p:ext uri="{BB962C8B-B14F-4D97-AF65-F5344CB8AC3E}">
        <p14:creationId xmlns:p14="http://schemas.microsoft.com/office/powerpoint/2010/main" val="2235707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0</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ru-RU" dirty="0" smtClean="0"/>
                  <a:t>Введём игру на стойкость </a:t>
                </a:r>
                <a:r>
                  <a:rPr lang="en-US" dirty="0" smtClean="0"/>
                  <a:t>MAC </a:t>
                </a:r>
                <a:r>
                  <a:rPr lang="ru-RU" dirty="0" smtClean="0"/>
                  <a:t>для описанной конструкции.</a:t>
                </a:r>
              </a:p>
              <a:p>
                <a:pPr marL="0" indent="0">
                  <a:buNone/>
                </a:pPr>
                <a:r>
                  <a:rPr lang="ru-RU" dirty="0" smtClean="0"/>
                  <a:t>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a14:m>
                <a:r>
                  <a:rPr lang="en-US" dirty="0" smtClean="0"/>
                  <a:t> - </a:t>
                </a:r>
                <a:r>
                  <a:rPr lang="ru-RU" dirty="0" smtClean="0"/>
                  <a:t>событие того</a:t>
                </a:r>
                <a:r>
                  <a:rPr lang="en-US" dirty="0" smtClean="0"/>
                  <a:t> </a:t>
                </a:r>
                <a:r>
                  <a:rPr lang="ru-RU" dirty="0" smtClean="0"/>
                  <a:t>в игре 0, что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𝑚</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ru-RU" dirty="0" smtClean="0"/>
                  <a:t>. Очевидно, что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21</a:t>
            </a:fld>
            <a:endParaRPr lang="ru-RU"/>
          </a:p>
        </p:txBody>
      </p:sp>
      <p:sp>
        <p:nvSpPr>
          <p:cNvPr id="5"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7" name="Group 21"/>
          <p:cNvGrpSpPr>
            <a:grpSpLocks/>
          </p:cNvGrpSpPr>
          <p:nvPr/>
        </p:nvGrpSpPr>
        <p:grpSpPr bwMode="auto">
          <a:xfrm>
            <a:off x="4002028" y="5116474"/>
            <a:ext cx="3771900" cy="400050"/>
            <a:chOff x="1776" y="1793"/>
            <a:chExt cx="2400" cy="336"/>
          </a:xfrm>
        </p:grpSpPr>
        <p:sp>
          <p:nvSpPr>
            <p:cNvPr id="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9"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0" name="Group 20"/>
          <p:cNvGrpSpPr>
            <a:grpSpLocks/>
          </p:cNvGrpSpPr>
          <p:nvPr/>
        </p:nvGrpSpPr>
        <p:grpSpPr bwMode="auto">
          <a:xfrm>
            <a:off x="4040128" y="5639016"/>
            <a:ext cx="3733800" cy="400051"/>
            <a:chOff x="1776" y="2107"/>
            <a:chExt cx="2352" cy="336"/>
          </a:xfrm>
        </p:grpSpPr>
        <p:sp>
          <p:nvSpPr>
            <p:cNvPr id="1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2" name="Text Box 14"/>
                <p:cNvSpPr txBox="1">
                  <a:spLocks noChangeArrowheads="1"/>
                </p:cNvSpPr>
                <p:nvPr/>
              </p:nvSpPr>
              <p:spPr bwMode="auto">
                <a:xfrm>
                  <a:off x="2422" y="2107"/>
                  <a:ext cx="905"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2" name="Text Box 14"/>
                <p:cNvSpPr txBox="1">
                  <a:spLocks noRot="1" noChangeAspect="1" noMove="1" noResize="1" noEditPoints="1" noAdjustHandles="1" noChangeArrowheads="1" noChangeShapeType="1" noTextEdit="1"/>
                </p:cNvSpPr>
                <p:nvPr/>
              </p:nvSpPr>
              <p:spPr bwMode="auto">
                <a:xfrm>
                  <a:off x="2422" y="2107"/>
                  <a:ext cx="905"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4" name="TextBox 13"/>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5"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6"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6"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7" name="TextBox 16"/>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18" name="Text Box 13"/>
              <p:cNvSpPr txBox="1">
                <a:spLocks noChangeArrowheads="1"/>
              </p:cNvSpPr>
              <p:nvPr/>
            </p:nvSpPr>
            <p:spPr bwMode="auto">
              <a:xfrm>
                <a:off x="2300958" y="5348356"/>
                <a:ext cx="1198790" cy="669350"/>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𝐹</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m:t>
                      </m:r>
                    </m:oMath>
                  </m:oMathPara>
                </a14:m>
                <a:endParaRPr lang="en-US" sz="1600" b="0" i="1" dirty="0" smtClean="0"/>
              </a:p>
            </p:txBody>
          </p:sp>
        </mc:Choice>
        <mc:Fallback xmlns="">
          <p:sp>
            <p:nvSpPr>
              <p:cNvPr id="18" name="Text Box 13"/>
              <p:cNvSpPr txBox="1">
                <a:spLocks noRot="1" noChangeAspect="1" noMove="1" noResize="1" noEditPoints="1" noAdjustHandles="1" noChangeArrowheads="1" noChangeShapeType="1" noTextEdit="1"/>
              </p:cNvSpPr>
              <p:nvPr/>
            </p:nvSpPr>
            <p:spPr bwMode="auto">
              <a:xfrm>
                <a:off x="2300958" y="5348356"/>
                <a:ext cx="1198790" cy="669350"/>
              </a:xfrm>
              <a:prstGeom prst="rect">
                <a:avLst/>
              </a:prstGeom>
              <a:blipFill rotWithShape="0">
                <a:blip r:embed="rId7"/>
                <a:stretch>
                  <a:fillRect l="-2538" b="-454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838395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766117" y="1383064"/>
                <a:ext cx="10515600" cy="4351338"/>
              </a:xfrm>
            </p:spPr>
            <p:txBody>
              <a:bodyPr/>
              <a:lstStyle/>
              <a:p>
                <a:pPr marL="0" indent="0">
                  <a:buNone/>
                </a:pPr>
                <a:r>
                  <a:rPr lang="ru-RU" dirty="0" smtClean="0"/>
                  <a:t>Модифицируем игру 0, заменив псевдослучайную функцию на случайную.</a:t>
                </a:r>
                <a:endParaRPr lang="en-US" dirty="0" smtClean="0"/>
              </a:p>
              <a:p>
                <a:pPr marL="0" indent="0">
                  <a:buNone/>
                </a:pPr>
                <a:r>
                  <a:rPr lang="ru-RU" dirty="0"/>
                  <a:t>Обозначим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ru-RU" b="0" i="1" smtClean="0">
                            <a:latin typeface="Cambria Math" panose="02040503050406030204" pitchFamily="18" charset="0"/>
                          </a:rPr>
                          <m:t>1</m:t>
                        </m:r>
                      </m:sub>
                    </m:sSub>
                  </m:oMath>
                </a14:m>
                <a:r>
                  <a:rPr lang="en-US" dirty="0"/>
                  <a:t> - </a:t>
                </a:r>
                <a:r>
                  <a:rPr lang="ru-RU" dirty="0"/>
                  <a:t>событие того</a:t>
                </a:r>
                <a:r>
                  <a:rPr lang="en-US" dirty="0"/>
                  <a:t> </a:t>
                </a:r>
                <a:r>
                  <a:rPr lang="ru-RU" dirty="0"/>
                  <a:t>в игре </a:t>
                </a:r>
                <a:r>
                  <a:rPr lang="ru-RU" dirty="0" smtClean="0"/>
                  <a:t>1, </a:t>
                </a:r>
                <a:r>
                  <a:rPr lang="ru-RU" dirty="0"/>
                  <a:t>что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𝑚</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r>
                      <a:rPr lang="en-US" i="1" dirty="0">
                        <a:latin typeface="Cambria Math" panose="02040503050406030204" pitchFamily="18" charset="0"/>
                      </a:rPr>
                      <m:t>,…}</m:t>
                    </m:r>
                  </m:oMath>
                </a14:m>
                <a:r>
                  <a:rPr lang="ru-RU" dirty="0"/>
                  <a:t>. </a:t>
                </a:r>
                <a:endParaRPr lang="ru-RU" dirty="0" smtClean="0"/>
              </a:p>
              <a:p>
                <a:pPr marL="0" indent="0">
                  <a:buNone/>
                </a:pPr>
                <a:r>
                  <a:rPr lang="ru-RU" dirty="0" smtClean="0"/>
                  <a:t>Очевидно, что выигрыш в такой игре есть фактически </a:t>
                </a:r>
                <a:r>
                  <a:rPr lang="ru-RU" dirty="0" err="1" smtClean="0"/>
                  <a:t>угадавание</a:t>
                </a:r>
                <a:r>
                  <a:rPr lang="ru-RU" dirty="0" smtClean="0"/>
                  <a:t> следующего значения случайной функции, что возможно с вероятность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d>
                      </m:e>
                    </m:func>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766117" y="1383064"/>
                <a:ext cx="10515600" cy="4351338"/>
              </a:xfrm>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22</a:t>
            </a:fld>
            <a:endParaRPr lang="ru-RU"/>
          </a:p>
        </p:txBody>
      </p:sp>
      <p:sp>
        <p:nvSpPr>
          <p:cNvPr id="19" name="Номер слайда 3"/>
          <p:cNvSpPr txBox="1">
            <a:spLocks/>
          </p:cNvSpPr>
          <p:nvPr/>
        </p:nvSpPr>
        <p:spPr>
          <a:xfrm>
            <a:off x="8610600" y="6356350"/>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53DDDB-F8F7-4D64-A7FD-3F3D61C1949F}" type="slidenum">
              <a:rPr lang="ru-RU" smtClean="0"/>
              <a:pPr/>
              <a:t>22</a:t>
            </a:fld>
            <a:endParaRPr lang="ru-RU"/>
          </a:p>
        </p:txBody>
      </p:sp>
      <p:sp>
        <p:nvSpPr>
          <p:cNvPr id="20" name="Rectangle 4"/>
          <p:cNvSpPr>
            <a:spLocks noChangeArrowheads="1"/>
          </p:cNvSpPr>
          <p:nvPr/>
        </p:nvSpPr>
        <p:spPr bwMode="auto">
          <a:xfrm>
            <a:off x="2296273" y="4901502"/>
            <a:ext cx="1648605"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1"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1"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2" name="Group 21"/>
          <p:cNvGrpSpPr>
            <a:grpSpLocks/>
          </p:cNvGrpSpPr>
          <p:nvPr/>
        </p:nvGrpSpPr>
        <p:grpSpPr bwMode="auto">
          <a:xfrm>
            <a:off x="4002028" y="5116474"/>
            <a:ext cx="3771900" cy="400050"/>
            <a:chOff x="1776" y="1793"/>
            <a:chExt cx="2400" cy="336"/>
          </a:xfrm>
        </p:grpSpPr>
        <p:sp>
          <p:nvSpPr>
            <p:cNvPr id="23"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4"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24"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25" name="Group 20"/>
          <p:cNvGrpSpPr>
            <a:grpSpLocks/>
          </p:cNvGrpSpPr>
          <p:nvPr/>
        </p:nvGrpSpPr>
        <p:grpSpPr bwMode="auto">
          <a:xfrm>
            <a:off x="4040128" y="5639016"/>
            <a:ext cx="3733800" cy="400051"/>
            <a:chOff x="1776" y="2107"/>
            <a:chExt cx="2352" cy="336"/>
          </a:xfrm>
        </p:grpSpPr>
        <p:sp>
          <p:nvSpPr>
            <p:cNvPr id="26"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7" name="Text Box 14"/>
                <p:cNvSpPr txBox="1">
                  <a:spLocks noChangeArrowheads="1"/>
                </p:cNvSpPr>
                <p:nvPr/>
              </p:nvSpPr>
              <p:spPr bwMode="auto">
                <a:xfrm>
                  <a:off x="2422" y="2107"/>
                  <a:ext cx="905"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27" name="Text Box 14"/>
                <p:cNvSpPr txBox="1">
                  <a:spLocks noRot="1" noChangeAspect="1" noMove="1" noResize="1" noEditPoints="1" noAdjustHandles="1" noChangeArrowheads="1" noChangeShapeType="1" noTextEdit="1"/>
                </p:cNvSpPr>
                <p:nvPr/>
              </p:nvSpPr>
              <p:spPr bwMode="auto">
                <a:xfrm>
                  <a:off x="2422" y="2107"/>
                  <a:ext cx="905"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28"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9" name="TextBox 28"/>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30"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1"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1"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2" name="TextBox 31"/>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3" name="Text Box 13"/>
              <p:cNvSpPr txBox="1">
                <a:spLocks noChangeArrowheads="1"/>
              </p:cNvSpPr>
              <p:nvPr/>
            </p:nvSpPr>
            <p:spPr bwMode="auto">
              <a:xfrm>
                <a:off x="2371435" y="5294250"/>
                <a:ext cx="1651349" cy="669350"/>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m:rPr>
                          <m:sty m:val="p"/>
                        </m:rPr>
                        <a:rPr lang="en-US" sz="1600" b="0" i="0" smtClean="0">
                          <a:solidFill>
                            <a:srgbClr val="FF0000"/>
                          </a:solidFill>
                          <a:latin typeface="Cambria Math" panose="02040503050406030204" pitchFamily="18" charset="0"/>
                        </a:rPr>
                        <m:t>FUNS</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m:t>
                      </m:r>
                      <m:r>
                        <a:rPr lang="en-US" sz="1600" b="0" i="1" smtClean="0">
                          <a:solidFill>
                            <a:srgbClr val="FF0000"/>
                          </a:solidFill>
                          <a:latin typeface="Cambria Math" panose="02040503050406030204" pitchFamily="18" charset="0"/>
                        </a:rPr>
                        <m:t>]</m:t>
                      </m:r>
                    </m:oMath>
                  </m:oMathPara>
                </a14:m>
                <a:endParaRPr lang="en-US" sz="1600" b="0" i="1" dirty="0" smtClean="0"/>
              </a:p>
            </p:txBody>
          </p:sp>
        </mc:Choice>
        <mc:Fallback xmlns="">
          <p:sp>
            <p:nvSpPr>
              <p:cNvPr id="33" name="Text Box 13"/>
              <p:cNvSpPr txBox="1">
                <a:spLocks noRot="1" noChangeAspect="1" noMove="1" noResize="1" noEditPoints="1" noAdjustHandles="1" noChangeArrowheads="1" noChangeShapeType="1" noTextEdit="1"/>
              </p:cNvSpPr>
              <p:nvPr/>
            </p:nvSpPr>
            <p:spPr bwMode="auto">
              <a:xfrm>
                <a:off x="2371435" y="5294250"/>
                <a:ext cx="1651349" cy="669350"/>
              </a:xfrm>
              <a:prstGeom prst="rect">
                <a:avLst/>
              </a:prstGeom>
              <a:blipFill rotWithShape="0">
                <a:blip r:embed="rId7"/>
                <a:stretch>
                  <a:fillRect l="-1845" b="-454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18563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a:t>Построим противника </a:t>
                </a:r>
                <a14:m>
                  <m:oMath xmlns:m="http://schemas.openxmlformats.org/officeDocument/2006/math">
                    <m:r>
                      <a:rPr lang="en-US" i="1">
                        <a:latin typeface="Cambria Math" panose="02040503050406030204" pitchFamily="18" charset="0"/>
                      </a:rPr>
                      <m:t>𝐵</m:t>
                    </m:r>
                  </m:oMath>
                </a14:m>
                <a:r>
                  <a:rPr lang="ru-RU" dirty="0"/>
                  <a:t> в игре на</a:t>
                </a:r>
                <a:r>
                  <a:rPr lang="en-US" dirty="0"/>
                  <a:t> PRF</a:t>
                </a:r>
                <a:r>
                  <a:rPr lang="ru-RU" dirty="0"/>
                  <a:t/>
                </a:r>
                <a:br>
                  <a:rPr lang="ru-RU" dirty="0"/>
                </a:b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t="-1336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928601" y="1399327"/>
                <a:ext cx="10515600" cy="4351338"/>
              </a:xfrm>
            </p:spPr>
            <p:txBody>
              <a:bodyPr/>
              <a:lstStyle/>
              <a:p>
                <a:pPr marL="0" indent="0">
                  <a:buNone/>
                </a:pPr>
                <a:r>
                  <a:rPr lang="ru-RU" dirty="0" smtClean="0"/>
                  <a:t>Основная идея – если </a:t>
                </a:r>
                <a14:m>
                  <m:oMath xmlns:m="http://schemas.openxmlformats.org/officeDocument/2006/math">
                    <m:r>
                      <a:rPr lang="en-US" b="0" i="1" smtClean="0">
                        <a:latin typeface="Cambria Math" panose="02040503050406030204" pitchFamily="18" charset="0"/>
                      </a:rPr>
                      <m:t>𝐴</m:t>
                    </m:r>
                  </m:oMath>
                </a14:m>
                <a:r>
                  <a:rPr lang="en-US" dirty="0" smtClean="0"/>
                  <a:t> </a:t>
                </a:r>
                <a:r>
                  <a:rPr lang="ru-RU" dirty="0" smtClean="0"/>
                  <a:t>умеет «ломать» </a:t>
                </a:r>
                <a:r>
                  <a:rPr lang="en-US" dirty="0" smtClean="0"/>
                  <a:t>MAC </a:t>
                </a:r>
                <a:r>
                  <a:rPr lang="ru-RU" dirty="0" smtClean="0"/>
                  <a:t>на основе </a:t>
                </a:r>
                <a:r>
                  <a:rPr lang="en-US" dirty="0" smtClean="0"/>
                  <a:t>PRF</a:t>
                </a:r>
                <a:r>
                  <a:rPr lang="ru-RU" dirty="0" smtClean="0"/>
                  <a:t> и не умеет на основе случайной функции, то можно понять, когда мы общались </a:t>
                </a:r>
                <a:r>
                  <a:rPr lang="en-US" dirty="0" smtClean="0"/>
                  <a:t>PRF</a:t>
                </a:r>
                <a:r>
                  <a:rPr lang="ru-RU" dirty="0" smtClean="0"/>
                  <a:t>, а когда со случайной функцией.</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928601" y="1399327"/>
                <a:ext cx="10515600" cy="4351338"/>
              </a:xfrm>
              <a:blipFill rotWithShape="0">
                <a:blip r:embed="rId3"/>
                <a:stretch>
                  <a:fillRect l="-1043" t="-2244" r="-16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23</a:t>
            </a:fld>
            <a:endParaRPr lang="ru-RU"/>
          </a:p>
        </p:txBody>
      </p:sp>
      <p:sp>
        <p:nvSpPr>
          <p:cNvPr id="5" name="Номер слайда 3"/>
          <p:cNvSpPr txBox="1">
            <a:spLocks/>
          </p:cNvSpPr>
          <p:nvPr/>
        </p:nvSpPr>
        <p:spPr>
          <a:xfrm>
            <a:off x="8610600" y="6356350"/>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
        <p:nvSpPr>
          <p:cNvPr id="6" name="Rectangle 4"/>
          <p:cNvSpPr>
            <a:spLocks noChangeArrowheads="1"/>
          </p:cNvSpPr>
          <p:nvPr/>
        </p:nvSpPr>
        <p:spPr bwMode="auto">
          <a:xfrm>
            <a:off x="6186401" y="3059289"/>
            <a:ext cx="4782480" cy="30653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pPr algn="ctr"/>
            <a:r>
              <a:rPr lang="en-US" dirty="0" smtClean="0"/>
              <a:t>Adv. B</a:t>
            </a:r>
            <a:endParaRPr lang="en-US" dirty="0"/>
          </a:p>
        </p:txBody>
      </p:sp>
      <mc:AlternateContent xmlns:mc="http://schemas.openxmlformats.org/markup-compatibility/2006" xmlns:a14="http://schemas.microsoft.com/office/drawing/2010/main">
        <mc:Choice Requires="a14">
          <p:sp>
            <p:nvSpPr>
              <p:cNvPr id="7" name="Rectangle 7"/>
              <p:cNvSpPr>
                <a:spLocks noChangeArrowheads="1"/>
              </p:cNvSpPr>
              <p:nvPr/>
            </p:nvSpPr>
            <p:spPr bwMode="auto">
              <a:xfrm>
                <a:off x="9429638" y="3284090"/>
                <a:ext cx="1312027" cy="2392315"/>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7" name="Rectangle 7"/>
              <p:cNvSpPr>
                <a:spLocks noRot="1" noChangeAspect="1" noMove="1" noResize="1" noEditPoints="1" noAdjustHandles="1" noChangeArrowheads="1" noChangeShapeType="1" noTextEdit="1"/>
              </p:cNvSpPr>
              <p:nvPr/>
            </p:nvSpPr>
            <p:spPr bwMode="auto">
              <a:xfrm>
                <a:off x="9429638" y="3284090"/>
                <a:ext cx="1312027" cy="2392315"/>
              </a:xfrm>
              <a:prstGeom prst="rect">
                <a:avLst/>
              </a:prstGeom>
              <a:blipFill rotWithShape="0">
                <a:blip r:embed="rId4"/>
                <a:stretch>
                  <a:fillRect t="-1269"/>
                </a:stretch>
              </a:blipFill>
              <a:ln w="9525">
                <a:solidFill>
                  <a:schemeClr val="tx1"/>
                </a:solidFill>
                <a:miter lim="800000"/>
                <a:headEnd/>
                <a:tailEnd/>
              </a:ln>
              <a:effectLst/>
            </p:spPr>
            <p:txBody>
              <a:bodyPr/>
              <a:lstStyle/>
              <a:p>
                <a:r>
                  <a:rPr lang="ru-RU">
                    <a:noFill/>
                  </a:rPr>
                  <a:t> </a:t>
                </a:r>
              </a:p>
            </p:txBody>
          </p:sp>
        </mc:Fallback>
      </mc:AlternateContent>
      <p:grpSp>
        <p:nvGrpSpPr>
          <p:cNvPr id="8" name="Group 20"/>
          <p:cNvGrpSpPr>
            <a:grpSpLocks/>
          </p:cNvGrpSpPr>
          <p:nvPr/>
        </p:nvGrpSpPr>
        <p:grpSpPr bwMode="auto">
          <a:xfrm>
            <a:off x="4569303" y="4061393"/>
            <a:ext cx="3307265" cy="400051"/>
            <a:chOff x="1776" y="2080"/>
            <a:chExt cx="2352" cy="336"/>
          </a:xfrm>
        </p:grpSpPr>
        <p:sp>
          <p:nvSpPr>
            <p:cNvPr id="9"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0" name="Text Box 14"/>
                <p:cNvSpPr txBox="1">
                  <a:spLocks noChangeArrowheads="1"/>
                </p:cNvSpPr>
                <p:nvPr/>
              </p:nvSpPr>
              <p:spPr bwMode="auto">
                <a:xfrm>
                  <a:off x="2086" y="2080"/>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m:oMathPara>
                  </a14:m>
                  <a:endParaRPr lang="en-US" sz="2000" dirty="0"/>
                </a:p>
              </p:txBody>
            </p:sp>
          </mc:Choice>
          <mc:Fallback xmlns="">
            <p:sp>
              <p:nvSpPr>
                <p:cNvPr id="10" name="Text Box 14"/>
                <p:cNvSpPr txBox="1">
                  <a:spLocks noRot="1" noChangeAspect="1" noMove="1" noResize="1" noEditPoints="1" noAdjustHandles="1" noChangeArrowheads="1" noChangeShapeType="1" noTextEdit="1"/>
                </p:cNvSpPr>
                <p:nvPr/>
              </p:nvSpPr>
              <p:spPr bwMode="auto">
                <a:xfrm>
                  <a:off x="2086" y="2080"/>
                  <a:ext cx="691"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1" name="Rectangle 18"/>
          <p:cNvSpPr>
            <a:spLocks noChangeArrowheads="1"/>
          </p:cNvSpPr>
          <p:nvPr/>
        </p:nvSpPr>
        <p:spPr bwMode="auto">
          <a:xfrm>
            <a:off x="1182064" y="2968978"/>
            <a:ext cx="9937491" cy="3387372"/>
          </a:xfrm>
          <a:prstGeom prst="rect">
            <a:avLst/>
          </a:prstGeom>
          <a:noFill/>
          <a:ln w="38100">
            <a:solidFill>
              <a:schemeClr val="folHlink"/>
            </a:solidFill>
            <a:miter lim="800000"/>
            <a:headEnd/>
            <a:tailEnd/>
          </a:ln>
          <a:effectLst/>
        </p:spPr>
        <p:txBody>
          <a:bodyPr wrap="none" anchor="ctr"/>
          <a:lstStyle/>
          <a:p>
            <a:endParaRPr lang="en-US"/>
          </a:p>
        </p:txBody>
      </p:sp>
      <p:sp>
        <p:nvSpPr>
          <p:cNvPr id="12" name="Rectangle 4"/>
          <p:cNvSpPr>
            <a:spLocks noChangeArrowheads="1"/>
          </p:cNvSpPr>
          <p:nvPr/>
        </p:nvSpPr>
        <p:spPr bwMode="auto">
          <a:xfrm>
            <a:off x="1405096" y="3182003"/>
            <a:ext cx="3122054" cy="2994959"/>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13" name="Text Box 13"/>
              <p:cNvSpPr txBox="1">
                <a:spLocks noChangeArrowheads="1"/>
              </p:cNvSpPr>
              <p:nvPr/>
            </p:nvSpPr>
            <p:spPr bwMode="auto">
              <a:xfrm>
                <a:off x="1570650" y="3586368"/>
                <a:ext cx="2956500" cy="1185774"/>
              </a:xfrm>
              <a:prstGeom prst="rect">
                <a:avLst/>
              </a:prstGeom>
              <a:noFill/>
              <a:ln w="9525">
                <a:noFill/>
                <a:miter lim="800000"/>
                <a:headEnd/>
                <a:tailEnd/>
              </a:ln>
              <a:effectLst/>
            </p:spPr>
            <p:txBody>
              <a:bodyPr wrap="square">
                <a:spAutoFit/>
              </a:bodyPr>
              <a:lstStyle/>
              <a:p>
                <a:r>
                  <a:rPr lang="en-US" dirty="0" smtClean="0"/>
                  <a:t>If</a:t>
                </a:r>
                <a:r>
                  <a:rPr lang="en-US" dirty="0"/>
                  <a:t>: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=0:</m:t>
                    </m:r>
                    <m:r>
                      <a:rPr lang="en-US" i="1">
                        <a:latin typeface="Cambria Math" panose="02040503050406030204" pitchFamily="18" charset="0"/>
                      </a:rPr>
                      <m:t>𝑘</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a:rPr lang="en-US" i="1">
                        <a:latin typeface="Cambria Math" panose="02040503050406030204" pitchFamily="18" charset="0"/>
                      </a:rPr>
                      <m:t>𝐾</m:t>
                    </m:r>
                    <m:r>
                      <a:rPr lang="en-US" i="1">
                        <a:latin typeface="Cambria Math" panose="02040503050406030204" pitchFamily="18" charset="0"/>
                      </a:rPr>
                      <m:t>, </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m:t>
                    </m:r>
                  </m:oMath>
                </a14:m>
                <a:endParaRPr lang="en-US" dirty="0"/>
              </a:p>
              <a:p>
                <a:r>
                  <a:rPr lang="en-US" dirty="0"/>
                  <a:t>Else: </a:t>
                </a:r>
                <a:r>
                  <a:rPr lang="ru-RU" dirty="0"/>
                  <a:t> </a:t>
                </a:r>
                <a:r>
                  <a:rPr lang="en-US" dirty="0"/>
                  <a:t>       </a:t>
                </a:r>
                <a14:m>
                  <m:oMath xmlns:m="http://schemas.openxmlformats.org/officeDocument/2006/math">
                    <m:r>
                      <a:rPr lang="en-US" i="1">
                        <a:latin typeface="Cambria Math" panose="02040503050406030204" pitchFamily="18" charset="0"/>
                      </a:rPr>
                      <m:t>𝑓</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m:rPr>
                        <m:sty m:val="p"/>
                      </m:rPr>
                      <a:rPr lang="en-US">
                        <a:latin typeface="Cambria Math" panose="02040503050406030204" pitchFamily="18" charset="0"/>
                      </a:rPr>
                      <m:t>Funs</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oMath>
                </a14:m>
                <a:endParaRPr lang="en-US" dirty="0"/>
              </a:p>
              <a:p>
                <a:endParaRPr lang="en-US" b="1" baseline="-25000" dirty="0">
                  <a:cs typeface="Arial" charset="0"/>
                  <a:sym typeface="Symbol" pitchFamily="18" charset="2"/>
                </a:endParaRPr>
              </a:p>
              <a:p>
                <a:endParaRPr lang="en-US" sz="1600" b="1" baseline="-25000" dirty="0">
                  <a:cs typeface="Arial" charset="0"/>
                  <a:sym typeface="Symbol" pitchFamily="18" charset="2"/>
                </a:endParaRPr>
              </a:p>
            </p:txBody>
          </p:sp>
        </mc:Choice>
        <mc:Fallback xmlns="">
          <p:sp>
            <p:nvSpPr>
              <p:cNvPr id="13" name="Text Box 13"/>
              <p:cNvSpPr txBox="1">
                <a:spLocks noRot="1" noChangeAspect="1" noMove="1" noResize="1" noEditPoints="1" noAdjustHandles="1" noChangeArrowheads="1" noChangeShapeType="1" noTextEdit="1"/>
              </p:cNvSpPr>
              <p:nvPr/>
            </p:nvSpPr>
            <p:spPr bwMode="auto">
              <a:xfrm>
                <a:off x="1570650" y="3586368"/>
                <a:ext cx="2956500" cy="1185774"/>
              </a:xfrm>
              <a:prstGeom prst="rect">
                <a:avLst/>
              </a:prstGeom>
              <a:blipFill rotWithShape="0">
                <a:blip r:embed="rId6"/>
                <a:stretch>
                  <a:fillRect l="-1856"/>
                </a:stretch>
              </a:blipFill>
              <a:ln w="9525">
                <a:noFill/>
                <a:miter lim="800000"/>
                <a:headEnd/>
                <a:tailEnd/>
              </a:ln>
              <a:effectLst/>
            </p:spPr>
            <p:txBody>
              <a:bodyPr/>
              <a:lstStyle/>
              <a:p>
                <a:r>
                  <a:rPr lang="ru-RU">
                    <a:noFill/>
                  </a:rPr>
                  <a:t> </a:t>
                </a:r>
              </a:p>
            </p:txBody>
          </p:sp>
        </mc:Fallback>
      </mc:AlternateContent>
      <p:cxnSp>
        <p:nvCxnSpPr>
          <p:cNvPr id="15" name="Прямая со стрелкой 14"/>
          <p:cNvCxnSpPr/>
          <p:nvPr/>
        </p:nvCxnSpPr>
        <p:spPr>
          <a:xfrm flipH="1">
            <a:off x="7703992" y="3935564"/>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6" name="Прямоугольник 15"/>
              <p:cNvSpPr/>
              <p:nvPr/>
            </p:nvSpPr>
            <p:spPr>
              <a:xfrm>
                <a:off x="8210266" y="3531353"/>
                <a:ext cx="981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8210266" y="3531353"/>
                <a:ext cx="981487" cy="369332"/>
              </a:xfrm>
              <a:prstGeom prst="rect">
                <a:avLst/>
              </a:prstGeom>
              <a:blipFill rotWithShape="0">
                <a:blip r:embed="rId7"/>
                <a:stretch>
                  <a:fillRect/>
                </a:stretch>
              </a:blipFill>
            </p:spPr>
            <p:txBody>
              <a:bodyPr/>
              <a:lstStyle/>
              <a:p>
                <a:r>
                  <a:rPr lang="ru-RU">
                    <a:noFill/>
                  </a:rPr>
                  <a:t> </a:t>
                </a:r>
              </a:p>
            </p:txBody>
          </p:sp>
        </mc:Fallback>
      </mc:AlternateContent>
      <p:cxnSp>
        <p:nvCxnSpPr>
          <p:cNvPr id="17" name="Прямая со стрелкой 16"/>
          <p:cNvCxnSpPr/>
          <p:nvPr/>
        </p:nvCxnSpPr>
        <p:spPr>
          <a:xfrm flipH="1" flipV="1">
            <a:off x="4569303" y="3935564"/>
            <a:ext cx="3069382" cy="101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8" name="Group 20"/>
          <p:cNvGrpSpPr>
            <a:grpSpLocks/>
          </p:cNvGrpSpPr>
          <p:nvPr/>
        </p:nvGrpSpPr>
        <p:grpSpPr bwMode="auto">
          <a:xfrm>
            <a:off x="7876569" y="4061789"/>
            <a:ext cx="1547873" cy="400051"/>
            <a:chOff x="1776" y="2074"/>
            <a:chExt cx="2352" cy="336"/>
          </a:xfrm>
        </p:grpSpPr>
        <p:sp>
          <p:nvSpPr>
            <p:cNvPr id="19"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0"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p:cxnSp>
        <p:nvCxnSpPr>
          <p:cNvPr id="21" name="Прямая со стрелкой 20"/>
          <p:cNvCxnSpPr/>
          <p:nvPr/>
        </p:nvCxnSpPr>
        <p:spPr>
          <a:xfrm flipH="1">
            <a:off x="7673627" y="5124790"/>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2" name="Прямоугольник 21"/>
              <p:cNvSpPr/>
              <p:nvPr/>
            </p:nvSpPr>
            <p:spPr>
              <a:xfrm>
                <a:off x="7694890" y="4778264"/>
                <a:ext cx="17479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xmlns="">
          <p:sp>
            <p:nvSpPr>
              <p:cNvPr id="22" name="Прямоугольник 21"/>
              <p:cNvSpPr>
                <a:spLocks noRot="1" noChangeAspect="1" noMove="1" noResize="1" noEditPoints="1" noAdjustHandles="1" noChangeArrowheads="1" noChangeShapeType="1" noTextEdit="1"/>
              </p:cNvSpPr>
              <p:nvPr/>
            </p:nvSpPr>
            <p:spPr>
              <a:xfrm>
                <a:off x="7694890" y="4778264"/>
                <a:ext cx="1747914" cy="369332"/>
              </a:xfrm>
              <a:prstGeom prst="rect">
                <a:avLst/>
              </a:prstGeom>
              <a:blipFill rotWithShape="0">
                <a:blip r:embed="rId8"/>
                <a:stretch>
                  <a:fillRect/>
                </a:stretch>
              </a:blipFill>
            </p:spPr>
            <p:txBody>
              <a:bodyPr/>
              <a:lstStyle/>
              <a:p>
                <a:r>
                  <a:rPr lang="ru-RU">
                    <a:noFill/>
                  </a:rPr>
                  <a:t> </a:t>
                </a:r>
              </a:p>
            </p:txBody>
          </p:sp>
        </mc:Fallback>
      </mc:AlternateContent>
      <p:grpSp>
        <p:nvGrpSpPr>
          <p:cNvPr id="27" name="Group 20"/>
          <p:cNvGrpSpPr>
            <a:grpSpLocks/>
          </p:cNvGrpSpPr>
          <p:nvPr/>
        </p:nvGrpSpPr>
        <p:grpSpPr bwMode="auto">
          <a:xfrm>
            <a:off x="7208187" y="5510277"/>
            <a:ext cx="4857269" cy="400051"/>
            <a:chOff x="1776" y="2074"/>
            <a:chExt cx="2352" cy="336"/>
          </a:xfrm>
        </p:grpSpPr>
        <p:sp>
          <p:nvSpPr>
            <p:cNvPr id="28"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9"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mc:AlternateContent xmlns:mc="http://schemas.openxmlformats.org/markup-compatibility/2006" xmlns:a14="http://schemas.microsoft.com/office/drawing/2010/main">
        <mc:Choice Requires="a14">
          <p:sp>
            <p:nvSpPr>
              <p:cNvPr id="30" name="Прямоугольник 29"/>
              <p:cNvSpPr/>
              <p:nvPr/>
            </p:nvSpPr>
            <p:spPr>
              <a:xfrm>
                <a:off x="7536646" y="5558143"/>
                <a:ext cx="19948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30" name="Прямоугольник 29"/>
              <p:cNvSpPr>
                <a:spLocks noRot="1" noChangeAspect="1" noMove="1" noResize="1" noEditPoints="1" noAdjustHandles="1" noChangeArrowheads="1" noChangeShapeType="1" noTextEdit="1"/>
              </p:cNvSpPr>
              <p:nvPr/>
            </p:nvSpPr>
            <p:spPr>
              <a:xfrm>
                <a:off x="7536646" y="5558143"/>
                <a:ext cx="1994841" cy="369332"/>
              </a:xfrm>
              <a:prstGeom prst="rect">
                <a:avLst/>
              </a:prstGeom>
              <a:blipFill rotWithShape="0">
                <a:blip r:embed="rId9"/>
                <a:stretch>
                  <a:fillRect b="-16667"/>
                </a:stretch>
              </a:blipFill>
            </p:spPr>
            <p:txBody>
              <a:bodyPr/>
              <a:lstStyle/>
              <a:p>
                <a:r>
                  <a:rPr lang="ru-RU">
                    <a:noFill/>
                  </a:rPr>
                  <a:t> </a:t>
                </a:r>
              </a:p>
            </p:txBody>
          </p:sp>
        </mc:Fallback>
      </mc:AlternateContent>
      <p:cxnSp>
        <p:nvCxnSpPr>
          <p:cNvPr id="34" name="Прямая со стрелкой 33"/>
          <p:cNvCxnSpPr/>
          <p:nvPr/>
        </p:nvCxnSpPr>
        <p:spPr>
          <a:xfrm flipH="1" flipV="1">
            <a:off x="4499475" y="5120376"/>
            <a:ext cx="3069382" cy="101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5" name="Text Box 14"/>
              <p:cNvSpPr txBox="1">
                <a:spLocks noChangeArrowheads="1"/>
              </p:cNvSpPr>
              <p:nvPr/>
            </p:nvSpPr>
            <p:spPr bwMode="auto">
              <a:xfrm>
                <a:off x="5251285" y="4712239"/>
                <a:ext cx="971650" cy="400051"/>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𝑚</m:t>
                      </m:r>
                    </m:oMath>
                  </m:oMathPara>
                </a14:m>
                <a:endParaRPr lang="en-US" sz="2000" dirty="0"/>
              </a:p>
            </p:txBody>
          </p:sp>
        </mc:Choice>
        <mc:Fallback xmlns="">
          <p:sp>
            <p:nvSpPr>
              <p:cNvPr id="35" name="Text Box 14"/>
              <p:cNvSpPr txBox="1">
                <a:spLocks noRot="1" noChangeAspect="1" noMove="1" noResize="1" noEditPoints="1" noAdjustHandles="1" noChangeArrowheads="1" noChangeShapeType="1" noTextEdit="1"/>
              </p:cNvSpPr>
              <p:nvPr/>
            </p:nvSpPr>
            <p:spPr bwMode="auto">
              <a:xfrm>
                <a:off x="5251285" y="4712239"/>
                <a:ext cx="971650" cy="400051"/>
              </a:xfrm>
              <a:prstGeom prst="rect">
                <a:avLst/>
              </a:prstGeom>
              <a:blipFill rotWithShape="0">
                <a:blip r:embed="rId10"/>
                <a:stretch>
                  <a:fillRect/>
                </a:stretch>
              </a:blipFill>
              <a:ln w="9525">
                <a:noFill/>
                <a:miter lim="800000"/>
                <a:headEnd/>
                <a:tailEnd/>
              </a:ln>
              <a:effectLst/>
            </p:spPr>
            <p:txBody>
              <a:bodyPr/>
              <a:lstStyle/>
              <a:p>
                <a:r>
                  <a:rPr lang="ru-RU">
                    <a:noFill/>
                  </a:rPr>
                  <a:t> </a:t>
                </a:r>
              </a:p>
            </p:txBody>
          </p:sp>
        </mc:Fallback>
      </mc:AlternateContent>
      <p:grpSp>
        <p:nvGrpSpPr>
          <p:cNvPr id="36" name="Group 20"/>
          <p:cNvGrpSpPr>
            <a:grpSpLocks/>
          </p:cNvGrpSpPr>
          <p:nvPr/>
        </p:nvGrpSpPr>
        <p:grpSpPr bwMode="auto">
          <a:xfrm>
            <a:off x="4652271" y="5109176"/>
            <a:ext cx="2983954" cy="400051"/>
            <a:chOff x="1776" y="2081"/>
            <a:chExt cx="2352" cy="336"/>
          </a:xfrm>
        </p:grpSpPr>
        <p:sp>
          <p:nvSpPr>
            <p:cNvPr id="37"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8" name="Text Box 14"/>
                <p:cNvSpPr txBox="1">
                  <a:spLocks noChangeArrowheads="1"/>
                </p:cNvSpPr>
                <p:nvPr/>
              </p:nvSpPr>
              <p:spPr bwMode="auto">
                <a:xfrm>
                  <a:off x="2292" y="2081"/>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m:t>
                        </m:r>
                      </m:oMath>
                    </m:oMathPara>
                  </a14:m>
                  <a:endParaRPr lang="en-US" sz="2000" dirty="0"/>
                </a:p>
              </p:txBody>
            </p:sp>
          </mc:Choice>
          <mc:Fallback xmlns="">
            <p:sp>
              <p:nvSpPr>
                <p:cNvPr id="38" name="Text Box 14"/>
                <p:cNvSpPr txBox="1">
                  <a:spLocks noRot="1" noChangeAspect="1" noMove="1" noResize="1" noEditPoints="1" noAdjustHandles="1" noChangeArrowheads="1" noChangeShapeType="1" noTextEdit="1"/>
                </p:cNvSpPr>
                <p:nvPr/>
              </p:nvSpPr>
              <p:spPr bwMode="auto">
                <a:xfrm>
                  <a:off x="2292" y="2081"/>
                  <a:ext cx="691" cy="336"/>
                </a:xfrm>
                <a:prstGeom prst="rect">
                  <a:avLst/>
                </a:prstGeom>
                <a:blipFill rotWithShape="0">
                  <a:blip r:embed="rId11"/>
                  <a:stretch>
                    <a:fillRect b="-15152"/>
                  </a:stretch>
                </a:blipFill>
                <a:ln w="9525">
                  <a:noFill/>
                  <a:miter lim="800000"/>
                  <a:headEnd/>
                  <a:tailEnd/>
                </a:ln>
                <a:effectLst/>
              </p:spPr>
              <p:txBody>
                <a:bodyPr/>
                <a:lstStyle/>
                <a:p>
                  <a:r>
                    <a:rPr lang="ru-RU">
                      <a:noFill/>
                    </a:rPr>
                    <a:t> </a:t>
                  </a:r>
                </a:p>
              </p:txBody>
            </p:sp>
          </mc:Fallback>
        </mc:AlternateContent>
      </p:grpSp>
      <p:sp>
        <p:nvSpPr>
          <p:cNvPr id="39" name="Line 5"/>
          <p:cNvSpPr>
            <a:spLocks noChangeShapeType="1"/>
          </p:cNvSpPr>
          <p:nvPr/>
        </p:nvSpPr>
        <p:spPr bwMode="auto">
          <a:xfrm>
            <a:off x="888628" y="4180645"/>
            <a:ext cx="492078" cy="1"/>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40" name="Text Box 6"/>
              <p:cNvSpPr txBox="1">
                <a:spLocks noChangeArrowheads="1"/>
              </p:cNvSpPr>
              <p:nvPr/>
            </p:nvSpPr>
            <p:spPr bwMode="auto">
              <a:xfrm>
                <a:off x="585655" y="3688182"/>
                <a:ext cx="427040" cy="461665"/>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40" name="Text Box 6"/>
              <p:cNvSpPr txBox="1">
                <a:spLocks noRot="1" noChangeAspect="1" noMove="1" noResize="1" noEditPoints="1" noAdjustHandles="1" noChangeArrowheads="1" noChangeShapeType="1" noTextEdit="1"/>
              </p:cNvSpPr>
              <p:nvPr/>
            </p:nvSpPr>
            <p:spPr bwMode="auto">
              <a:xfrm>
                <a:off x="585655" y="3688182"/>
                <a:ext cx="427040" cy="461665"/>
              </a:xfrm>
              <a:prstGeom prst="rect">
                <a:avLst/>
              </a:prstGeom>
              <a:blipFill rotWithShape="0">
                <a:blip r:embed="rId12"/>
                <a:stretch>
                  <a:fillRect/>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450670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Основная идея. </a:t>
                </a:r>
              </a:p>
              <a:p>
                <a:pPr marL="0" indent="0">
                  <a:buNone/>
                </a:pPr>
                <a:r>
                  <a:rPr lang="ru-RU" dirty="0" smtClean="0"/>
                  <a:t>Ввели игру 0 на стойкость </a:t>
                </a:r>
                <a:r>
                  <a:rPr lang="en-US" dirty="0" smtClean="0"/>
                  <a:t>MAC. </a:t>
                </a:r>
                <a:r>
                  <a:rPr lang="ru-RU" dirty="0" smtClean="0"/>
                  <a:t>Обозначили вероятность победы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oMath>
                </a14:m>
                <a:r>
                  <a:rPr lang="ru-RU" dirty="0" smtClean="0"/>
                  <a:t>. Для любой точки </a:t>
                </a:r>
                <a14:m>
                  <m:oMath xmlns:m="http://schemas.openxmlformats.org/officeDocument/2006/math">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t>
                </a:r>
                <a:r>
                  <a:rPr lang="ru-RU" dirty="0" smtClean="0"/>
                  <a:t>верно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r>
                      <m:rPr>
                        <m:sty m:val="p"/>
                      </m:rPr>
                      <a:rPr lang="en-US">
                        <a:latin typeface="Cambria Math" panose="02040503050406030204" pitchFamily="18" charset="0"/>
                      </a:rPr>
                      <m:t>Pr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e>
                        </m:d>
                      </m:e>
                    </m:func>
                  </m:oMath>
                </a14:m>
                <a:r>
                  <a:rPr lang="ru-RU" dirty="0" smtClean="0"/>
                  <a:t>.</a:t>
                </a:r>
              </a:p>
              <a:p>
                <a:pPr marL="0" indent="0">
                  <a:buNone/>
                </a:pPr>
                <a:r>
                  <a:rPr lang="ru-RU" dirty="0" smtClean="0"/>
                  <a:t>Ввели игру 1, заменив </a:t>
                </a:r>
                <a:r>
                  <a:rPr lang="en-US" dirty="0" smtClean="0"/>
                  <a:t>PRF </a:t>
                </a:r>
                <a:r>
                  <a:rPr lang="ru-RU" dirty="0" smtClean="0"/>
                  <a:t>на случайную функцию.</a:t>
                </a:r>
              </a:p>
              <a:p>
                <a:pPr marL="0" indent="0">
                  <a:buNone/>
                </a:pPr>
                <a:r>
                  <a:rPr lang="ru-RU" dirty="0" smtClean="0"/>
                  <a:t>Итого имеем </a:t>
                </a:r>
                <a14:m>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d>
                      </m:e>
                    </m:func>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r>
                  <a:rPr lang="ru-RU" dirty="0"/>
                  <a:t>Обозначили вероятность победы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ru-RU" b="0" i="1" smtClean="0">
                                    <a:latin typeface="Cambria Math" panose="02040503050406030204" pitchFamily="18" charset="0"/>
                                  </a:rPr>
                                  <m:t>1</m:t>
                                </m:r>
                              </m:sub>
                            </m:sSub>
                          </m:e>
                        </m:d>
                      </m:e>
                    </m:func>
                  </m:oMath>
                </a14:m>
                <a:r>
                  <a:rPr lang="ru-RU" dirty="0" smtClean="0"/>
                  <a:t>. Замечаем, что  </a:t>
                </a:r>
                <a14:m>
                  <m:oMath xmlns:m="http://schemas.openxmlformats.org/officeDocument/2006/math">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r>
                      <m:rPr>
                        <m:sty m:val="p"/>
                      </m:rPr>
                      <a:rPr lang="en-US">
                        <a:latin typeface="Cambria Math" panose="02040503050406030204" pitchFamily="18" charset="0"/>
                      </a:rPr>
                      <m:t>Pr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r>
                      <a:rPr lang="ru-RU"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ru-RU" b="0" i="0" smtClean="0">
                        <a:latin typeface="Cambria Math" panose="02040503050406030204" pitchFamily="18" charset="0"/>
                      </a:rPr>
                      <m:t>, </m:t>
                    </m:r>
                  </m:oMath>
                </a14:m>
                <a:r>
                  <a:rPr lang="ru-RU" dirty="0" smtClean="0"/>
                  <a:t>так как мы смогли построить алгоритм </a:t>
                </a:r>
                <a14:m>
                  <m:oMath xmlns:m="http://schemas.openxmlformats.org/officeDocument/2006/math">
                    <m:r>
                      <a:rPr lang="en-US" b="0" i="1" smtClean="0">
                        <a:latin typeface="Cambria Math" panose="02040503050406030204" pitchFamily="18" charset="0"/>
                      </a:rPr>
                      <m:t>𝐵</m:t>
                    </m:r>
                    <m:r>
                      <a:rPr lang="ru-RU" b="0" i="1" smtClean="0">
                        <a:latin typeface="Cambria Math" panose="02040503050406030204" pitchFamily="18" charset="0"/>
                      </a:rPr>
                      <m:t>.</m:t>
                    </m:r>
                  </m:oMath>
                </a14:m>
                <a:r>
                  <a:rPr lang="ru-RU" dirty="0" smtClean="0"/>
                  <a:t> Заметим также, что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e>
                        </m:d>
                      </m:e>
                    </m:func>
                    <m:r>
                      <a:rPr lang="en-US" i="1">
                        <a:latin typeface="Cambria Math" panose="02040503050406030204" pitchFamily="18" charset="0"/>
                      </a:rPr>
                      <m:t>≤1/|</m:t>
                    </m:r>
                    <m:r>
                      <a:rPr lang="en-US" i="1">
                        <a:latin typeface="Cambria Math" panose="02040503050406030204" pitchFamily="18" charset="0"/>
                      </a:rPr>
                      <m:t>𝑌</m:t>
                    </m:r>
                    <m:r>
                      <a:rPr lang="en-US" i="1">
                        <a:latin typeface="Cambria Math" panose="02040503050406030204" pitchFamily="18" charset="0"/>
                      </a:rPr>
                      <m:t>|</m:t>
                    </m:r>
                  </m:oMath>
                </a14:m>
                <a:endParaRPr lang="ru-RU" dirty="0"/>
              </a:p>
              <a:p>
                <a:pPr marL="0" indent="0">
                  <a:buNone/>
                </a:pPr>
                <a:r>
                  <a:rPr lang="ru-RU" dirty="0" smtClean="0"/>
                  <a:t>Итого </a:t>
                </a:r>
                <a14:m>
                  <m:oMath xmlns:m="http://schemas.openxmlformats.org/officeDocument/2006/math">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𝑃𝑅</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𝐹</m:t>
                        </m:r>
                      </m:e>
                    </m:d>
                    <m:r>
                      <a:rPr lang="en-US" i="1">
                        <a:latin typeface="Cambria Math" panose="02040503050406030204" pitchFamily="18" charset="0"/>
                      </a:rPr>
                      <m:t>+1/|</m:t>
                    </m:r>
                    <m:r>
                      <a:rPr lang="en-US" i="1">
                        <a:latin typeface="Cambria Math" panose="02040503050406030204" pitchFamily="18" charset="0"/>
                      </a:rPr>
                      <m:t>𝑌</m:t>
                    </m:r>
                    <m:r>
                      <a:rPr lang="en-US" i="1">
                        <a:latin typeface="Cambria Math" panose="02040503050406030204" pitchFamily="18" charset="0"/>
                      </a:rPr>
                      <m:t>|</m:t>
                    </m:r>
                  </m:oMath>
                </a14:m>
                <a:r>
                  <a:rPr lang="ru-RU" dirty="0" smtClean="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ru-RU" dirty="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623"/>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24</a:t>
            </a:fld>
            <a:endParaRPr lang="ru-RU"/>
          </a:p>
        </p:txBody>
      </p:sp>
    </p:spTree>
    <p:extLst>
      <p:ext uri="{BB962C8B-B14F-4D97-AF65-F5344CB8AC3E}">
        <p14:creationId xmlns:p14="http://schemas.microsoft.com/office/powerpoint/2010/main" val="2020022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p:sp>
        <p:nvSpPr>
          <p:cNvPr id="3" name="Объект 2"/>
          <p:cNvSpPr>
            <a:spLocks noGrp="1"/>
          </p:cNvSpPr>
          <p:nvPr>
            <p:ph idx="1"/>
          </p:nvPr>
        </p:nvSpPr>
        <p:spPr/>
        <p:txBody>
          <a:bodyPr/>
          <a:lstStyle/>
          <a:p>
            <a:pPr marL="0" indent="0">
              <a:buNone/>
            </a:pPr>
            <a:r>
              <a:rPr lang="ru-RU" dirty="0" smtClean="0"/>
              <a:t>Любая стойкая </a:t>
            </a:r>
            <a:r>
              <a:rPr lang="en-US" dirty="0" smtClean="0"/>
              <a:t>PRF </a:t>
            </a:r>
            <a:r>
              <a:rPr lang="ru-RU" dirty="0" smtClean="0"/>
              <a:t>с </a:t>
            </a:r>
            <a:r>
              <a:rPr lang="ru-RU" dirty="0" err="1" smtClean="0"/>
              <a:t>суперполиномиальной</a:t>
            </a:r>
            <a:r>
              <a:rPr lang="ru-RU" dirty="0" smtClean="0"/>
              <a:t> областью значений является стойким </a:t>
            </a:r>
            <a:r>
              <a:rPr lang="en-US" dirty="0" smtClean="0"/>
              <a:t>MAC</a:t>
            </a:r>
            <a:r>
              <a:rPr lang="ru-RU" dirty="0" smtClean="0"/>
              <a:t>.</a:t>
            </a:r>
          </a:p>
          <a:p>
            <a:pPr marL="0" indent="0">
              <a:buNone/>
            </a:pPr>
            <a:endParaRPr lang="ru-RU" dirty="0"/>
          </a:p>
          <a:p>
            <a:pPr marL="0" indent="0">
              <a:buNone/>
            </a:pPr>
            <a:r>
              <a:rPr lang="ru-RU" dirty="0" smtClean="0"/>
              <a:t>Проблема – рассмотренные ранее </a:t>
            </a:r>
            <a:r>
              <a:rPr lang="en-US" dirty="0" smtClean="0"/>
              <a:t>PRF </a:t>
            </a:r>
            <a:r>
              <a:rPr lang="ru-RU" dirty="0" smtClean="0"/>
              <a:t>имеют фиксированных вход (например размер блока в случае блочного шифра). Мы же ходим получать </a:t>
            </a:r>
            <a:r>
              <a:rPr lang="en-US" dirty="0" smtClean="0"/>
              <a:t>MAC </a:t>
            </a:r>
            <a:r>
              <a:rPr lang="ru-RU" dirty="0" smtClean="0"/>
              <a:t>для сообщений произвольной длины.</a:t>
            </a:r>
          </a:p>
          <a:p>
            <a:pPr marL="0" indent="0">
              <a:buNone/>
            </a:pPr>
            <a:endParaRPr lang="ru-RU" dirty="0"/>
          </a:p>
          <a:p>
            <a:pPr marL="0" indent="0">
              <a:buNone/>
            </a:pPr>
            <a:r>
              <a:rPr lang="ru-RU" dirty="0" smtClean="0"/>
              <a:t>Хотим получить аналог «режимов шифрования» для коротких </a:t>
            </a:r>
            <a:r>
              <a:rPr lang="en-US" dirty="0" smtClean="0"/>
              <a:t>PRF</a:t>
            </a:r>
            <a:r>
              <a:rPr lang="ru-RU" dirty="0" smtClean="0"/>
              <a:t>, позволяющих вычислять </a:t>
            </a:r>
            <a:r>
              <a:rPr lang="en-US" dirty="0" smtClean="0"/>
              <a:t>MAC </a:t>
            </a:r>
            <a:r>
              <a:rPr lang="ru-RU" dirty="0" smtClean="0"/>
              <a:t>для произвольных сообщений</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25</a:t>
            </a:fld>
            <a:endParaRPr lang="ru-RU"/>
          </a:p>
        </p:txBody>
      </p:sp>
    </p:spTree>
    <p:extLst>
      <p:ext uri="{BB962C8B-B14F-4D97-AF65-F5344CB8AC3E}">
        <p14:creationId xmlns:p14="http://schemas.microsoft.com/office/powerpoint/2010/main" val="2153038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93115"/>
                <a:ext cx="10515600" cy="4955185"/>
              </a:xfrm>
            </p:spPr>
            <p:txBody>
              <a:bodyPr>
                <a:normAutofit lnSpcReduction="10000"/>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𝑠</m:t>
                            </m:r>
                          </m:sub>
                        </m:sSub>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smtClean="0"/>
                  <a:t> </a:t>
                </a:r>
                <a:r>
                  <a:rPr lang="ru-RU" dirty="0" smtClean="0"/>
                  <a:t>последовательности,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&lt;</m:t>
                    </m:r>
                    <m:r>
                      <a:rPr lang="en-US" b="0" i="1" smtClean="0">
                        <a:latin typeface="Cambria Math" panose="02040503050406030204" pitchFamily="18" charset="0"/>
                      </a:rPr>
                      <m:t>𝑡</m:t>
                    </m:r>
                  </m:oMath>
                </a14:m>
                <a:r>
                  <a:rPr lang="en-US" dirty="0" smtClean="0"/>
                  <a:t>. </a:t>
                </a:r>
                <a14:m>
                  <m:oMath xmlns:m="http://schemas.openxmlformats.org/officeDocument/2006/math">
                    <m:r>
                      <a:rPr lang="en-US" b="0" i="1" smtClean="0">
                        <a:latin typeface="Cambria Math" panose="02040503050406030204" pitchFamily="18" charset="0"/>
                      </a:rPr>
                      <m:t>𝑥</m:t>
                    </m:r>
                  </m:oMath>
                </a14:m>
                <a:r>
                  <a:rPr lang="en-US" dirty="0" smtClean="0"/>
                  <a:t> </a:t>
                </a:r>
                <a:r>
                  <a:rPr lang="ru-RU" dirty="0" smtClean="0"/>
                  <a:t>является полным префиксом </a:t>
                </a:r>
                <a14:m>
                  <m:oMath xmlns:m="http://schemas.openxmlformats.org/officeDocument/2006/math">
                    <m:r>
                      <a:rPr lang="en-US" b="0" i="1" smtClean="0">
                        <a:latin typeface="Cambria Math" panose="02040503050406030204" pitchFamily="18" charset="0"/>
                      </a:rPr>
                      <m:t>𝑦</m:t>
                    </m:r>
                  </m:oMath>
                </a14:m>
                <a:r>
                  <a:rPr lang="ru-RU" dirty="0" smtClean="0"/>
                  <a:t>, если для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ru-RU" dirty="0" smtClean="0"/>
                  <a:t>.</a:t>
                </a:r>
              </a:p>
              <a:p>
                <a:pPr marL="0" indent="0">
                  <a:buNone/>
                </a:pPr>
                <a:endParaRPr lang="ru-RU" dirty="0"/>
              </a:p>
              <a:p>
                <a:pPr marL="0" indent="0">
                  <a:buNone/>
                </a:pPr>
                <a:r>
                  <a:rPr lang="ru-RU" dirty="0" smtClean="0"/>
                  <a:t>Пусть </a:t>
                </a:r>
                <a14:m>
                  <m:oMath xmlns:m="http://schemas.openxmlformats.org/officeDocument/2006/math">
                    <m:r>
                      <a:rPr lang="en-US" b="0" i="1" smtClean="0">
                        <a:latin typeface="Cambria Math" panose="02040503050406030204" pitchFamily="18" charset="0"/>
                      </a:rPr>
                      <m:t>𝐹</m:t>
                    </m:r>
                  </m:oMath>
                </a14:m>
                <a:r>
                  <a:rPr lang="ru-RU" dirty="0" smtClean="0"/>
                  <a:t> – </a:t>
                </a:r>
                <a:r>
                  <a:rPr lang="en-US" dirty="0" smtClean="0"/>
                  <a:t>PRF </a:t>
                </a:r>
                <a:r>
                  <a:rPr lang="ru-RU" dirty="0" smtClean="0"/>
                  <a:t>на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В введём </a:t>
                </a:r>
                <a:r>
                  <a:rPr lang="ru-RU" dirty="0" err="1" smtClean="0"/>
                  <a:t>беспрификсного</a:t>
                </a:r>
                <a:r>
                  <a:rPr lang="ru-RU" dirty="0" smtClean="0"/>
                  <a:t> противника в игре на </a:t>
                </a:r>
                <a:r>
                  <a:rPr lang="en-US" dirty="0" smtClean="0"/>
                  <a:t>PRF</a:t>
                </a:r>
                <a:r>
                  <a:rPr lang="ru-RU" dirty="0" smtClean="0"/>
                  <a:t>, отличающегося от обычного тем, что он запрашивает значения только для непустых сообщений длины не более </a:t>
                </a:r>
                <a14:m>
                  <m:oMath xmlns:m="http://schemas.openxmlformats.org/officeDocument/2006/math">
                    <m:r>
                      <a:rPr lang="en-US" b="0" i="1" smtClean="0">
                        <a:latin typeface="Cambria Math" panose="02040503050406030204" pitchFamily="18" charset="0"/>
                      </a:rPr>
                      <m:t>𝑙</m:t>
                    </m:r>
                  </m:oMath>
                </a14:m>
                <a:r>
                  <a:rPr lang="en-US" dirty="0" smtClean="0"/>
                  <a:t> </a:t>
                </a:r>
                <a:r>
                  <a:rPr lang="ru-RU" dirty="0" smtClean="0"/>
                  <a:t>элементов из </a:t>
                </a:r>
                <a14:m>
                  <m:oMath xmlns:m="http://schemas.openxmlformats.org/officeDocument/2006/math">
                    <m:r>
                      <a:rPr lang="en-US" b="0" i="1" smtClean="0">
                        <a:latin typeface="Cambria Math" panose="02040503050406030204" pitchFamily="18" charset="0"/>
                      </a:rPr>
                      <m:t>𝑋</m:t>
                    </m:r>
                  </m:oMath>
                </a14:m>
                <a:r>
                  <a:rPr lang="ru-RU" dirty="0" smtClean="0"/>
                  <a:t>, для которых ни одно из них не является полным префиксом другого.</a:t>
                </a:r>
              </a:p>
              <a:p>
                <a:pPr marL="0" indent="0">
                  <a:buNone/>
                </a:pPr>
                <a:endParaRPr lang="ru-RU" dirty="0"/>
              </a:p>
              <a:p>
                <a:pPr marL="0" indent="0">
                  <a:buNone/>
                </a:pPr>
                <a:r>
                  <a:rPr lang="en-US" dirty="0" smtClean="0"/>
                  <a:t>PRF </a:t>
                </a:r>
                <a14:m>
                  <m:oMath xmlns:m="http://schemas.openxmlformats.org/officeDocument/2006/math">
                    <m:r>
                      <a:rPr lang="en-US" b="0" i="1" smtClean="0">
                        <a:latin typeface="Cambria Math" panose="02040503050406030204" pitchFamily="18" charset="0"/>
                      </a:rPr>
                      <m:t>𝐹</m:t>
                    </m:r>
                  </m:oMath>
                </a14:m>
                <a:r>
                  <a:rPr lang="ru-RU" dirty="0" smtClean="0"/>
                  <a:t> называется стойкой </a:t>
                </a:r>
                <a:r>
                  <a:rPr lang="ru-RU" dirty="0" err="1" smtClean="0"/>
                  <a:t>беспрификсной</a:t>
                </a:r>
                <a:r>
                  <a:rPr lang="ru-RU" dirty="0" smtClean="0"/>
                  <a:t> </a:t>
                </a:r>
                <a:r>
                  <a:rPr lang="en-US" dirty="0" smtClean="0"/>
                  <a:t>PRF</a:t>
                </a:r>
                <a:r>
                  <a:rPr lang="ru-RU" dirty="0" smtClean="0"/>
                  <a:t>, если она стойкая против любых </a:t>
                </a:r>
                <a:r>
                  <a:rPr lang="ru-RU" dirty="0" err="1" smtClean="0"/>
                  <a:t>беспрификсных</a:t>
                </a:r>
                <a:r>
                  <a:rPr lang="ru-RU" dirty="0" smtClean="0"/>
                  <a:t> противников.</a:t>
                </a:r>
              </a:p>
              <a:p>
                <a:pPr marL="0" indent="0">
                  <a:buNone/>
                </a:pPr>
                <a:endParaRPr lang="ru-RU" dirty="0"/>
              </a:p>
              <a:p>
                <a:pPr marL="0" indent="0">
                  <a:buNone/>
                </a:pPr>
                <a:r>
                  <a:rPr lang="ru-RU" dirty="0" err="1" smtClean="0"/>
                  <a:t>Беспрификсная</a:t>
                </a:r>
                <a:r>
                  <a:rPr lang="en-US" dirty="0" smtClean="0"/>
                  <a:t> </a:t>
                </a:r>
                <a:r>
                  <a:rPr lang="ru-RU" dirty="0" smtClean="0"/>
                  <a:t>стойкая </a:t>
                </a:r>
                <a:r>
                  <a:rPr lang="en-US" dirty="0" smtClean="0"/>
                  <a:t>PRF </a:t>
                </a:r>
                <a:r>
                  <a:rPr lang="ru-RU" dirty="0" smtClean="0"/>
                  <a:t>более слабое определение, чем стойкая </a:t>
                </a:r>
                <a:r>
                  <a:rPr lang="en-US" dirty="0" smtClean="0"/>
                  <a:t>PRF</a:t>
                </a:r>
                <a:endParaRPr lang="ru-RU" dirty="0" smtClean="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93115"/>
                <a:ext cx="10515600" cy="4955185"/>
              </a:xfrm>
              <a:blipFill rotWithShape="0">
                <a:blip r:embed="rId2"/>
                <a:stretch>
                  <a:fillRect l="-1043" t="-2460" r="-1507"/>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26</a:t>
            </a:fld>
            <a:endParaRPr lang="ru-RU"/>
          </a:p>
        </p:txBody>
      </p:sp>
    </p:spTree>
    <p:extLst>
      <p:ext uri="{BB962C8B-B14F-4D97-AF65-F5344CB8AC3E}">
        <p14:creationId xmlns:p14="http://schemas.microsoft.com/office/powerpoint/2010/main" val="42690097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 цепочка </a:t>
                </a:r>
                <a:r>
                  <a:rPr lang="en-US" dirty="0" smtClean="0"/>
                  <a:t>CBC </a:t>
                </a:r>
                <a:r>
                  <a:rPr lang="ru-RU" dirty="0" smtClean="0"/>
                  <a:t>с использованием </a:t>
                </a:r>
                <a:r>
                  <a:rPr lang="en-US" dirty="0" smtClean="0"/>
                  <a:t>PRF</a:t>
                </a:r>
                <a:r>
                  <a:rPr lang="ru-RU" dirty="0" smtClean="0"/>
                  <a:t>. В качестве значение используется последний элемент цепочки.</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27</a:t>
            </a:fld>
            <a:endParaRPr lang="ru-RU"/>
          </a:p>
        </p:txBody>
      </p:sp>
      <p:pic>
        <p:nvPicPr>
          <p:cNvPr id="5" name="Рисунок 4"/>
          <p:cNvPicPr>
            <a:picLocks noChangeAspect="1"/>
          </p:cNvPicPr>
          <p:nvPr/>
        </p:nvPicPr>
        <p:blipFill>
          <a:blip r:embed="rId3"/>
          <a:stretch>
            <a:fillRect/>
          </a:stretch>
        </p:blipFill>
        <p:spPr>
          <a:xfrm>
            <a:off x="3305175" y="2822925"/>
            <a:ext cx="5581650" cy="2162175"/>
          </a:xfrm>
          <a:prstGeom prst="rect">
            <a:avLst/>
          </a:prstGeom>
        </p:spPr>
      </p:pic>
    </p:spTree>
    <p:extLst>
      <p:ext uri="{BB962C8B-B14F-4D97-AF65-F5344CB8AC3E}">
        <p14:creationId xmlns:p14="http://schemas.microsoft.com/office/powerpoint/2010/main" val="1939144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a:t>PRF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 </a:t>
                </a:r>
                <a:r>
                  <a:rPr lang="ru-RU" dirty="0"/>
                  <a:t>каскадная </a:t>
                </a:r>
                <a:r>
                  <a:rPr lang="ru-RU" dirty="0" smtClean="0"/>
                  <a:t>конструкция. Выход каждой итерации </a:t>
                </a:r>
                <a:r>
                  <a:rPr lang="en-US" dirty="0" smtClean="0"/>
                  <a:t>PRF</a:t>
                </a:r>
                <a:r>
                  <a:rPr lang="ru-RU" dirty="0" smtClean="0"/>
                  <a:t> используется к качестве ключа в следующей итерации </a:t>
                </a:r>
                <a:r>
                  <a:rPr lang="en-US" dirty="0" smtClean="0"/>
                  <a:t>PRF</a:t>
                </a:r>
                <a:r>
                  <a:rPr lang="ru-RU" dirty="0" smtClean="0"/>
                  <a:t>.</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28</a:t>
            </a:fld>
            <a:endParaRPr lang="ru-RU"/>
          </a:p>
        </p:txBody>
      </p:sp>
      <p:pic>
        <p:nvPicPr>
          <p:cNvPr id="5" name="Рисунок 4"/>
          <p:cNvPicPr>
            <a:picLocks noChangeAspect="1"/>
          </p:cNvPicPr>
          <p:nvPr/>
        </p:nvPicPr>
        <p:blipFill>
          <a:blip r:embed="rId3"/>
          <a:stretch>
            <a:fillRect/>
          </a:stretch>
        </p:blipFill>
        <p:spPr>
          <a:xfrm>
            <a:off x="2774682" y="2801587"/>
            <a:ext cx="6238875" cy="2133600"/>
          </a:xfrm>
          <a:prstGeom prst="rect">
            <a:avLst/>
          </a:prstGeom>
        </p:spPr>
      </p:pic>
    </p:spTree>
    <p:extLst>
      <p:ext uri="{BB962C8B-B14F-4D97-AF65-F5344CB8AC3E}">
        <p14:creationId xmlns:p14="http://schemas.microsoft.com/office/powerpoint/2010/main" val="4191705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Скругленный прямоугольник 5"/>
          <p:cNvSpPr/>
          <p:nvPr/>
        </p:nvSpPr>
        <p:spPr>
          <a:xfrm>
            <a:off x="838200" y="3835730"/>
            <a:ext cx="10515600" cy="185255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5" name="Скругленный прямоугольник 4"/>
          <p:cNvSpPr/>
          <p:nvPr/>
        </p:nvSpPr>
        <p:spPr>
          <a:xfrm>
            <a:off x="838200" y="1690688"/>
            <a:ext cx="10515600" cy="21450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fontScale="92500"/>
              </a:bodyPr>
              <a:lstStyle/>
              <a:p>
                <a:pPr marL="0" indent="0">
                  <a:buNone/>
                </a:pPr>
                <a:r>
                  <a:rPr lang="ru-RU" b="1" dirty="0" smtClean="0"/>
                  <a:t>Теорема 9.3. </a:t>
                </a:r>
                <a:r>
                  <a:rPr lang="ru-RU" dirty="0" smtClean="0"/>
                  <a:t>Пусть </a:t>
                </a:r>
                <a14:m>
                  <m:oMath xmlns:m="http://schemas.openxmlformats.org/officeDocument/2006/math">
                    <m:r>
                      <a:rPr lang="en-US" b="0" i="1" smtClean="0">
                        <a:latin typeface="Cambria Math" panose="02040503050406030204" pitchFamily="18" charset="0"/>
                      </a:rPr>
                      <m:t>𝐹</m:t>
                    </m:r>
                  </m:oMath>
                </a14:m>
                <a:r>
                  <a:rPr lang="ru-RU" dirty="0" smtClean="0"/>
                  <a:t> – стойкая </a:t>
                </a:r>
                <a:r>
                  <a:rPr lang="en-US" dirty="0" smtClean="0"/>
                  <a:t>PRF</a:t>
                </a:r>
                <a:r>
                  <a:rPr lang="ru-RU" dirty="0"/>
                  <a:t> </a:t>
                </a:r>
                <a:r>
                  <a:rPr lang="ru-RU" dirty="0" smtClean="0"/>
                  <a:t>на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𝑛</m:t>
                        </m:r>
                      </m:sup>
                    </m:sSup>
                  </m:oMath>
                </a14:m>
                <a:r>
                  <a:rPr lang="ru-RU" dirty="0" smtClean="0"/>
                  <a:t>. Для </a:t>
                </a:r>
                <a:r>
                  <a:rPr lang="ru-RU" dirty="0" err="1" smtClean="0"/>
                  <a:t>полиномиально</a:t>
                </a:r>
                <a:r>
                  <a:rPr lang="ru-RU" dirty="0" smtClean="0"/>
                  <a:t> ограниченной величины </a:t>
                </a:r>
                <a14:m>
                  <m:oMath xmlns:m="http://schemas.openxmlformats.org/officeDocument/2006/math">
                    <m:r>
                      <a:rPr lang="en-US" b="0" i="1" smtClean="0">
                        <a:latin typeface="Cambria Math" panose="02040503050406030204" pitchFamily="18" charset="0"/>
                      </a:rPr>
                      <m:t>𝑙</m:t>
                    </m:r>
                  </m:oMath>
                </a14:m>
                <a:r>
                  <a:rPr lang="ru-RU" dirty="0" smtClean="0"/>
                  <a:t> </a:t>
                </a: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smtClean="0"/>
                  <a:t> </a:t>
                </a:r>
                <a:r>
                  <a:rPr lang="ru-RU" dirty="0" smtClean="0"/>
                  <a:t>является стойкой </a:t>
                </a:r>
                <a:r>
                  <a:rPr lang="ru-RU" dirty="0" err="1" smtClean="0"/>
                  <a:t>беспрификсной</a:t>
                </a:r>
                <a:r>
                  <a:rPr lang="ru-RU" dirty="0" smtClean="0"/>
                  <a:t> </a:t>
                </a:r>
                <a:r>
                  <a:rPr lang="en-US" dirty="0" smtClean="0"/>
                  <a:t>PRF</a:t>
                </a:r>
                <a:r>
                  <a:rPr lang="ru-RU" dirty="0" smtClean="0"/>
                  <a:t>, причём для любого </a:t>
                </a:r>
                <a:r>
                  <a:rPr lang="ru-RU" dirty="0" err="1" smtClean="0"/>
                  <a:t>беспрификсного</a:t>
                </a:r>
                <a:r>
                  <a:rPr lang="ru-RU" dirty="0" smtClean="0"/>
                  <a:t> противника </a:t>
                </a:r>
                <a14:m>
                  <m:oMath xmlns:m="http://schemas.openxmlformats.org/officeDocument/2006/math">
                    <m:r>
                      <a:rPr lang="en-US" b="0" i="1" smtClean="0">
                        <a:latin typeface="Cambria Math" panose="02040503050406030204" pitchFamily="18" charset="0"/>
                      </a:rPr>
                      <m:t>𝐴</m:t>
                    </m:r>
                  </m:oMath>
                </a14:m>
                <a:r>
                  <a:rPr lang="ru-RU" dirty="0" smtClean="0"/>
                  <a:t>, делающего не более </a:t>
                </a:r>
                <a14:m>
                  <m:oMath xmlns:m="http://schemas.openxmlformats.org/officeDocument/2006/math">
                    <m:r>
                      <a:rPr lang="en-US" b="0" i="1" smtClean="0">
                        <a:latin typeface="Cambria Math" panose="02040503050406030204" pitchFamily="18" charset="0"/>
                      </a:rPr>
                      <m:t>𝑄</m:t>
                    </m:r>
                  </m:oMath>
                </a14:m>
                <a:r>
                  <a:rPr lang="ru-RU" dirty="0" smtClean="0"/>
                  <a:t> запросов существует противник в игре на </a:t>
                </a:r>
                <a:r>
                  <a:rPr lang="en-US" dirty="0" smtClean="0"/>
                  <a:t>PRF</a:t>
                </a:r>
                <a:r>
                  <a:rPr lang="ru-RU" dirty="0" smtClean="0"/>
                  <a:t>, причём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𝑃𝑅</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𝑝𝑓</m:t>
                          </m:r>
                        </m:sup>
                      </m:s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e>
                      </m:d>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𝑄𝑙</m:t>
                              </m:r>
                            </m:e>
                          </m:d>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ru-RU" dirty="0" smtClean="0"/>
              </a:p>
              <a:p>
                <a:pPr marL="0" indent="0">
                  <a:buNone/>
                </a:pPr>
                <a:r>
                  <a:rPr lang="ru-RU" b="1" dirty="0"/>
                  <a:t>Теорема </a:t>
                </a:r>
                <a:r>
                  <a:rPr lang="ru-RU" b="1" dirty="0" smtClean="0"/>
                  <a:t>9.4</a:t>
                </a:r>
                <a:r>
                  <a:rPr lang="ru-RU" dirty="0" smtClean="0"/>
                  <a:t>. </a:t>
                </a:r>
                <a:r>
                  <a:rPr lang="ru-RU" dirty="0"/>
                  <a:t>Пусть </a:t>
                </a:r>
                <a14:m>
                  <m:oMath xmlns:m="http://schemas.openxmlformats.org/officeDocument/2006/math">
                    <m:r>
                      <a:rPr lang="en-US" i="1">
                        <a:latin typeface="Cambria Math" panose="02040503050406030204" pitchFamily="18" charset="0"/>
                      </a:rPr>
                      <m:t>𝐹</m:t>
                    </m:r>
                  </m:oMath>
                </a14:m>
                <a:r>
                  <a:rPr lang="ru-RU" dirty="0"/>
                  <a:t> – стойкая </a:t>
                </a:r>
                <a:r>
                  <a:rPr lang="en-US" dirty="0"/>
                  <a:t>PRF</a:t>
                </a:r>
                <a:r>
                  <a:rPr lang="ru-RU" dirty="0"/>
                  <a:t> на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𝐾</m:t>
                        </m:r>
                      </m:e>
                    </m:d>
                  </m:oMath>
                </a14:m>
                <a:r>
                  <a:rPr lang="ru-RU" dirty="0" smtClean="0"/>
                  <a:t>. </a:t>
                </a:r>
                <a:r>
                  <a:rPr lang="ru-RU" dirty="0"/>
                  <a:t>Для </a:t>
                </a:r>
                <a:r>
                  <a:rPr lang="ru-RU" dirty="0" err="1"/>
                  <a:t>полиномиально</a:t>
                </a:r>
                <a:r>
                  <a:rPr lang="ru-RU" dirty="0"/>
                  <a:t> ограниченной величины </a:t>
                </a:r>
                <a14:m>
                  <m:oMath xmlns:m="http://schemas.openxmlformats.org/officeDocument/2006/math">
                    <m:r>
                      <a:rPr lang="en-US" i="1">
                        <a:latin typeface="Cambria Math" panose="02040503050406030204" pitchFamily="18" charset="0"/>
                      </a:rPr>
                      <m:t>𝑙</m:t>
                    </m:r>
                  </m:oMath>
                </a14:m>
                <a:r>
                  <a:rPr lang="ru-RU" dirty="0"/>
                  <a:t> </a:t>
                </a:r>
                <a:r>
                  <a:rPr lang="en-US" dirty="0"/>
                  <a:t>PRF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𝑋</m:t>
                        </m:r>
                      </m:e>
                      <m:sup>
                        <m:r>
                          <a:rPr lang="en-US" i="1">
                            <a:latin typeface="Cambria Math" panose="02040503050406030204" pitchFamily="18" charset="0"/>
                          </a:rPr>
                          <m:t>≤</m:t>
                        </m:r>
                        <m:r>
                          <a:rPr lang="en-US" i="1">
                            <a:latin typeface="Cambria Math" panose="02040503050406030204" pitchFamily="18" charset="0"/>
                          </a:rPr>
                          <m:t>𝑙</m:t>
                        </m:r>
                      </m:sup>
                    </m:sSup>
                    <m:r>
                      <a:rPr lang="en-US" i="1">
                        <a:latin typeface="Cambria Math" panose="02040503050406030204" pitchFamily="18" charset="0"/>
                      </a:rPr>
                      <m:t>→</m:t>
                    </m:r>
                    <m:r>
                      <a:rPr lang="en-US" b="0" i="1" smtClean="0">
                        <a:latin typeface="Cambria Math" panose="02040503050406030204" pitchFamily="18" charset="0"/>
                      </a:rPr>
                      <m:t>𝐾</m:t>
                    </m:r>
                  </m:oMath>
                </a14:m>
                <a:r>
                  <a:rPr lang="en-US" dirty="0"/>
                  <a:t> </a:t>
                </a:r>
                <a:r>
                  <a:rPr lang="ru-RU" dirty="0"/>
                  <a:t>является стойкой </a:t>
                </a:r>
                <a:r>
                  <a:rPr lang="ru-RU" dirty="0" err="1"/>
                  <a:t>беспрификсной</a:t>
                </a:r>
                <a:r>
                  <a:rPr lang="ru-RU" dirty="0"/>
                  <a:t> </a:t>
                </a:r>
                <a:r>
                  <a:rPr lang="en-US" dirty="0"/>
                  <a:t>PRF</a:t>
                </a:r>
                <a:r>
                  <a:rPr lang="ru-RU" dirty="0"/>
                  <a:t>, причём для любого </a:t>
                </a:r>
                <a:r>
                  <a:rPr lang="ru-RU" dirty="0" err="1"/>
                  <a:t>беспрификсного</a:t>
                </a:r>
                <a:r>
                  <a:rPr lang="ru-RU" dirty="0"/>
                  <a:t> противника </a:t>
                </a:r>
                <a14:m>
                  <m:oMath xmlns:m="http://schemas.openxmlformats.org/officeDocument/2006/math">
                    <m:r>
                      <a:rPr lang="en-US" i="1">
                        <a:latin typeface="Cambria Math" panose="02040503050406030204" pitchFamily="18" charset="0"/>
                      </a:rPr>
                      <m:t>𝐴</m:t>
                    </m:r>
                  </m:oMath>
                </a14:m>
                <a:r>
                  <a:rPr lang="ru-RU" dirty="0"/>
                  <a:t>, делающего не более </a:t>
                </a:r>
                <a14:m>
                  <m:oMath xmlns:m="http://schemas.openxmlformats.org/officeDocument/2006/math">
                    <m:r>
                      <a:rPr lang="en-US" i="1">
                        <a:latin typeface="Cambria Math" panose="02040503050406030204" pitchFamily="18" charset="0"/>
                      </a:rPr>
                      <m:t>𝑄</m:t>
                    </m:r>
                  </m:oMath>
                </a14:m>
                <a:r>
                  <a:rPr lang="ru-RU" dirty="0"/>
                  <a:t> запросов существует противник в игре на </a:t>
                </a:r>
                <a:r>
                  <a:rPr lang="en-US" dirty="0"/>
                  <a:t>PRF</a:t>
                </a:r>
                <a:r>
                  <a:rPr lang="ru-RU" dirty="0"/>
                  <a:t>, причём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𝑃𝑅</m:t>
                      </m:r>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𝑝𝑓</m:t>
                          </m:r>
                        </m:sup>
                      </m:s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e>
                      </m:d>
                      <m:r>
                        <a:rPr lang="en-US" i="1">
                          <a:latin typeface="Cambria Math" panose="02040503050406030204" pitchFamily="18" charset="0"/>
                        </a:rPr>
                        <m:t>≤</m:t>
                      </m:r>
                      <m:r>
                        <a:rPr lang="en-US" b="0" i="1" smtClean="0">
                          <a:latin typeface="Cambria Math" panose="02040503050406030204" pitchFamily="18" charset="0"/>
                        </a:rPr>
                        <m:t>𝑄𝑙</m:t>
                      </m:r>
                      <m:r>
                        <a:rPr lang="en-US" b="0" i="1" smtClean="0">
                          <a:latin typeface="Cambria Math" panose="02040503050406030204" pitchFamily="18" charset="0"/>
                        </a:rPr>
                        <m:t>∗</m:t>
                      </m:r>
                      <m:r>
                        <a:rPr lang="en-US" i="1">
                          <a:latin typeface="Cambria Math" panose="02040503050406030204" pitchFamily="18" charset="0"/>
                        </a:rPr>
                        <m:t>𝑃𝑅</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𝐹</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ru-RU" dirty="0" smtClean="0"/>
                  <a:t>без доказательства</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ru-RU" dirty="0"/>
              </a:p>
              <a:p>
                <a:pPr marL="0" indent="0">
                  <a:buNone/>
                </a:pPr>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1961" b="-26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29</a:t>
            </a:fld>
            <a:endParaRPr lang="ru-RU"/>
          </a:p>
        </p:txBody>
      </p:sp>
    </p:spTree>
    <p:extLst>
      <p:ext uri="{BB962C8B-B14F-4D97-AF65-F5344CB8AC3E}">
        <p14:creationId xmlns:p14="http://schemas.microsoft.com/office/powerpoint/2010/main" val="1252994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активного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a:t>
            </a:fld>
            <a:endParaRPr lang="ru-RU" dirty="0"/>
          </a:p>
        </p:txBody>
      </p:sp>
      <p:grpSp>
        <p:nvGrpSpPr>
          <p:cNvPr id="5" name="Group 17"/>
          <p:cNvGrpSpPr/>
          <p:nvPr/>
        </p:nvGrpSpPr>
        <p:grpSpPr>
          <a:xfrm>
            <a:off x="1234289" y="5125244"/>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755456" y="5125244"/>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114886" y="5827221"/>
            <a:ext cx="21256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88453" y="5231849"/>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588453" y="5231849"/>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pPr marL="0" indent="0">
              <a:buNone/>
            </a:pPr>
            <a:r>
              <a:rPr lang="ru-RU" sz="2600" dirty="0" smtClean="0"/>
              <a:t>В общем случае задача более сложная – защита от активного противника, который может подменять, изменять и передавать собственные сообщения в канале связи</a:t>
            </a:r>
            <a:endParaRPr lang="en-US" sz="2600" dirty="0" smtClean="0"/>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017" y="5302543"/>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5682013" y="3535505"/>
                <a:ext cx="1548143" cy="1002715"/>
              </a:xfrm>
              <a:prstGeom prst="cloudCallout">
                <a:avLst>
                  <a:gd name="adj1" fmla="val -43639"/>
                  <a:gd name="adj2" fmla="val 1040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5682013" y="3535505"/>
                <a:ext cx="1548143" cy="1002715"/>
              </a:xfrm>
              <a:prstGeom prst="cloudCallout">
                <a:avLst>
                  <a:gd name="adj1" fmla="val -43639"/>
                  <a:gd name="adj2" fmla="val 104034"/>
                </a:avLst>
              </a:prstGeom>
              <a:blipFill>
                <a:blip r:embed="rId5"/>
                <a:stretch>
                  <a:fillRect/>
                </a:stretch>
              </a:blipFill>
            </p:spPr>
            <p:txBody>
              <a:bodyPr/>
              <a:lstStyle/>
              <a:p>
                <a:r>
                  <a:rPr lang="ru-RU">
                    <a:noFill/>
                  </a:rPr>
                  <a:t> </a:t>
                </a:r>
              </a:p>
            </p:txBody>
          </p:sp>
        </mc:Fallback>
      </mc:AlternateContent>
      <p:cxnSp>
        <p:nvCxnSpPr>
          <p:cNvPr id="16" name="Прямая со стрелкой 15"/>
          <p:cNvCxnSpPr/>
          <p:nvPr/>
        </p:nvCxnSpPr>
        <p:spPr>
          <a:xfrm flipV="1">
            <a:off x="6274806" y="5827221"/>
            <a:ext cx="2254313" cy="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3" name="Выноска-облако 22"/>
              <p:cNvSpPr/>
              <p:nvPr/>
            </p:nvSpPr>
            <p:spPr>
              <a:xfrm>
                <a:off x="9424658" y="3181462"/>
                <a:ext cx="2523024" cy="1461011"/>
              </a:xfrm>
              <a:prstGeom prst="cloudCallout">
                <a:avLst>
                  <a:gd name="adj1" fmla="val -37445"/>
                  <a:gd name="adj2" fmla="val 788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r>
                        <a:rPr lang="ru-RU"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oMath>
                  </m:oMathPara>
                </a14:m>
                <a:endParaRPr lang="en-US" sz="2400" dirty="0" smtClean="0"/>
              </a:p>
              <a:p>
                <a:pPr algn="ctr"/>
                <a:r>
                  <a:rPr lang="en-US" sz="2400" dirty="0" smtClean="0"/>
                  <a:t>Alice?</a:t>
                </a:r>
                <a:endParaRPr lang="ru-RU" sz="2400" dirty="0"/>
              </a:p>
            </p:txBody>
          </p:sp>
        </mc:Choice>
        <mc:Fallback xmlns="">
          <p:sp>
            <p:nvSpPr>
              <p:cNvPr id="23" name="Выноска-облако 22"/>
              <p:cNvSpPr>
                <a:spLocks noRot="1" noChangeAspect="1" noMove="1" noResize="1" noEditPoints="1" noAdjustHandles="1" noChangeArrowheads="1" noChangeShapeType="1" noTextEdit="1"/>
              </p:cNvSpPr>
              <p:nvPr/>
            </p:nvSpPr>
            <p:spPr>
              <a:xfrm>
                <a:off x="9424658" y="3181462"/>
                <a:ext cx="2523024" cy="1461011"/>
              </a:xfrm>
              <a:prstGeom prst="cloudCallout">
                <a:avLst>
                  <a:gd name="adj1" fmla="val -37445"/>
                  <a:gd name="adj2" fmla="val 78804"/>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771582" y="5231849"/>
                <a:ext cx="12021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771582" y="5231849"/>
                <a:ext cx="1202188" cy="523220"/>
              </a:xfrm>
              <a:prstGeom prst="rect">
                <a:avLst/>
              </a:prstGeom>
              <a:blipFill>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008355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a:t> </a:t>
                </a:r>
                <a:r>
                  <a:rPr lang="en-US" dirty="0"/>
                  <a:t>MAC</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Пусть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smtClean="0"/>
                  <a:t> </a:t>
                </a:r>
                <a:r>
                  <a:rPr lang="en-US" dirty="0" smtClean="0"/>
                  <a:t>MAC </a:t>
                </a:r>
                <a:r>
                  <a:rPr lang="ru-RU" dirty="0" smtClean="0"/>
                  <a:t>на основе </a:t>
                </a:r>
                <a:r>
                  <a:rPr lang="ru-RU" dirty="0" err="1" smtClean="0"/>
                  <a:t>беспрификсной</a:t>
                </a:r>
                <a:r>
                  <a:rPr lang="ru-RU" dirty="0" smtClean="0"/>
                  <a:t> </a:t>
                </a:r>
                <a:r>
                  <a:rPr lang="en-US" dirty="0" smtClean="0"/>
                  <a:t>PRF</a:t>
                </a:r>
                <a:r>
                  <a:rPr lang="ru-RU" dirty="0" smtClean="0"/>
                  <a:t>.</a:t>
                </a:r>
                <a:r>
                  <a:rPr lang="en-US" dirty="0" smtClean="0"/>
                  <a:t> </a:t>
                </a:r>
              </a:p>
              <a:p>
                <a:pPr marL="0" indent="0">
                  <a:buNone/>
                </a:pPr>
                <a:r>
                  <a:rPr lang="ru-RU" dirty="0" smtClean="0"/>
                  <a:t>Для фиксированного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r>
                  <a:rPr lang="ru-RU" dirty="0" smtClean="0"/>
                  <a:t> </a:t>
                </a:r>
                <a:r>
                  <a:rPr lang="en-US" dirty="0" smtClean="0"/>
                  <a:t>MAC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и произвольного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можно получить </a:t>
                </a:r>
                <a:r>
                  <a:rPr lang="en-US" dirty="0" smtClean="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smtClean="0"/>
                  <a:t> </a:t>
                </a:r>
                <a:r>
                  <a:rPr lang="ru-RU" dirty="0" smtClean="0"/>
                  <a:t>без знания ключа, т.е. возможно осуществить атаку на </a:t>
                </a:r>
                <a:r>
                  <a:rPr lang="en-US" dirty="0" smtClean="0"/>
                  <a:t>MAC</a:t>
                </a:r>
                <a:r>
                  <a:rPr lang="ru-RU" dirty="0" smtClean="0"/>
                  <a:t>.</a:t>
                </a:r>
                <a:endParaRPr lang="en-US" dirty="0" smtClean="0"/>
              </a:p>
              <a:p>
                <a:pPr marL="0" indent="0">
                  <a:buNone/>
                </a:pPr>
                <a:endParaRPr lang="en-US"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30</a:t>
            </a:fld>
            <a:endParaRPr lang="ru-RU"/>
          </a:p>
        </p:txBody>
      </p:sp>
      <p:pic>
        <p:nvPicPr>
          <p:cNvPr id="5" name="Рисунок 4"/>
          <p:cNvPicPr>
            <a:picLocks noChangeAspect="1"/>
          </p:cNvPicPr>
          <p:nvPr/>
        </p:nvPicPr>
        <p:blipFill>
          <a:blip r:embed="rId4"/>
          <a:stretch>
            <a:fillRect/>
          </a:stretch>
        </p:blipFill>
        <p:spPr>
          <a:xfrm>
            <a:off x="2786558" y="3882241"/>
            <a:ext cx="6238875" cy="2133600"/>
          </a:xfrm>
          <a:prstGeom prst="rect">
            <a:avLst/>
          </a:prstGeom>
        </p:spPr>
      </p:pic>
    </p:spTree>
    <p:extLst>
      <p:ext uri="{BB962C8B-B14F-4D97-AF65-F5344CB8AC3E}">
        <p14:creationId xmlns:p14="http://schemas.microsoft.com/office/powerpoint/2010/main" val="3167811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2088570"/>
                <a:ext cx="10787743" cy="4351338"/>
              </a:xfrm>
            </p:spPr>
            <p:txBody>
              <a:bodyPr/>
              <a:lstStyle/>
              <a:p>
                <a:pPr marL="0" indent="0">
                  <a:buNone/>
                </a:pPr>
                <a:r>
                  <a:rPr lang="ru-RU" dirty="0" smtClean="0"/>
                  <a:t>Пусть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r>
                  <a:rPr lang="ru-RU" dirty="0"/>
                  <a:t>на основе </a:t>
                </a:r>
                <a:r>
                  <a:rPr lang="en-US" dirty="0"/>
                  <a:t>CBC</a:t>
                </a:r>
                <a:r>
                  <a:rPr lang="ru-RU" dirty="0"/>
                  <a:t>. Построим атаку.</a:t>
                </a:r>
              </a:p>
              <a:p>
                <a:r>
                  <a:rPr lang="ru-RU" dirty="0"/>
                  <a:t>Выберем произвольный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𝑋</m:t>
                    </m:r>
                  </m:oMath>
                </a14:m>
                <a:endParaRPr lang="en-US" dirty="0"/>
              </a:p>
              <a:p>
                <a:r>
                  <a:rPr lang="ru-RU" dirty="0"/>
                  <a:t>Запросим </a:t>
                </a:r>
                <a:r>
                  <a:rPr lang="en-US" dirty="0"/>
                  <a:t>MAC </a:t>
                </a:r>
                <a14:m>
                  <m:oMath xmlns:m="http://schemas.openxmlformats.org/officeDocument/2006/math">
                    <m:r>
                      <a:rPr lang="en-US" i="1" dirty="0">
                        <a:latin typeface="Cambria Math" panose="02040503050406030204" pitchFamily="18" charset="0"/>
                      </a:rPr>
                      <m:t>𝑡</m:t>
                    </m:r>
                  </m:oMath>
                </a14:m>
                <a:r>
                  <a:rPr lang="en-US" dirty="0"/>
                  <a:t> </a:t>
                </a:r>
                <a:r>
                  <a:rPr lang="ru-RU" dirty="0"/>
                  <a:t>для сообщения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oMath>
                </a14:m>
                <a:endParaRPr lang="en-US" dirty="0"/>
              </a:p>
              <a:p>
                <a:r>
                  <a:rPr lang="ru-RU" dirty="0"/>
                  <a:t>Вычислим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oMath>
                </a14:m>
                <a:r>
                  <a:rPr lang="ru-RU" dirty="0"/>
                  <a:t>. Тогда пара </a:t>
                </a:r>
                <a14:m>
                  <m:oMath xmlns:m="http://schemas.openxmlformats.org/officeDocument/2006/math">
                    <m:r>
                      <a:rPr lang="en-US" i="1">
                        <a:latin typeface="Cambria Math" panose="02040503050406030204" pitchFamily="18" charset="0"/>
                      </a:rPr>
                      <m:t>𝑡</m:t>
                    </m:r>
                  </m:oMath>
                </a14:m>
                <a:r>
                  <a:rPr lang="en-US" dirty="0"/>
                  <a:t> </a:t>
                </a:r>
                <a:r>
                  <a:rPr lang="ru-RU" dirty="0"/>
                  <a:t>является корректным </a:t>
                </a:r>
                <a:r>
                  <a:rPr lang="en-US" dirty="0"/>
                  <a:t>MAC </a:t>
                </a:r>
                <a:r>
                  <a:rPr lang="ru-RU" dirty="0"/>
                  <a:t>для сообщения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2088570"/>
                <a:ext cx="10787743" cy="4351338"/>
              </a:xfrm>
              <a:blipFill rotWithShape="0">
                <a:blip r:embed="rId3"/>
                <a:stretch>
                  <a:fillRect l="-1018" t="-224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31</a:t>
            </a:fld>
            <a:endParaRPr lang="ru-RU"/>
          </a:p>
        </p:txBody>
      </p:sp>
      <p:pic>
        <p:nvPicPr>
          <p:cNvPr id="5" name="Рисунок 4"/>
          <p:cNvPicPr>
            <a:picLocks noChangeAspect="1"/>
          </p:cNvPicPr>
          <p:nvPr/>
        </p:nvPicPr>
        <p:blipFill>
          <a:blip r:embed="rId4"/>
          <a:stretch>
            <a:fillRect/>
          </a:stretch>
        </p:blipFill>
        <p:spPr>
          <a:xfrm>
            <a:off x="7148946" y="365125"/>
            <a:ext cx="4795404" cy="1857605"/>
          </a:xfrm>
          <a:prstGeom prst="rect">
            <a:avLst/>
          </a:prstGeom>
        </p:spPr>
      </p:pic>
    </p:spTree>
    <p:extLst>
      <p:ext uri="{BB962C8B-B14F-4D97-AF65-F5344CB8AC3E}">
        <p14:creationId xmlns:p14="http://schemas.microsoft.com/office/powerpoint/2010/main" val="10969680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Построение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Стойкие </a:t>
            </a:r>
            <a:r>
              <a:rPr lang="en-US" dirty="0" smtClean="0"/>
              <a:t>MAC </a:t>
            </a:r>
            <a:r>
              <a:rPr lang="ru-RU" dirty="0" smtClean="0"/>
              <a:t>можно построить на основе </a:t>
            </a:r>
            <a:r>
              <a:rPr lang="ru-RU" dirty="0" err="1" smtClean="0"/>
              <a:t>беспрификсных</a:t>
            </a:r>
            <a:r>
              <a:rPr lang="ru-RU" dirty="0" smtClean="0"/>
              <a:t> </a:t>
            </a:r>
            <a:r>
              <a:rPr lang="en-US" dirty="0" smtClean="0"/>
              <a:t>PRF</a:t>
            </a:r>
            <a:r>
              <a:rPr lang="ru-RU" dirty="0"/>
              <a:t> </a:t>
            </a:r>
            <a:r>
              <a:rPr lang="ru-RU" dirty="0" smtClean="0"/>
              <a:t>(</a:t>
            </a:r>
            <a:r>
              <a:rPr lang="ru-RU" dirty="0" err="1" smtClean="0"/>
              <a:t>сл</a:t>
            </a:r>
            <a:r>
              <a:rPr lang="ru-RU" dirty="0" smtClean="0"/>
              <a:t> лекция), но использование </a:t>
            </a:r>
            <a:r>
              <a:rPr lang="ru-RU" dirty="0" err="1"/>
              <a:t>беспрификсных</a:t>
            </a:r>
            <a:r>
              <a:rPr lang="ru-RU" dirty="0"/>
              <a:t> </a:t>
            </a:r>
            <a:r>
              <a:rPr lang="en-US" dirty="0"/>
              <a:t>PRF</a:t>
            </a:r>
            <a:r>
              <a:rPr lang="ru-RU" dirty="0"/>
              <a:t> </a:t>
            </a:r>
            <a:r>
              <a:rPr lang="ru-RU" dirty="0" smtClean="0"/>
              <a:t>в качестве </a:t>
            </a:r>
            <a:r>
              <a:rPr lang="en-US" dirty="0" smtClean="0"/>
              <a:t>MAC </a:t>
            </a:r>
            <a:r>
              <a:rPr lang="ru-RU" dirty="0" smtClean="0"/>
              <a:t>даёт </a:t>
            </a:r>
            <a:r>
              <a:rPr lang="ru-RU" smtClean="0"/>
              <a:t>нестойкие конструкции.</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32</a:t>
            </a:fld>
            <a:endParaRPr lang="ru-RU"/>
          </a:p>
        </p:txBody>
      </p:sp>
    </p:spTree>
    <p:extLst>
      <p:ext uri="{BB962C8B-B14F-4D97-AF65-F5344CB8AC3E}">
        <p14:creationId xmlns:p14="http://schemas.microsoft.com/office/powerpoint/2010/main" val="850392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Целостность сообщений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57490"/>
                <a:ext cx="10515600" cy="4351338"/>
              </a:xfrm>
            </p:spPr>
            <p:txBody>
              <a:bodyPr/>
              <a:lstStyle/>
              <a:p>
                <a:r>
                  <a:rPr lang="ru-RU" dirty="0" smtClean="0"/>
                  <a:t>Задача – обеспечить целостность сообщений </a:t>
                </a:r>
                <a14:m>
                  <m:oMath xmlns:m="http://schemas.openxmlformats.org/officeDocument/2006/math">
                    <m:r>
                      <a:rPr lang="en-US" b="0" i="1" smtClean="0">
                        <a:latin typeface="Cambria Math" panose="02040503050406030204" pitchFamily="18" charset="0"/>
                      </a:rPr>
                      <m:t>𝑚</m:t>
                    </m:r>
                  </m:oMath>
                </a14:m>
                <a:r>
                  <a:rPr lang="ru-RU" dirty="0" smtClean="0"/>
                  <a:t> при передаче</a:t>
                </a:r>
              </a:p>
              <a:p>
                <a:r>
                  <a:rPr lang="ru-RU" dirty="0" smtClean="0"/>
                  <a:t>Обеспечиваем только </a:t>
                </a:r>
                <a:r>
                  <a:rPr lang="ru-RU" b="1" dirty="0" smtClean="0"/>
                  <a:t>целостность</a:t>
                </a:r>
                <a:r>
                  <a:rPr lang="ru-RU" dirty="0" smtClean="0"/>
                  <a:t>, сообщения предполагаются открытыми</a:t>
                </a:r>
              </a:p>
              <a:p>
                <a:r>
                  <a:rPr lang="ru-RU" dirty="0" smtClean="0"/>
                  <a:t>Основная идея – создать небольшую по длине величину</a:t>
                </a:r>
                <a:r>
                  <a:rPr lang="en-US" dirty="0" smtClean="0"/>
                  <a:t> </a:t>
                </a:r>
                <a14:m>
                  <m:oMath xmlns:m="http://schemas.openxmlformats.org/officeDocument/2006/math">
                    <m:r>
                      <a:rPr lang="en-US" b="0" i="1" smtClean="0">
                        <a:latin typeface="Cambria Math" panose="02040503050406030204" pitchFamily="18" charset="0"/>
                      </a:rPr>
                      <m:t>𝑡</m:t>
                    </m:r>
                  </m:oMath>
                </a14:m>
                <a:r>
                  <a:rPr lang="ru-RU" dirty="0" smtClean="0"/>
                  <a:t> </a:t>
                </a:r>
                <a:r>
                  <a:rPr lang="en-US" dirty="0" smtClean="0"/>
                  <a:t>(tag, </a:t>
                </a:r>
                <a:r>
                  <a:rPr lang="ru-RU" dirty="0" smtClean="0"/>
                  <a:t>метка) на основе сообщения, и передать данную величину вместе с сообщением</a:t>
                </a:r>
                <a:r>
                  <a:rPr lang="en-US" dirty="0" smtClean="0"/>
                  <a:t>: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На стороне получателя величина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вычисляется для полученного сообщения</a:t>
                </a:r>
                <a:r>
                  <a:rPr lang="en-US" dirty="0" smtClean="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и производится сравнение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 случае равенства полагается, что целостность сообщения не нарушена.</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57490"/>
                <a:ext cx="10515600" cy="4351338"/>
              </a:xfrm>
              <a:blipFill rotWithShape="0">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4</a:t>
            </a:fld>
            <a:endParaRPr lang="ru-RU"/>
          </a:p>
        </p:txBody>
      </p:sp>
      <p:pic>
        <p:nvPicPr>
          <p:cNvPr id="5" name="Рисунок 4"/>
          <p:cNvPicPr>
            <a:picLocks noChangeAspect="1"/>
          </p:cNvPicPr>
          <p:nvPr/>
        </p:nvPicPr>
        <p:blipFill>
          <a:blip r:embed="rId3"/>
          <a:stretch>
            <a:fillRect/>
          </a:stretch>
        </p:blipFill>
        <p:spPr>
          <a:xfrm>
            <a:off x="2182595" y="4607626"/>
            <a:ext cx="7940439" cy="2250374"/>
          </a:xfrm>
          <a:prstGeom prst="rect">
            <a:avLst/>
          </a:prstGeom>
        </p:spPr>
      </p:pic>
    </p:spTree>
    <p:extLst>
      <p:ext uri="{BB962C8B-B14F-4D97-AF65-F5344CB8AC3E}">
        <p14:creationId xmlns:p14="http://schemas.microsoft.com/office/powerpoint/2010/main" val="1041301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Целостность сообщений</a:t>
            </a:r>
          </a:p>
        </p:txBody>
      </p:sp>
      <p:sp>
        <p:nvSpPr>
          <p:cNvPr id="3" name="Объект 2"/>
          <p:cNvSpPr>
            <a:spLocks noGrp="1"/>
          </p:cNvSpPr>
          <p:nvPr>
            <p:ph idx="1"/>
          </p:nvPr>
        </p:nvSpPr>
        <p:spPr/>
        <p:txBody>
          <a:bodyPr/>
          <a:lstStyle/>
          <a:p>
            <a:pPr marL="342900" lvl="1" indent="-342900"/>
            <a:r>
              <a:rPr lang="ru-RU" dirty="0"/>
              <a:t>В данной лекции рассматриваем только защиту </a:t>
            </a:r>
            <a:r>
              <a:rPr lang="ru-RU" dirty="0" smtClean="0"/>
              <a:t>целостности</a:t>
            </a:r>
          </a:p>
          <a:p>
            <a:pPr marL="342900" lvl="1" indent="-342900"/>
            <a:r>
              <a:rPr lang="ru-RU" dirty="0" smtClean="0"/>
              <a:t>В дальнейшем в лекциях </a:t>
            </a:r>
            <a:r>
              <a:rPr lang="ru-RU" dirty="0"/>
              <a:t>будем говорить и об обеспечении целостности и </a:t>
            </a:r>
            <a:r>
              <a:rPr lang="ru-RU" dirty="0" smtClean="0"/>
              <a:t>конфиденциальности (аутентифицированное шифрование)</a:t>
            </a:r>
            <a:endParaRPr lang="ru-RU" dirty="0"/>
          </a:p>
          <a:p>
            <a:pPr marL="342900" lvl="1" indent="-342900"/>
            <a:r>
              <a:rPr lang="ru-RU" dirty="0"/>
              <a:t>… но даже только обеспечение целостности имеет </a:t>
            </a:r>
            <a:r>
              <a:rPr lang="ru-RU" dirty="0" smtClean="0"/>
              <a:t>реальные приложения.</a:t>
            </a:r>
          </a:p>
          <a:p>
            <a:pPr marL="800100" lvl="2" indent="-342900"/>
            <a:r>
              <a:rPr lang="ru-RU" sz="2400" dirty="0" smtClean="0"/>
              <a:t>Пример – открытое распространение новостей об итогах торгов на бирже. Новости не являются секретными, но мы хотим удостоверится, что была обеспечена их целостность (т.е. их не подменили при передаче). Заметим, что порядок сообщений может быть обеспечен, при обеспечении целостности их нумерации (т.е. защищаем не только целостность сообщений, но их </a:t>
            </a:r>
            <a:r>
              <a:rPr lang="en-US" sz="2400" dirty="0" smtClean="0"/>
              <a:t>id</a:t>
            </a:r>
            <a:r>
              <a:rPr lang="ru-RU" sz="2400" dirty="0" smtClean="0"/>
              <a:t>).</a:t>
            </a:r>
          </a:p>
          <a:p>
            <a:pPr marL="800100" lvl="2" indent="-342900"/>
            <a:r>
              <a:rPr lang="ru-RU" sz="2400" dirty="0" smtClean="0"/>
              <a:t>Пример – обеспечение целостности дистрибутивов бесплатного программного обеспечения</a:t>
            </a:r>
          </a:p>
        </p:txBody>
      </p:sp>
      <p:sp>
        <p:nvSpPr>
          <p:cNvPr id="4" name="Номер слайда 3"/>
          <p:cNvSpPr>
            <a:spLocks noGrp="1"/>
          </p:cNvSpPr>
          <p:nvPr>
            <p:ph type="sldNum" sz="quarter" idx="12"/>
          </p:nvPr>
        </p:nvSpPr>
        <p:spPr/>
        <p:txBody>
          <a:bodyPr/>
          <a:lstStyle/>
          <a:p>
            <a:fld id="{8253DDDB-F8F7-4D64-A7FD-3F3D61C1949F}" type="slidenum">
              <a:rPr lang="ru-RU" smtClean="0"/>
              <a:t>5</a:t>
            </a:fld>
            <a:endParaRPr lang="ru-RU"/>
          </a:p>
        </p:txBody>
      </p:sp>
    </p:spTree>
    <p:extLst>
      <p:ext uri="{BB962C8B-B14F-4D97-AF65-F5344CB8AC3E}">
        <p14:creationId xmlns:p14="http://schemas.microsoft.com/office/powerpoint/2010/main" val="2029870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Обеспечение целостности</a:t>
            </a:r>
            <a:endParaRPr lang="ru-RU" dirty="0"/>
          </a:p>
        </p:txBody>
      </p:sp>
      <p:sp>
        <p:nvSpPr>
          <p:cNvPr id="3" name="Объект 2"/>
          <p:cNvSpPr>
            <a:spLocks noGrp="1"/>
          </p:cNvSpPr>
          <p:nvPr>
            <p:ph idx="1"/>
          </p:nvPr>
        </p:nvSpPr>
        <p:spPr>
          <a:xfrm>
            <a:off x="838200" y="1825625"/>
            <a:ext cx="10515600" cy="4658302"/>
          </a:xfrm>
        </p:spPr>
        <p:txBody>
          <a:bodyPr>
            <a:normAutofit lnSpcReduction="10000"/>
          </a:bodyPr>
          <a:lstStyle/>
          <a:p>
            <a:r>
              <a:rPr lang="ru-RU" dirty="0" smtClean="0"/>
              <a:t>Как построить алгоритм обеспечения целостности?</a:t>
            </a:r>
          </a:p>
          <a:p>
            <a:r>
              <a:rPr lang="ru-RU" dirty="0" smtClean="0"/>
              <a:t>Очевидно он должен зависеть от сообщения</a:t>
            </a:r>
          </a:p>
          <a:p>
            <a:r>
              <a:rPr lang="ru-RU" dirty="0" smtClean="0"/>
              <a:t>Необходимо использование секретного ключа,</a:t>
            </a:r>
            <a:r>
              <a:rPr lang="en-US" dirty="0" smtClean="0"/>
              <a:t> </a:t>
            </a:r>
            <a:r>
              <a:rPr lang="ru-RU" dirty="0" smtClean="0"/>
              <a:t>неизвестного противнику, так как иначе противник может подменить сообщение и вычислить для него новый </a:t>
            </a:r>
            <a:r>
              <a:rPr lang="en-US" dirty="0" smtClean="0"/>
              <a:t>tag</a:t>
            </a:r>
            <a:endParaRPr lang="ru-RU" dirty="0" smtClean="0"/>
          </a:p>
          <a:p>
            <a:r>
              <a:rPr lang="ru-RU" b="1" dirty="0" smtClean="0"/>
              <a:t>ВАЖНО</a:t>
            </a:r>
            <a:r>
              <a:rPr lang="ru-RU" dirty="0" smtClean="0"/>
              <a:t> </a:t>
            </a:r>
            <a:r>
              <a:rPr lang="en-US" dirty="0" smtClean="0"/>
              <a:t>CRC32 </a:t>
            </a:r>
            <a:r>
              <a:rPr lang="ru-RU" dirty="0" smtClean="0"/>
              <a:t>и другие циклические коды не подходят для решения указанной нами задачи. Задача циклических кодов – обеспечение целостности при защите от случайных изменений, вызванных передачей по каналу связи. Мы пытаемся защититься от преднамеренных изменений, внесённых противником, который может вычислить и </a:t>
            </a:r>
            <a:r>
              <a:rPr lang="en-US" dirty="0" smtClean="0"/>
              <a:t>CRC</a:t>
            </a:r>
            <a:r>
              <a:rPr lang="ru-RU" dirty="0" smtClean="0"/>
              <a:t>32 для произвольных сообщений. Более того, для </a:t>
            </a:r>
            <a:r>
              <a:rPr lang="en-US" dirty="0" smtClean="0"/>
              <a:t>CRC32 </a:t>
            </a:r>
            <a:r>
              <a:rPr lang="ru-RU" dirty="0" smtClean="0"/>
              <a:t>возможно эффективное построение коллизий.</a:t>
            </a:r>
          </a:p>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6</a:t>
            </a:fld>
            <a:endParaRPr lang="ru-RU"/>
          </a:p>
        </p:txBody>
      </p:sp>
    </p:spTree>
    <p:extLst>
      <p:ext uri="{BB962C8B-B14F-4D97-AF65-F5344CB8AC3E}">
        <p14:creationId xmlns:p14="http://schemas.microsoft.com/office/powerpoint/2010/main" val="1880686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Введём определение кода аутентичности сообщения (</a:t>
                </a:r>
                <a:r>
                  <a:rPr lang="en-US" dirty="0" smtClean="0"/>
                  <a:t>MAC, message authentication code, </a:t>
                </a:r>
                <a:r>
                  <a:rPr lang="ru-RU" dirty="0" err="1" smtClean="0"/>
                  <a:t>имитовставка</a:t>
                </a:r>
                <a:r>
                  <a:rPr lang="ru-RU" dirty="0" smtClean="0"/>
                  <a:t>).</a:t>
                </a:r>
              </a:p>
              <a:p>
                <a:pPr marL="0" indent="0">
                  <a:buNone/>
                </a:pPr>
                <a:r>
                  <a:rPr lang="en-US" dirty="0" smtClean="0"/>
                  <a:t>MAC </a:t>
                </a:r>
                <a:r>
                  <a:rPr lang="ru-RU" dirty="0" smtClean="0"/>
                  <a:t>на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r>
                  <a:rPr lang="ru-RU" dirty="0" smtClean="0"/>
                  <a:t>называется пара эффективных алгоритмов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e>
                    </m:d>
                    <m:r>
                      <a:rPr lang="ru-RU" b="0" i="0" smtClean="0">
                        <a:latin typeface="Cambria Math" panose="02040503050406030204" pitchFamily="18" charset="0"/>
                      </a:rPr>
                      <m:t>.</m:t>
                    </m:r>
                  </m:oMath>
                </a14:m>
                <a:r>
                  <a:rPr lang="ru-RU" dirty="0" smtClean="0"/>
                  <a:t> </a:t>
                </a:r>
                <a14:m>
                  <m:oMath xmlns:m="http://schemas.openxmlformats.org/officeDocument/2006/math">
                    <m:r>
                      <a:rPr lang="en-US" b="0" i="1" dirty="0" smtClean="0">
                        <a:latin typeface="Cambria Math" panose="02040503050406030204" pitchFamily="18" charset="0"/>
                      </a:rPr>
                      <m:t>𝑆</m:t>
                    </m:r>
                  </m:oMath>
                </a14:m>
                <a:r>
                  <a:rPr lang="en-US" dirty="0" smtClean="0"/>
                  <a:t> – </a:t>
                </a:r>
                <a:r>
                  <a:rPr lang="ru-RU" dirty="0" smtClean="0"/>
                  <a:t>алгоритм выработки </a:t>
                </a:r>
                <a:r>
                  <a:rPr lang="en-US" dirty="0" smtClean="0"/>
                  <a:t>MAC</a:t>
                </a:r>
                <a:r>
                  <a:rPr lang="ru-RU" dirty="0" smtClean="0"/>
                  <a:t>, </a:t>
                </a:r>
                <a14:m>
                  <m:oMath xmlns:m="http://schemas.openxmlformats.org/officeDocument/2006/math">
                    <m:r>
                      <a:rPr lang="en-US" b="0" i="1" smtClean="0">
                        <a:latin typeface="Cambria Math" panose="02040503050406030204" pitchFamily="18" charset="0"/>
                      </a:rPr>
                      <m:t>𝑉</m:t>
                    </m:r>
                  </m:oMath>
                </a14:m>
                <a:r>
                  <a:rPr lang="ru-RU" dirty="0" smtClean="0"/>
                  <a:t> – алгоритм проверки </a:t>
                </a:r>
                <a:r>
                  <a:rPr lang="en-US" dirty="0" smtClean="0"/>
                  <a:t>MAC</a:t>
                </a:r>
                <a:r>
                  <a:rPr lang="ru-RU" dirty="0" smtClean="0"/>
                  <a:t>.</a:t>
                </a:r>
                <a:r>
                  <a:rPr lang="en-US" dirty="0" smtClean="0"/>
                  <a:t> </a:t>
                </a:r>
                <a:r>
                  <a:rPr lang="ru-RU" dirty="0" smtClean="0"/>
                  <a:t>Пусть </a:t>
                </a:r>
                <a14:m>
                  <m:oMath xmlns:m="http://schemas.openxmlformats.org/officeDocument/2006/math">
                    <m:r>
                      <a:rPr lang="en-US" b="0" i="1" smtClean="0">
                        <a:latin typeface="Cambria Math" panose="02040503050406030204" pitchFamily="18" charset="0"/>
                      </a:rPr>
                      <m:t>𝑀</m:t>
                    </m:r>
                  </m:oMath>
                </a14:m>
                <a:r>
                  <a:rPr lang="ru-RU" dirty="0" smtClean="0"/>
                  <a:t> – множество сообщений, </a:t>
                </a:r>
                <a14:m>
                  <m:oMath xmlns:m="http://schemas.openxmlformats.org/officeDocument/2006/math">
                    <m:r>
                      <a:rPr lang="en-US" b="0" i="1" smtClean="0">
                        <a:latin typeface="Cambria Math" panose="02040503050406030204" pitchFamily="18" charset="0"/>
                      </a:rPr>
                      <m:t>𝐾</m:t>
                    </m:r>
                  </m:oMath>
                </a14:m>
                <a:r>
                  <a:rPr lang="en-US" dirty="0" smtClean="0"/>
                  <a:t> – </a:t>
                </a:r>
                <a:r>
                  <a:rPr lang="ru-RU" dirty="0" smtClean="0"/>
                  <a:t>множество ключей, </a:t>
                </a:r>
                <a14:m>
                  <m:oMath xmlns:m="http://schemas.openxmlformats.org/officeDocument/2006/math">
                    <m:r>
                      <a:rPr lang="en-US" b="0" i="1" smtClean="0">
                        <a:latin typeface="Cambria Math" panose="02040503050406030204" pitchFamily="18" charset="0"/>
                      </a:rPr>
                      <m:t>𝑇</m:t>
                    </m:r>
                  </m:oMath>
                </a14:m>
                <a:r>
                  <a:rPr lang="ru-RU" dirty="0" smtClean="0"/>
                  <a:t> – множество кодов аутентичности (меток). Тогда для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ru-RU" dirty="0" smtClean="0"/>
              </a:p>
              <a:p>
                <a14:m>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𝐾</m:t>
                    </m:r>
                    <m:r>
                      <a:rPr lang="en-US" b="0" i="1" dirty="0" smtClean="0">
                        <a:latin typeface="Cambria Math" panose="02040503050406030204" pitchFamily="18" charset="0"/>
                      </a:rPr>
                      <m:t>×</m:t>
                    </m:r>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𝑇</m:t>
                    </m:r>
                    <m:r>
                      <a:rPr lang="ru-RU" b="0" i="1" dirty="0" smtClean="0">
                        <a:latin typeface="Cambria Math" panose="02040503050406030204" pitchFamily="18" charset="0"/>
                      </a:rPr>
                      <m:t> </m:t>
                    </m:r>
                  </m:oMath>
                </a14:m>
                <a:r>
                  <a:rPr lang="ru-RU" dirty="0" smtClean="0"/>
                  <a:t> - вероятностный алгоритм, вычисляющий </a:t>
                </a:r>
                <a14:m>
                  <m:oMath xmlns:m="http://schemas.openxmlformats.org/officeDocument/2006/math">
                    <m:r>
                      <a:rPr lang="en-US" b="0" i="1" smtClean="0">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→{0,1}</m:t>
                    </m:r>
                  </m:oMath>
                </a14:m>
                <a:r>
                  <a:rPr lang="en-US" dirty="0" smtClean="0"/>
                  <a:t> – </a:t>
                </a:r>
                <a:r>
                  <a:rPr lang="ru-RU" dirty="0" smtClean="0"/>
                  <a:t>детерминированный алгоритм, вычисляющий результат проверки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a:t>
                </a:r>
              </a:p>
              <a:p>
                <a:r>
                  <a:rPr lang="ru-RU" dirty="0" smtClean="0"/>
                  <a:t>Свойство корректности -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=1</m:t>
                            </m:r>
                          </m:e>
                        </m:d>
                      </m:e>
                    </m:func>
                    <m:r>
                      <a:rPr lang="en-US" b="0" i="1" smtClean="0">
                        <a:latin typeface="Cambria Math" panose="02040503050406030204" pitchFamily="18" charset="0"/>
                      </a:rPr>
                      <m:t>=1</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b="-14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7</a:t>
            </a:fld>
            <a:endParaRPr lang="ru-RU"/>
          </a:p>
        </p:txBody>
      </p:sp>
    </p:spTree>
    <p:extLst>
      <p:ext uri="{BB962C8B-B14F-4D97-AF65-F5344CB8AC3E}">
        <p14:creationId xmlns:p14="http://schemas.microsoft.com/office/powerpoint/2010/main" val="354514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Детерминированный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Если функция </a:t>
                </a:r>
                <a14:m>
                  <m:oMath xmlns:m="http://schemas.openxmlformats.org/officeDocument/2006/math">
                    <m:r>
                      <a:rPr lang="en-US" b="0" i="1" smtClean="0">
                        <a:latin typeface="Cambria Math" panose="02040503050406030204" pitchFamily="18" charset="0"/>
                      </a:rPr>
                      <m:t>𝑆</m:t>
                    </m:r>
                  </m:oMath>
                </a14:m>
                <a:r>
                  <a:rPr lang="ru-RU" dirty="0" smtClean="0"/>
                  <a:t> – детерминированная, то для любой такой функции мы можем ввести функцию</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m:oMathPara>
                </a14:m>
                <a:endParaRPr lang="ru-RU" b="0" dirty="0" smtClean="0"/>
              </a:p>
              <a:p>
                <a:pPr marL="0" indent="0">
                  <a:buNone/>
                </a:pPr>
                <a:r>
                  <a:rPr lang="ru-RU" dirty="0" smtClean="0"/>
                  <a:t>Очевидно, что полученный </a:t>
                </a:r>
                <a:r>
                  <a:rPr lang="en-US" dirty="0" smtClean="0"/>
                  <a:t>MAC </a:t>
                </a:r>
                <a:r>
                  <a:rPr lang="ru-RU" dirty="0" smtClean="0"/>
                  <a:t>обладает свойством корректности и называется детерминированным </a:t>
                </a:r>
                <a:r>
                  <a:rPr lang="en-US" dirty="0" smtClean="0"/>
                  <a:t>MAC</a:t>
                </a:r>
                <a:r>
                  <a:rPr lang="ru-RU" dirty="0" smtClean="0"/>
                  <a:t>. Т.е. для фиксированного ключа он выдает одинаковый код аутентичности для одинаковых сообщений.</a:t>
                </a:r>
              </a:p>
              <a:p>
                <a:r>
                  <a:rPr lang="ru-RU" b="0" dirty="0" smtClean="0"/>
                  <a:t>Если функция </a:t>
                </a:r>
                <a14:m>
                  <m:oMath xmlns:m="http://schemas.openxmlformats.org/officeDocument/2006/math">
                    <m:r>
                      <a:rPr lang="en-US" b="0" i="1" smtClean="0">
                        <a:latin typeface="Cambria Math" panose="02040503050406030204" pitchFamily="18" charset="0"/>
                      </a:rPr>
                      <m:t>𝑆</m:t>
                    </m:r>
                  </m:oMath>
                </a14:m>
                <a:r>
                  <a:rPr lang="en-US" b="0" dirty="0" smtClean="0"/>
                  <a:t> – </a:t>
                </a:r>
                <a:r>
                  <a:rPr lang="ru-RU" b="0" dirty="0" err="1" smtClean="0"/>
                  <a:t>рандоминизованная</a:t>
                </a:r>
                <a:r>
                  <a:rPr lang="en-US" dirty="0"/>
                  <a:t> </a:t>
                </a:r>
                <a:r>
                  <a:rPr lang="ru-RU" dirty="0" smtClean="0"/>
                  <a:t>то </a:t>
                </a:r>
                <a:r>
                  <a:rPr lang="en-US" dirty="0" smtClean="0"/>
                  <a:t>MAC </a:t>
                </a:r>
                <a:r>
                  <a:rPr lang="ru-RU" dirty="0" smtClean="0"/>
                  <a:t>называется </a:t>
                </a:r>
                <a:r>
                  <a:rPr lang="ru-RU" dirty="0" err="1" smtClean="0"/>
                  <a:t>рандомизированным</a:t>
                </a:r>
                <a:r>
                  <a:rPr lang="ru-RU" dirty="0" smtClean="0"/>
                  <a:t>.</a:t>
                </a:r>
                <a:endParaRPr lang="en-US" b="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6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8</a:t>
            </a:fld>
            <a:endParaRPr lang="ru-RU"/>
          </a:p>
        </p:txBody>
      </p:sp>
    </p:spTree>
    <p:extLst>
      <p:ext uri="{BB962C8B-B14F-4D97-AF65-F5344CB8AC3E}">
        <p14:creationId xmlns:p14="http://schemas.microsoft.com/office/powerpoint/2010/main" val="351203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Стойкий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Введём понятие стойкости </a:t>
            </a:r>
            <a:r>
              <a:rPr lang="en-US" dirty="0" smtClean="0"/>
              <a:t>MAC</a:t>
            </a:r>
            <a:r>
              <a:rPr lang="ru-RU" dirty="0" smtClean="0"/>
              <a:t>.</a:t>
            </a:r>
          </a:p>
          <a:p>
            <a:pPr marL="0" indent="0">
              <a:buNone/>
            </a:pPr>
            <a:r>
              <a:rPr lang="ru-RU" dirty="0" smtClean="0"/>
              <a:t>Возможности противника – выбор сообщений для получения </a:t>
            </a:r>
            <a:r>
              <a:rPr lang="en-US" dirty="0" smtClean="0"/>
              <a:t>MAC </a:t>
            </a:r>
            <a:r>
              <a:rPr lang="ru-RU" dirty="0" smtClean="0"/>
              <a:t>для них</a:t>
            </a:r>
          </a:p>
          <a:p>
            <a:pPr marL="0" indent="0">
              <a:buNone/>
            </a:pPr>
            <a:r>
              <a:rPr lang="ru-RU" dirty="0" smtClean="0"/>
              <a:t>Цель противника – получения новой верной пары сообщение-</a:t>
            </a:r>
            <a:r>
              <a:rPr lang="en-US" dirty="0" smtClean="0"/>
              <a:t>MAC</a:t>
            </a:r>
            <a:endParaRPr lang="ru-RU" dirty="0" smtClean="0"/>
          </a:p>
          <a:p>
            <a:pPr marL="0" indent="0">
              <a:buNone/>
            </a:pPr>
            <a:r>
              <a:rPr lang="ru-RU" dirty="0" smtClean="0"/>
              <a:t>Стойкий </a:t>
            </a:r>
            <a:r>
              <a:rPr lang="en-US" dirty="0" smtClean="0"/>
              <a:t>MAC</a:t>
            </a:r>
            <a:r>
              <a:rPr lang="ru-RU" dirty="0" smtClean="0"/>
              <a:t> – </a:t>
            </a:r>
            <a:r>
              <a:rPr lang="en-US" dirty="0" smtClean="0"/>
              <a:t>MAC </a:t>
            </a:r>
            <a:r>
              <a:rPr lang="ru-RU" dirty="0" smtClean="0"/>
              <a:t>не позволяющий противнику получить такую пару</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9</a:t>
            </a:fld>
            <a:endParaRPr lang="ru-RU"/>
          </a:p>
        </p:txBody>
      </p:sp>
    </p:spTree>
    <p:extLst>
      <p:ext uri="{BB962C8B-B14F-4D97-AF65-F5344CB8AC3E}">
        <p14:creationId xmlns:p14="http://schemas.microsoft.com/office/powerpoint/2010/main" val="47558082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3252</TotalTime>
  <Words>1049</Words>
  <Application>Microsoft Office PowerPoint</Application>
  <PresentationFormat>Широкоэкранный</PresentationFormat>
  <Paragraphs>280</Paragraphs>
  <Slides>32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32</vt:i4>
      </vt:variant>
    </vt:vector>
  </HeadingPairs>
  <TitlesOfParts>
    <vt:vector size="38" baseType="lpstr">
      <vt:lpstr>Arial</vt:lpstr>
      <vt:lpstr>Calibri</vt:lpstr>
      <vt:lpstr>Calibri Light</vt:lpstr>
      <vt:lpstr>Cambria Math</vt:lpstr>
      <vt:lpstr>Symbol</vt:lpstr>
      <vt:lpstr>Тема Office</vt:lpstr>
      <vt:lpstr>Прикладная Криптография: Симметричные криптосистемы MAC</vt:lpstr>
      <vt:lpstr>Защита от пассивного противника</vt:lpstr>
      <vt:lpstr>Защита от активного противника</vt:lpstr>
      <vt:lpstr>Целостность сообщений</vt:lpstr>
      <vt:lpstr>Целостность сообщений</vt:lpstr>
      <vt:lpstr>Обеспечение целостности</vt:lpstr>
      <vt:lpstr>Определение MAC</vt:lpstr>
      <vt:lpstr>Детерминированный MAC</vt:lpstr>
      <vt:lpstr>Стойкий MAC</vt:lpstr>
      <vt:lpstr>Игра на стойкость MAC  (chosen message attack)</vt:lpstr>
      <vt:lpstr>Игра на стойкость MAC (chosen message attack)</vt:lpstr>
      <vt:lpstr>Игра на стойкость MAC</vt:lpstr>
      <vt:lpstr>Игра на стойкость MAC  (с запросами на проверку)</vt:lpstr>
      <vt:lpstr>Игра на стойкость MAC  (с запросами на проверку)</vt:lpstr>
      <vt:lpstr>Эквивалентность определений</vt:lpstr>
      <vt:lpstr>Построение противника B</vt:lpstr>
      <vt:lpstr>Игра 0</vt:lpstr>
      <vt:lpstr>Игра 1</vt:lpstr>
      <vt:lpstr>Игра 2</vt:lpstr>
      <vt:lpstr>Построение MAC на основе PRF</vt:lpstr>
      <vt:lpstr>Игра 0</vt:lpstr>
      <vt:lpstr>Игра 1</vt:lpstr>
      <vt:lpstr>Построим противника B в игре на PRF </vt:lpstr>
      <vt:lpstr>Построение MAC на основе PRF</vt:lpstr>
      <vt:lpstr>Построение MAC на основе PRF</vt:lpstr>
      <vt:lpstr>Беспрификсные PRF</vt:lpstr>
      <vt:lpstr>Беспрификсные PRF</vt:lpstr>
      <vt:lpstr>Беспрификсные PRF</vt:lpstr>
      <vt:lpstr>Беспрификсные PRF</vt:lpstr>
      <vt:lpstr>Атака на F^∗ MAC</vt:lpstr>
      <vt:lpstr>Атака на F_CBC MAC </vt:lpstr>
      <vt:lpstr>Построение MAC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Fasjeit</dc:creator>
  <cp:lastModifiedBy>Макаров Артем Олегович</cp:lastModifiedBy>
  <cp:revision>1117</cp:revision>
  <dcterms:created xsi:type="dcterms:W3CDTF">2018-08-24T12:25:18Z</dcterms:created>
  <dcterms:modified xsi:type="dcterms:W3CDTF">2018-11-08T12:17:47Z</dcterms:modified>
</cp:coreProperties>
</file>