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96" r:id="rId2"/>
    <p:sldId id="368" r:id="rId3"/>
    <p:sldId id="409" r:id="rId4"/>
    <p:sldId id="374" r:id="rId5"/>
    <p:sldId id="375" r:id="rId6"/>
    <p:sldId id="376" r:id="rId7"/>
    <p:sldId id="377" r:id="rId8"/>
    <p:sldId id="379" r:id="rId9"/>
    <p:sldId id="378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8" r:id="rId18"/>
    <p:sldId id="387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1" r:id="rId31"/>
    <p:sldId id="402" r:id="rId32"/>
    <p:sldId id="403" r:id="rId33"/>
    <p:sldId id="400" r:id="rId34"/>
    <p:sldId id="405" r:id="rId35"/>
    <p:sldId id="408" r:id="rId36"/>
    <p:sldId id="407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09"/>
          </p14:sldIdLst>
        </p14:section>
        <p14:section name="гибридная конструкция" id="{8D7119DD-8269-4067-B041-CBC75DC9F3BE}">
          <p14:sldIdLst>
            <p14:sldId id="374"/>
            <p14:sldId id="375"/>
            <p14:sldId id="376"/>
            <p14:sldId id="377"/>
            <p14:sldId id="379"/>
            <p14:sldId id="378"/>
            <p14:sldId id="380"/>
            <p14:sldId id="381"/>
            <p14:sldId id="382"/>
            <p14:sldId id="383"/>
            <p14:sldId id="384"/>
          </p14:sldIdLst>
        </p14:section>
        <p14:section name="Рандомизированный CRT режим" id="{2C77A2BA-BD35-45BF-901F-8D54177E878C}">
          <p14:sldIdLst>
            <p14:sldId id="385"/>
            <p14:sldId id="386"/>
            <p14:sldId id="388"/>
            <p14:sldId id="387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CBC" id="{C4CD0A65-B822-46E5-B632-31A9388536BE}">
          <p14:sldIdLst>
            <p14:sldId id="396"/>
            <p14:sldId id="397"/>
            <p14:sldId id="398"/>
            <p14:sldId id="399"/>
            <p14:sldId id="401"/>
            <p14:sldId id="402"/>
            <p14:sldId id="403"/>
            <p14:sldId id="400"/>
            <p14:sldId id="405"/>
          </p14:sldIdLst>
        </p14:section>
        <p14:section name="Практические аспекты" id="{0532A29F-7973-4F7E-84F6-C56353BBD596}">
          <p14:sldIdLst>
            <p14:sldId id="408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29.10.2020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29.10.2020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29.10.2020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3" Type="http://schemas.openxmlformats.org/officeDocument/2006/relationships/image" Target="../media/image59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0.png"/><Relationship Id="rId5" Type="http://schemas.openxmlformats.org/officeDocument/2006/relationships/image" Target="../media/image610.png"/><Relationship Id="rId10" Type="http://schemas.openxmlformats.org/officeDocument/2006/relationships/image" Target="../media/image66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</a:t>
            </a:r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Очевидно, что это просто «переопределение» игры</a:t>
                </a:r>
                <a:r>
                  <a:rPr lang="en-US" dirty="0" smtClean="0"/>
                  <a:t> 1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blipFill>
                <a:blip r:embed="rId9"/>
                <a:stretch>
                  <a:fillRect l="-168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215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различны.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 Тогда по </a:t>
                </a:r>
                <a:r>
                  <a:rPr lang="ru-RU" b="1" dirty="0" smtClean="0"/>
                  <a:t>Теореме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6.1.1.1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рассуждениям, аналогичным </a:t>
                </a:r>
                <a:r>
                  <a:rPr lang="ru-RU" b="1" dirty="0" smtClean="0"/>
                  <a:t>Теореме 6.1.1 </a:t>
                </a:r>
                <a:r>
                  <a:rPr lang="ru-RU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независимых событий с вероятностью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каждое)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/>
              </a:p>
              <a:p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490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Заметим, что в игре 3 используются независимые ключи шифрования, для каждого сообщения. Отсюда имеем шифрование на множестве независимых ключей и по определению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 противник, делающий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противнику в игре на семантическую стойкость, при использовании множества ключей.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  <a:blipFill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/>
              </a:p>
              <a:p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007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Структра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структуру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в </a:t>
                </a:r>
                <a:r>
                  <a:rPr lang="ru-RU" dirty="0"/>
                  <a:t>игре на </a:t>
                </a:r>
                <a:r>
                  <a:rPr lang="ru-RU" dirty="0" smtClean="0"/>
                  <a:t>семантическую стойкость, при использовании множества ключей, </a:t>
                </a:r>
                <a:r>
                  <a:rPr lang="ru-RU" dirty="0"/>
                  <a:t>имеющим доступ к противнику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CPA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  <a:blipFill>
                <a:blip r:embed="rId3"/>
                <a:stretch>
                  <a:fillRect l="-1043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031" y="2593074"/>
            <a:ext cx="6043454" cy="3763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Прозрачно отправляет их своему претенденту. После получения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одного из них, выбирает </a:t>
                </a:r>
                <a:r>
                  <a:rPr lang="ru-RU" dirty="0" err="1" smtClean="0"/>
                  <a:t>случаынй</a:t>
                </a:r>
                <a:r>
                  <a:rPr lang="ru-RU" dirty="0" smtClean="0"/>
                  <a:t>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, и отправляет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итераций он выдаёт результат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250" t="-2373" r="-2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88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По теореме 6.4 </a:t>
                </a:r>
                <a:r>
                  <a:rPr lang="ru-RU" dirty="0" smtClean="0"/>
                  <a:t>имеем,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на использование множества ключей в семантическом стойком шифре, и отличается от игры на семантическую стойкость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 </a:t>
                </a:r>
              </a:p>
              <a:p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</a:t>
                </a: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 </a:t>
                </a:r>
                <a:endParaRPr lang="en-US" b="0" dirty="0" smtClean="0"/>
              </a:p>
              <a:p>
                <a:r>
                  <a:rPr lang="ru-RU" dirty="0" smtClean="0"/>
                  <a:t>Игра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0</a:t>
                </a:r>
                <a:r>
                  <a:rPr lang="ru-RU" dirty="0" smtClean="0"/>
                  <a:t>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47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33" y="1231504"/>
            <a:ext cx="5381767" cy="53074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44487" cy="4351338"/>
          </a:xfrm>
        </p:spPr>
        <p:txBody>
          <a:bodyPr/>
          <a:lstStyle/>
          <a:p>
            <a:r>
              <a:rPr lang="ru-RU" dirty="0" smtClean="0"/>
              <a:t>Шифр похож на детерминированный </a:t>
            </a:r>
            <a:r>
              <a:rPr lang="en-US" dirty="0" smtClean="0"/>
              <a:t>CTR </a:t>
            </a:r>
            <a:r>
              <a:rPr lang="ru-RU" dirty="0" smtClean="0"/>
              <a:t>режим, с той лишь разницей, что мы используем не фиксированное начальное значение счётчика, а выбираем его случайно равновероятно, а затем используем шифр аналогично детерминированному алгоритму.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28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</a:t>
                </a:r>
                <a:r>
                  <a:rPr lang="ru-RU" dirty="0" err="1"/>
                  <a:t>и</a:t>
                </a:r>
                <a:r>
                  <a:rPr lang="ru-RU" dirty="0" err="1" smtClean="0"/>
                  <a:t>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Перепишем </a:t>
                </a:r>
                <a:r>
                  <a:rPr lang="ru-RU" dirty="0"/>
                  <a:t>формулу выше через альтернативные определения </a:t>
                </a:r>
                <a:r>
                  <a:rPr lang="ru-RU" dirty="0" smtClean="0"/>
                  <a:t>на </a:t>
                </a:r>
                <a:r>
                  <a:rPr lang="ru-RU" dirty="0"/>
                  <a:t>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4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564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564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9702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 smtClean="0"/>
                  <a:t>. Здесь и далее используем стандартное отношение порядка на парах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тогда и только тогда, когда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  <a:blipFill>
                <a:blip r:embed="rId2"/>
                <a:stretch>
                  <a:fillRect l="-928" t="-196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blipFill rotWithShape="0"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8298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 smtClean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 smtClean="0"/>
                  <a:t> событие того, что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/>
                  <a:t> Тогда по </a:t>
                </a:r>
                <a:r>
                  <a:rPr lang="ru-RU" sz="2400" b="1" dirty="0" smtClean="0"/>
                  <a:t>Теореме</a:t>
                </a:r>
                <a:r>
                  <a:rPr lang="ru-RU" sz="2400" dirty="0" smtClean="0"/>
                  <a:t> </a:t>
                </a:r>
                <a:r>
                  <a:rPr lang="ru-RU" sz="2400" b="1" dirty="0" smtClean="0"/>
                  <a:t>6.1.1.1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 рассуждениям, аналогичным </a:t>
                </a:r>
                <a:r>
                  <a:rPr lang="ru-RU" sz="2400" b="1" dirty="0" smtClean="0"/>
                  <a:t>Теореме 6.1.1 </a:t>
                </a:r>
                <a:r>
                  <a:rPr lang="ru-RU" sz="2400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 smtClean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 smtClean="0"/>
                  <a:t> (</a:t>
                </a:r>
                <a:r>
                  <a:rPr lang="ru-RU" sz="2400" dirty="0" smtClean="0"/>
                  <a:t>игра против одноразового блокнота).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8297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5456222" y="5814740"/>
            <a:ext cx="2118190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Лемма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условии игры 3 имеем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Без потери общности предположим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(что вообще говоря верно начиная с некоторого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из условий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).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происходит тогда, и только тогда когда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совпали какие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Для произвольного фиксированного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ru-RU" dirty="0" smtClean="0"/>
                  <a:t> равномерно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. Тогда совпадения возможно тогда, и только тогда когда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что происходит с вероятностью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/>
                  <a:t> #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единительная линия 18"/>
          <p:cNvCxnSpPr/>
          <p:nvPr/>
        </p:nvCxnSpPr>
        <p:spPr>
          <a:xfrm>
            <a:off x="7528855" y="6005849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74411" y="6136900"/>
                <a:ext cx="124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11" y="6136900"/>
                <a:ext cx="124604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228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против одноразового блокнота </a:t>
                </a:r>
              </a:p>
              <a:p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>
                  <a:solidFill>
                    <a:srgbClr val="00B0F0"/>
                  </a:solidFill>
                </a:endParaRP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</a:t>
                </a:r>
                <a:r>
                  <a:rPr lang="ru-RU" b="0" dirty="0" smtClean="0"/>
                  <a:t>бита)</a:t>
                </a:r>
                <a:endParaRPr lang="en-US" b="0" dirty="0" smtClean="0"/>
              </a:p>
              <a:p>
                <a:r>
                  <a:rPr lang="ru-RU" dirty="0" smtClean="0"/>
                  <a:t>Игра </a:t>
                </a:r>
                <a:r>
                  <a:rPr lang="ru-RU" dirty="0" smtClean="0"/>
                  <a:t>0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817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использование </a:t>
            </a:r>
            <a:r>
              <a:rPr lang="en-US" dirty="0" smtClean="0"/>
              <a:t>AES </a:t>
            </a:r>
            <a:r>
              <a:rPr lang="ru-RU" dirty="0" smtClean="0"/>
              <a:t>в режиме </a:t>
            </a:r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IPsec, RFC</a:t>
                </a:r>
                <a:r>
                  <a:rPr lang="ru-RU" dirty="0" smtClean="0"/>
                  <a:t> </a:t>
                </a:r>
                <a:r>
                  <a:rPr lang="en-US" dirty="0" smtClean="0"/>
                  <a:t>3686</a:t>
                </a:r>
                <a:r>
                  <a:rPr lang="ru-RU" dirty="0" smtClean="0"/>
                  <a:t>. Выбор начального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значения счётчика выполняется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32 наиболее значимых бита выбираются </a:t>
                </a:r>
                <a:r>
                  <a:rPr lang="ru-RU" b="1" dirty="0" smtClean="0"/>
                  <a:t>случайно</a:t>
                </a:r>
                <a:r>
                  <a:rPr lang="ru-RU" dirty="0" smtClean="0"/>
                  <a:t> в момент генерации ключа (</a:t>
                </a:r>
                <a:r>
                  <a:rPr lang="ru-RU" b="1" dirty="0" smtClean="0"/>
                  <a:t>и независимо от него</a:t>
                </a:r>
                <a:r>
                  <a:rPr lang="ru-RU" dirty="0" smtClean="0"/>
                  <a:t>), и </a:t>
                </a:r>
                <a:r>
                  <a:rPr lang="ru-RU" b="1" dirty="0" smtClean="0"/>
                  <a:t>фиксируются</a:t>
                </a:r>
                <a:r>
                  <a:rPr lang="ru-RU" dirty="0" smtClean="0"/>
                  <a:t> во время его жизни</a:t>
                </a:r>
                <a:r>
                  <a:rPr lang="en-US" dirty="0" smtClean="0"/>
                  <a:t> (nonce)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Следующие 64 бита выбираются случайно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ru-RU" dirty="0" smtClean="0"/>
                  <a:t> (</a:t>
                </a:r>
                <a:r>
                  <a:rPr lang="en-US" dirty="0" smtClean="0"/>
                  <a:t>IV)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Последние 32 бита устанавливаются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Максимальная длина сообщения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ru-RU" dirty="0" smtClean="0"/>
                  <a:t> блоков </a:t>
                </a:r>
                <a:r>
                  <a:rPr lang="en-US" dirty="0" smtClean="0"/>
                  <a:t>AES</a:t>
                </a:r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p>
                    </m:sSup>
                  </m:oMath>
                </a14:m>
                <a:r>
                  <a:rPr lang="ru-RU" dirty="0" smtClean="0"/>
                  <a:t> байт.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64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79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разсшифрование</a:t>
                </a:r>
                <a:r>
                  <a:rPr lang="ru-RU" dirty="0" smtClean="0"/>
                  <a:t>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</p:spPr>
            <p:txBody>
              <a:bodyPr/>
              <a:lstStyle/>
              <a:p>
                <a:r>
                  <a:rPr lang="ru-RU" dirty="0" smtClean="0"/>
                  <a:t>В отличии от режима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для реализации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необходима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блочного шифра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 smtClean="0"/>
                  <a:t> носит название вектора инициализации (</a:t>
                </a:r>
                <a:r>
                  <a:rPr lang="en-US" dirty="0" smtClean="0"/>
                  <a:t>IV)</a:t>
                </a:r>
                <a:endParaRPr lang="ru-RU" dirty="0"/>
              </a:p>
              <a:p>
                <a:r>
                  <a:rPr lang="en-US" dirty="0" smtClean="0"/>
                  <a:t>IV </a:t>
                </a:r>
                <a:r>
                  <a:rPr lang="ru-RU" dirty="0" smtClean="0"/>
                  <a:t>должны быть </a:t>
                </a:r>
                <a:r>
                  <a:rPr lang="ru-RU" b="1" dirty="0" smtClean="0"/>
                  <a:t>случайным для каждого передаваемого сообщения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  <a:blipFill rotWithShape="0">
                <a:blip r:embed="rId2"/>
                <a:stretch>
                  <a:fillRect l="-1505" t="-2101" r="-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207" y="734148"/>
            <a:ext cx="4195982" cy="56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03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</a:t>
            </a:r>
            <a:r>
              <a:rPr lang="ru-RU" smtClean="0"/>
              <a:t>режим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Перепишем </a:t>
                </a:r>
                <a:r>
                  <a:rPr lang="ru-RU" dirty="0"/>
                  <a:t>формулу выше через альтернативные определения </a:t>
                </a:r>
                <a:r>
                  <a:rPr lang="ru-RU" dirty="0" smtClean="0"/>
                  <a:t>н</a:t>
                </a:r>
                <a:r>
                  <a:rPr lang="ru-RU" dirty="0"/>
                  <a:t>а</a:t>
                </a:r>
                <a:r>
                  <a:rPr lang="ru-RU" dirty="0" smtClean="0"/>
                  <a:t> </a:t>
                </a:r>
                <a:r>
                  <a:rPr lang="ru-RU" dirty="0"/>
                  <a:t>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9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807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2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blipFill>
                <a:blip r:embed="rId9"/>
                <a:stretch>
                  <a:fillRect l="-1754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6651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4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blipFill>
                <a:blip r:embed="rId9"/>
                <a:stretch>
                  <a:fillRect l="-175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1530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  <a:blipFill>
                <a:blip r:embed="rId2"/>
                <a:stretch>
                  <a:fillRect l="-870" t="-196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)&lt;(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blipFill>
                <a:blip r:embed="rId9"/>
                <a:stretch>
                  <a:fillRect l="-1299" b="-91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630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/>
                  <a:t> событие того, что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Тогда по </a:t>
                </a:r>
                <a:r>
                  <a:rPr lang="ru-RU" sz="2400" b="1" dirty="0"/>
                  <a:t>Теореме</a:t>
                </a:r>
                <a:r>
                  <a:rPr lang="ru-RU" sz="2400" dirty="0"/>
                  <a:t> </a:t>
                </a:r>
                <a:r>
                  <a:rPr lang="ru-RU" sz="2400" b="1" dirty="0"/>
                  <a:t>6.1.1.1</a:t>
                </a:r>
                <a:r>
                  <a:rPr lang="en-US" sz="2400" dirty="0"/>
                  <a:t> </a:t>
                </a:r>
                <a:r>
                  <a:rPr lang="ru-RU" sz="2400" dirty="0"/>
                  <a:t>и рассуждениям, аналогичным </a:t>
                </a:r>
                <a:r>
                  <a:rPr lang="ru-RU" sz="2400" b="1" dirty="0"/>
                  <a:t>Теореме 6.1.1 </a:t>
                </a:r>
                <a:r>
                  <a:rPr lang="ru-RU" sz="2400" dirty="0"/>
                  <a:t>имеем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игра против одноразового блокнота).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blipFill>
                <a:blip r:embed="rId9"/>
                <a:stretch>
                  <a:fillRect b="-9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1390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против одноразового блокнота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 (собственно 0 и 2)</a:t>
                </a:r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Используя Теорему 6.1  имеем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0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Дополнение блока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режиме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сообщения должны быть кратны длине блока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сообщения не кратны длине блока – используется дополнение (</a:t>
                </a:r>
                <a:r>
                  <a:rPr lang="en-US" dirty="0" smtClean="0"/>
                  <a:t>padding)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Наиболее распространённый способ  </a:t>
                </a:r>
                <a:r>
                  <a:rPr lang="en-US" dirty="0" smtClean="0"/>
                  <a:t>TLS (PKCS</a:t>
                </a:r>
                <a:r>
                  <a:rPr lang="ru-RU" dirty="0" smtClean="0"/>
                  <a:t>7</a:t>
                </a:r>
                <a:r>
                  <a:rPr lang="en-US" dirty="0" smtClean="0"/>
                  <a:t>)</a:t>
                </a:r>
                <a:r>
                  <a:rPr lang="ru-RU" dirty="0" smtClean="0"/>
                  <a:t> </a:t>
                </a:r>
                <a:r>
                  <a:rPr lang="en-US" dirty="0" smtClean="0"/>
                  <a:t>padding:</a:t>
                </a:r>
              </a:p>
              <a:p>
                <a:r>
                  <a:rPr lang="ru-RU" dirty="0" smtClean="0"/>
                  <a:t>Если сообщение имеет длину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байт, а блок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байт, то дополнение TLS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0,..,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−1,….,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PKCS)</a:t>
                </a:r>
                <a:endParaRPr lang="en-US" dirty="0" smtClean="0"/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ru-RU" dirty="0" smtClean="0"/>
                  <a:t>. (15 </a:t>
                </a:r>
                <a:r>
                  <a:rPr lang="en-US" dirty="0" err="1" smtClean="0"/>
                  <a:t>для</a:t>
                </a:r>
                <a:r>
                  <a:rPr lang="en-US" dirty="0" smtClean="0"/>
                  <a:t> </a:t>
                </a:r>
                <a:r>
                  <a:rPr lang="ru-RU" dirty="0" smtClean="0"/>
                  <a:t>PKCS)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928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616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/>
                  <a:t>IV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812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6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CPA </a:t>
            </a:r>
            <a:r>
              <a:rPr lang="ru-RU" dirty="0" smtClean="0"/>
              <a:t>шифров из семантически стойких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Шифр 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Перепишем формулу выше через альтернативные определения на 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будет играть против разных претендентов.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71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645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262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Структура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Рассмотрим структуру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/>
                  <a:t>PRF</a:t>
                </a:r>
                <a:r>
                  <a:rPr lang="ru-RU" dirty="0" smtClean="0"/>
                  <a:t>, имеющим доступ к противнику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CPA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  <a:blipFill>
                <a:blip r:embed="rId3"/>
                <a:stretch>
                  <a:fillRect l="-1043" t="-16000" r="-696" b="-17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497" y="2584234"/>
            <a:ext cx="6103464" cy="3881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выбирает случайный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получая его образ от претендента (случайный или </a:t>
                </a:r>
                <a:r>
                  <a:rPr lang="ru-RU" dirty="0"/>
                  <a:t>п</a:t>
                </a:r>
                <a:r>
                  <a:rPr lang="ru-RU" dirty="0" smtClean="0"/>
                  <a:t>севдослучайный). Затем он случайно выбирает одно из сообщений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и шифрует его на полученном образе.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итераций он выдаёт результат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000" t="-2215" r="-1500" b="-33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517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1122</Words>
  <Application>Microsoft Office PowerPoint</Application>
  <PresentationFormat>Широкоэкранный</PresentationFormat>
  <Paragraphs>369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CPA</vt:lpstr>
      <vt:lpstr>CPA</vt:lpstr>
      <vt:lpstr>Использование множества ключей</vt:lpstr>
      <vt:lpstr>Построение CPA шифров из семантически стойких шифров</vt:lpstr>
      <vt:lpstr>Построение CPA шифров из семантически стойких шифров</vt:lpstr>
      <vt:lpstr>Построение CPA шифров из семантически стойких шифров</vt:lpstr>
      <vt:lpstr>Игра 0</vt:lpstr>
      <vt:lpstr>Игра 1</vt:lpstr>
      <vt:lpstr>Структура противника B_F</vt:lpstr>
      <vt:lpstr>Игра 2</vt:lpstr>
      <vt:lpstr>Игра 3</vt:lpstr>
      <vt:lpstr>Игра 3.</vt:lpstr>
      <vt:lpstr>Структра противника B^∗</vt:lpstr>
      <vt:lpstr>Построение CPA шифров из семантически стойких шифров</vt:lpstr>
      <vt:lpstr>Рандомизированный CTR режим</vt:lpstr>
      <vt:lpstr>Рандомизированный CTR режим</vt:lpstr>
      <vt:lpstr>Рандомизированный CTR режим</vt:lpstr>
      <vt:lpstr>Рандомизированный CTR режим</vt:lpstr>
      <vt:lpstr>Игра 0</vt:lpstr>
      <vt:lpstr>Игра 1</vt:lpstr>
      <vt:lpstr>Игра 2</vt:lpstr>
      <vt:lpstr>Игра 3</vt:lpstr>
      <vt:lpstr>Лемма</vt:lpstr>
      <vt:lpstr>Рандомизированный CTR режим</vt:lpstr>
      <vt:lpstr>Практическое использование AES в режиме CTR</vt:lpstr>
      <vt:lpstr>CBC</vt:lpstr>
      <vt:lpstr>CBC</vt:lpstr>
      <vt:lpstr>CBC</vt:lpstr>
      <vt:lpstr>CBC режим</vt:lpstr>
      <vt:lpstr>Игра 0</vt:lpstr>
      <vt:lpstr>Игра 1</vt:lpstr>
      <vt:lpstr>Игра 2</vt:lpstr>
      <vt:lpstr>Игра 3</vt:lpstr>
      <vt:lpstr>CBC</vt:lpstr>
      <vt:lpstr>Дополнение блока</vt:lpstr>
      <vt:lpstr>CBC vs CTR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955</cp:revision>
  <dcterms:created xsi:type="dcterms:W3CDTF">2018-08-24T12:25:18Z</dcterms:created>
  <dcterms:modified xsi:type="dcterms:W3CDTF">2020-10-29T10:05:06Z</dcterms:modified>
</cp:coreProperties>
</file>