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322" r:id="rId2"/>
    <p:sldId id="327" r:id="rId3"/>
    <p:sldId id="328" r:id="rId4"/>
    <p:sldId id="323" r:id="rId5"/>
    <p:sldId id="324" r:id="rId6"/>
    <p:sldId id="325" r:id="rId7"/>
    <p:sldId id="326" r:id="rId8"/>
    <p:sldId id="299" r:id="rId9"/>
    <p:sldId id="298" r:id="rId10"/>
    <p:sldId id="300" r:id="rId11"/>
    <p:sldId id="301" r:id="rId12"/>
    <p:sldId id="303" r:id="rId13"/>
    <p:sldId id="329" r:id="rId14"/>
    <p:sldId id="330" r:id="rId15"/>
    <p:sldId id="307" r:id="rId16"/>
    <p:sldId id="308" r:id="rId17"/>
    <p:sldId id="306" r:id="rId18"/>
    <p:sldId id="309" r:id="rId19"/>
    <p:sldId id="265" r:id="rId20"/>
    <p:sldId id="310" r:id="rId21"/>
    <p:sldId id="312" r:id="rId22"/>
    <p:sldId id="313" r:id="rId23"/>
    <p:sldId id="302" r:id="rId24"/>
    <p:sldId id="314" r:id="rId25"/>
    <p:sldId id="315" r:id="rId26"/>
    <p:sldId id="304" r:id="rId27"/>
    <p:sldId id="316" r:id="rId28"/>
    <p:sldId id="317" r:id="rId29"/>
    <p:sldId id="318" r:id="rId30"/>
    <p:sldId id="319" r:id="rId31"/>
    <p:sldId id="320" r:id="rId32"/>
    <p:sldId id="321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F0A6B2F-72A2-4B80-9CCA-8781ED2C4189}">
          <p14:sldIdLst>
            <p14:sldId id="322"/>
          </p14:sldIdLst>
        </p14:section>
        <p14:section name="flashback" id="{F6B5557B-2A93-4918-934F-99327DC43D12}">
          <p14:sldIdLst>
            <p14:sldId id="327"/>
            <p14:sldId id="328"/>
          </p14:sldIdLst>
        </p14:section>
        <p14:section name="Вычислимые шифры и семантческая стойкость" id="{F636B4C9-9F35-405A-B7EC-ED6DD80C5AFF}">
          <p14:sldIdLst>
            <p14:sldId id="323"/>
            <p14:sldId id="324"/>
            <p14:sldId id="325"/>
            <p14:sldId id="326"/>
            <p14:sldId id="299"/>
            <p14:sldId id="298"/>
            <p14:sldId id="300"/>
            <p14:sldId id="301"/>
            <p14:sldId id="303"/>
            <p14:sldId id="329"/>
            <p14:sldId id="330"/>
            <p14:sldId id="307"/>
            <p14:sldId id="308"/>
            <p14:sldId id="306"/>
            <p14:sldId id="309"/>
            <p14:sldId id="265"/>
            <p14:sldId id="310"/>
            <p14:sldId id="312"/>
            <p14:sldId id="313"/>
            <p14:sldId id="302"/>
            <p14:sldId id="314"/>
            <p14:sldId id="315"/>
            <p14:sldId id="304"/>
            <p14:sldId id="316"/>
            <p14:sldId id="317"/>
            <p14:sldId id="318"/>
            <p14:sldId id="319"/>
            <p14:sldId id="320"/>
          </p14:sldIdLst>
        </p14:section>
        <p14:section name="Выводы" id="{DBB8A91A-3157-4835-9428-3543E107E76C}">
          <p14:sldIdLst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5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15.09.2022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15.09.2022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15.09.2022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01.png"/><Relationship Id="rId7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0.png"/><Relationship Id="rId7" Type="http://schemas.openxmlformats.org/officeDocument/2006/relationships/image" Target="../media/image4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1.png"/><Relationship Id="rId9" Type="http://schemas.openxmlformats.org/officeDocument/2006/relationships/image" Target="../media/image7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00.png"/><Relationship Id="rId7" Type="http://schemas.openxmlformats.org/officeDocument/2006/relationships/image" Target="../media/image54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0.png"/><Relationship Id="rId7" Type="http://schemas.openxmlformats.org/officeDocument/2006/relationships/image" Target="../media/image54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1.png"/><Relationship Id="rId7" Type="http://schemas.openxmlformats.org/officeDocument/2006/relationships/image" Target="../media/image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421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00.png"/><Relationship Id="rId7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38785"/>
            <a:ext cx="9144000" cy="394633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Абсолютная и </a:t>
            </a:r>
            <a:r>
              <a:rPr lang="en-US" dirty="0" smtClean="0"/>
              <a:t>C</a:t>
            </a:r>
            <a:r>
              <a:rPr lang="ru-RU" dirty="0" err="1" smtClean="0"/>
              <a:t>емантическая</a:t>
            </a:r>
            <a:r>
              <a:rPr lang="ru-RU" dirty="0" smtClean="0"/>
              <a:t> стойкость</a:t>
            </a:r>
            <a:r>
              <a:rPr lang="en-US" dirty="0" smtClean="0"/>
              <a:t> (</a:t>
            </a:r>
            <a:r>
              <a:rPr lang="ru-RU" smtClean="0"/>
              <a:t>Акт 2)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323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Преимуществом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Advantage</a:t>
                </a:r>
                <a:r>
                  <a:rPr lang="en-US" dirty="0" smtClean="0"/>
                  <a:t>)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в игре на семантическую стойкость есть величина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  <a:blipFill>
                <a:blip r:embed="rId2"/>
                <a:stretch>
                  <a:fillRect l="-1075" t="-2016" r="-1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6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3885276" y="5148024"/>
            <a:ext cx="3733800" cy="506017"/>
            <a:chOff x="1776" y="1985"/>
            <a:chExt cx="2352" cy="425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198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1985"/>
                  <a:ext cx="981" cy="425"/>
                </a:xfrm>
                <a:prstGeom prst="rect">
                  <a:avLst/>
                </a:prstGeom>
                <a:blipFill>
                  <a:blip r:embed="rId8"/>
                  <a:stretch>
                    <a:fillRect r="-3922" b="-1904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838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(одноразово) </a:t>
                </a:r>
                <a:r>
                  <a:rPr lang="ru-RU" b="1" dirty="0" smtClean="0"/>
                  <a:t>семантически стойкий</a:t>
                </a:r>
                <a:r>
                  <a:rPr lang="ru-RU" dirty="0" smtClean="0"/>
                  <a:t>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b="1" dirty="0" smtClean="0"/>
                  <a:t>пренебрежимо малая величина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– вычислительно невозможно отличить шифртексты различных сообщений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  <a:blipFill>
                <a:blip r:embed="rId2"/>
                <a:stretch>
                  <a:fillRect l="-107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5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85276" y="5148024"/>
            <a:ext cx="3733800" cy="506017"/>
            <a:chOff x="1776" y="1985"/>
            <a:chExt cx="2352" cy="425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85" y="198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85" y="1985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22" b="-1904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46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«Ослабленная» версия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только </a:t>
                </a:r>
                <a:r>
                  <a:rPr lang="ru-RU" b="1" dirty="0" smtClean="0"/>
                  <a:t>эффективные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противники</a:t>
                </a:r>
                <a:r>
                  <a:rPr lang="ru-RU" dirty="0" smtClean="0"/>
                  <a:t> и разность вероятностей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в заданные сообщения </a:t>
                </a:r>
                <a:r>
                  <a:rPr lang="ru-RU" b="1" dirty="0" smtClean="0"/>
                  <a:t>не превосходит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Позволяет использовать </a:t>
                </a:r>
                <a:r>
                  <a:rPr lang="ru-RU" b="1" dirty="0" smtClean="0"/>
                  <a:t>короткие ключи</a:t>
                </a:r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Примеры</a:t>
                </a:r>
                <a:r>
                  <a:rPr lang="en-US" dirty="0" smtClean="0"/>
                  <a:t>:</a:t>
                </a:r>
                <a:endParaRPr lang="ru-RU" dirty="0"/>
              </a:p>
              <a:p>
                <a:r>
                  <a:rPr lang="ru-RU" dirty="0" smtClean="0"/>
                  <a:t>Одноразовый блокнот – семантически стойкий шифр</a:t>
                </a:r>
              </a:p>
              <a:p>
                <a:r>
                  <a:rPr lang="ru-RU" dirty="0" smtClean="0"/>
                  <a:t>Одноразовый блокнот переменной длины – семантически стойкий шифр</a:t>
                </a:r>
              </a:p>
              <a:p>
                <a:r>
                  <a:rPr lang="ru-RU" dirty="0" smtClean="0"/>
                  <a:t>Шифр подстановки – не семантически стойкий шифр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1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46882" y="1793021"/>
            <a:ext cx="10542006" cy="9496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атаки на семантическую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не семантически стойкий.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позволяющий выиграть игру на семантическую стойкость.</a:t>
                </a:r>
              </a:p>
              <a:p>
                <a:r>
                  <a:rPr lang="ru-RU" dirty="0" smtClean="0"/>
                  <a:t>Генерация двух</a:t>
                </a:r>
                <a:r>
                  <a:rPr lang="en-US" dirty="0" smtClean="0"/>
                  <a:t> </a:t>
                </a:r>
                <a:r>
                  <a:rPr lang="ru-RU" dirty="0" smtClean="0"/>
                  <a:t>различных сообщений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</a:p>
              <a:p>
                <a:r>
                  <a:rPr lang="ru-RU" dirty="0" smtClean="0"/>
                  <a:t>Получение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для одного из сообщений</a:t>
                </a:r>
                <a:endParaRPr lang="en-US" dirty="0" smtClean="0"/>
              </a:p>
              <a:p>
                <a:r>
                  <a:rPr lang="ru-RU" dirty="0" smtClean="0"/>
                  <a:t>Выдать результат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==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88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Скругленный прямоугольник 38"/>
          <p:cNvSpPr/>
          <p:nvPr/>
        </p:nvSpPr>
        <p:spPr>
          <a:xfrm>
            <a:off x="746882" y="1793021"/>
            <a:ext cx="10542006" cy="9496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атаки на семантическую </a:t>
            </a:r>
            <a:r>
              <a:rPr lang="ru-RU" dirty="0" smtClean="0"/>
              <a:t>стойкость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A  </a:t>
            </a:r>
            <a:r>
              <a:rPr lang="en-US" dirty="0"/>
              <a:t>(us)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2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3393918" y="4517976"/>
            <a:ext cx="3733800" cy="506016"/>
            <a:chOff x="1152" y="2918"/>
            <a:chExt cx="2352" cy="425"/>
          </a:xfrm>
        </p:grpSpPr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3"/>
                  <a:stretch>
                    <a:fillRect r="-3383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3470118" y="3675012"/>
            <a:ext cx="3124200" cy="831057"/>
            <a:chOff x="1248" y="2210"/>
            <a:chExt cx="1968" cy="698"/>
          </a:xfrm>
        </p:grpSpPr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498" y="2210"/>
                  <a:ext cx="758" cy="6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Courier New" pitchFamily="49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98" y="2210"/>
                  <a:ext cx="758" cy="698"/>
                </a:xfrm>
                <a:prstGeom prst="rect">
                  <a:avLst/>
                </a:prstGeom>
                <a:blipFill>
                  <a:blip r:embed="rId4"/>
                  <a:stretch>
                    <a:fillRect b="-1471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6670518" y="5141858"/>
            <a:ext cx="2209800" cy="645318"/>
            <a:chOff x="3216" y="3442"/>
            <a:chExt cx="1392" cy="542"/>
          </a:xfrm>
        </p:grpSpPr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14" y="3442"/>
                  <a:ext cx="966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sup>
                            </m:sSup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14" y="3442"/>
                  <a:ext cx="966" cy="319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2346021" y="3312472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семантически стойкий шифр,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  <a:r>
                  <a:rPr lang="en-US" dirty="0"/>
                  <a:t> </a:t>
                </a: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не семантически стойкий.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8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5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атаки на семантическую стойкость</a:t>
            </a:r>
            <a:r>
              <a:rPr lang="en-US" dirty="0" smtClean="0"/>
              <a:t> (</a:t>
            </a:r>
            <a:r>
              <a:rPr lang="ru-RU" dirty="0" smtClean="0"/>
              <a:t>через существующую атаку)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, позволяющий выиграть игру на семантическую стойкость.</a:t>
                </a:r>
              </a:p>
              <a:p>
                <a:r>
                  <a:rPr lang="ru-RU" dirty="0" smtClean="0"/>
                  <a:t>Генерация двух сообщений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с различным наименее значимым битом</a:t>
                </a:r>
                <a:endParaRPr lang="en-US" dirty="0" smtClean="0"/>
              </a:p>
              <a:p>
                <a:r>
                  <a:rPr lang="ru-RU" dirty="0" smtClean="0"/>
                  <a:t>Получение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для одного из сообщений</a:t>
                </a:r>
                <a:endParaRPr lang="en-US" dirty="0" smtClean="0"/>
              </a:p>
              <a:p>
                <a:r>
                  <a:rPr lang="ru-RU" dirty="0" smtClean="0"/>
                  <a:t>Передача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на вход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Получение наименее значимого бита отрытого текста, определение эксперимента.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35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90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760774" y="1737864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атаки на семантическую </a:t>
            </a:r>
            <a:r>
              <a:rPr lang="ru-RU" dirty="0" smtClean="0"/>
              <a:t>стойкость </a:t>
            </a:r>
            <a:r>
              <a:rPr lang="en-US" dirty="0"/>
              <a:t>(</a:t>
            </a:r>
            <a:r>
              <a:rPr lang="ru-RU" dirty="0"/>
              <a:t>через существующую атаку)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B  (us)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2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3393918" y="4517976"/>
            <a:ext cx="3733800" cy="506016"/>
            <a:chOff x="1152" y="2918"/>
            <a:chExt cx="2352" cy="425"/>
          </a:xfrm>
        </p:grpSpPr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3"/>
                  <a:stretch>
                    <a:fillRect r="-3383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3244693" y="3679777"/>
            <a:ext cx="3349625" cy="814389"/>
            <a:chOff x="1106" y="2214"/>
            <a:chExt cx="2110" cy="684"/>
          </a:xfrm>
        </p:grpSpPr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)=0</m:t>
                        </m:r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latin typeface="Courier New" pitchFamily="49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)=1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blipFill>
                  <a:blip r:embed="rId4"/>
                  <a:stretch>
                    <a:fillRect b="-4511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6670518" y="5141858"/>
            <a:ext cx="2209800" cy="645318"/>
            <a:chOff x="3216" y="3442"/>
            <a:chExt cx="1392" cy="542"/>
          </a:xfrm>
        </p:grpSpPr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14" y="3442"/>
                  <a:ext cx="994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14" y="3442"/>
                  <a:ext cx="994" cy="310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2346021" y="3312472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</p:txBody>
          </p:sp>
        </mc:Choice>
        <mc:Fallback xmlns="">
          <p:sp>
            <p:nvSpPr>
              <p:cNvPr id="6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8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4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вычислимый семантически стойкий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 </a:t>
                </a:r>
                <a:r>
                  <a:rPr lang="en-US" dirty="0"/>
                  <a:t> </a:t>
                </a:r>
                <a:r>
                  <a:rPr lang="ru-RU" dirty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От противного.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- не семантически стойкий шифр.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противник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Построим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игры против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семантической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стойкости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с использованием алгоритма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показав тем самым что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не семантический стойкий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противоречие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– семантический стойкий.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681" b="-37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05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вычислимый семантически стойкий шифр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  <a:blipFill>
                <a:blip r:embed="rId2"/>
                <a:stretch>
                  <a:fillRect l="-1043" t="-2244" r="-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5616167" y="426742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B 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1882367" y="436267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1112426" y="4485455"/>
            <a:ext cx="349253" cy="8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664167" y="4562475"/>
            <a:ext cx="1295400" cy="12289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  <a:endParaRPr lang="en-US" dirty="0"/>
          </a:p>
        </p:txBody>
      </p:sp>
      <p:grpSp>
        <p:nvGrpSpPr>
          <p:cNvPr id="49" name="Group 30"/>
          <p:cNvGrpSpPr>
            <a:grpSpLocks/>
          </p:cNvGrpSpPr>
          <p:nvPr/>
        </p:nvGrpSpPr>
        <p:grpSpPr bwMode="auto">
          <a:xfrm>
            <a:off x="3177767" y="4915134"/>
            <a:ext cx="3733800" cy="506017"/>
            <a:chOff x="1152" y="2944"/>
            <a:chExt cx="2352" cy="425"/>
          </a:xfrm>
        </p:grpSpPr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200" y="2944"/>
                  <a:ext cx="105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baseline="-25000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1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00" y="2944"/>
                  <a:ext cx="1052" cy="4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Rectangle 20"/>
          <p:cNvSpPr>
            <a:spLocks noChangeArrowheads="1"/>
          </p:cNvSpPr>
          <p:nvPr/>
        </p:nvSpPr>
        <p:spPr bwMode="auto">
          <a:xfrm>
            <a:off x="1577567" y="413407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29"/>
          <p:cNvGrpSpPr>
            <a:grpSpLocks/>
          </p:cNvGrpSpPr>
          <p:nvPr/>
        </p:nvGrpSpPr>
        <p:grpSpPr bwMode="auto">
          <a:xfrm>
            <a:off x="3253967" y="4348388"/>
            <a:ext cx="5356225" cy="490538"/>
            <a:chOff x="1248" y="2468"/>
            <a:chExt cx="3374" cy="412"/>
          </a:xfrm>
        </p:grpSpPr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>
              <a:off x="1248" y="2864"/>
              <a:ext cx="3374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400" dirty="0" smtClean="0">
                      <a:latin typeface="Courier New" pitchFamily="49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5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31"/>
          <p:cNvGrpSpPr>
            <a:grpSpLocks/>
          </p:cNvGrpSpPr>
          <p:nvPr/>
        </p:nvGrpSpPr>
        <p:grpSpPr bwMode="auto">
          <a:xfrm>
            <a:off x="7140167" y="4982993"/>
            <a:ext cx="1447800" cy="400050"/>
            <a:chOff x="3648" y="3001"/>
            <a:chExt cx="912" cy="336"/>
          </a:xfrm>
        </p:grpSpPr>
        <p:sp>
          <p:nvSpPr>
            <p:cNvPr id="57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415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58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415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32"/>
          <p:cNvGrpSpPr>
            <a:grpSpLocks/>
          </p:cNvGrpSpPr>
          <p:nvPr/>
        </p:nvGrpSpPr>
        <p:grpSpPr bwMode="auto">
          <a:xfrm>
            <a:off x="6454367" y="5524726"/>
            <a:ext cx="2209800" cy="628650"/>
            <a:chOff x="3216" y="3456"/>
            <a:chExt cx="1392" cy="528"/>
          </a:xfrm>
        </p:grpSpPr>
        <p:sp>
          <p:nvSpPr>
            <p:cNvPr id="60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/>
              <p:cNvSpPr/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3" name="Прямоугольник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810510" y="4254624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13"/>
              <p:cNvSpPr txBox="1">
                <a:spLocks noChangeArrowheads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06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Атака на восстановление сообщений</a:t>
                </a:r>
                <a:r>
                  <a:rPr lang="en-US" dirty="0" smtClean="0"/>
                  <a:t>: </a:t>
                </a:r>
                <a:r>
                  <a:rPr lang="ru-RU" dirty="0" smtClean="0"/>
                  <a:t>имея зашифрованное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, восстановить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с вероятностью больше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Опишем игру на восстановление сообщений.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5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1570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</a:t>
                </a:r>
                <a:r>
                  <a:rPr lang="ru-RU" dirty="0"/>
                  <a:t>распределённой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при использовании произвольного предиката на </a:t>
                </a:r>
                <a:r>
                  <a:rPr lang="ru-RU" dirty="0" err="1" smtClean="0"/>
                  <a:t>шифртекстах</a:t>
                </a:r>
                <a:r>
                  <a:rPr lang="ru-RU" dirty="0" smtClean="0"/>
                  <a:t> абсолютно стойкого шифра злоумышленник не получает информации об открытом тексте.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  <a:blipFill>
                <a:blip r:embed="rId2"/>
                <a:stretch>
                  <a:fillRect l="-102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7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при атаке на восстановление сообщений является величина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 t="-38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460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b="0" dirty="0" smtClean="0"/>
                  <a:t> называется </a:t>
                </a:r>
                <a:r>
                  <a:rPr lang="ru-RU" b="1" dirty="0" smtClean="0"/>
                  <a:t>стойким к атаке на восстановление сообщений</a:t>
                </a:r>
                <a:r>
                  <a:rPr lang="ru-RU" b="0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dirty="0"/>
                  <a:t>-</a:t>
                </a:r>
                <a:r>
                  <a:rPr lang="ru-RU" b="0" dirty="0" smtClean="0"/>
                  <a:t> пренебрежимо малая величина.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36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8304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724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Покажем, что атака на восстановление сообщений даёт атаку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алгоритм. Обозначим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– вероятность выиграть игру на восстановление сообщений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для которого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SS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7244"/>
              </a:xfrm>
              <a:blipFill>
                <a:blip r:embed="rId2"/>
                <a:stretch>
                  <a:fillRect l="-1043" t="-2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7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0002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Построим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</a:t>
                </a:r>
                <a:r>
                  <a:rPr lang="ru-RU" smtClean="0"/>
                  <a:t>два случайных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и оправляет их претенденту в игре на семантическую стойкость. Претендент отвечает </a:t>
                </a:r>
                <a:r>
                  <a:rPr lang="ru-RU" dirty="0" err="1" smtClean="0"/>
                  <a:t>шифртекстом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одного из сообщений, которых алгоритм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пересылает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получая восстановленное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то выводит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0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0211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</a:t>
                </a:r>
                <a:r>
                  <a:rPr lang="ru-RU" dirty="0"/>
                  <a:t>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3452137" y="4526896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3470118" y="3996479"/>
            <a:ext cx="3124200" cy="476250"/>
            <a:chOff x="1248" y="2480"/>
            <a:chExt cx="1968" cy="400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blipFill>
                  <a:blip r:embed="rId5"/>
                  <a:stretch>
                    <a:fillRect b="-1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5948376" y="5151447"/>
            <a:ext cx="1337132" cy="815513"/>
            <a:chOff x="3216" y="3483"/>
            <a:chExt cx="1504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400" y="3483"/>
                  <a:ext cx="1320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0" y="3483"/>
                  <a:ext cx="1320" cy="22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Прямая со стрелкой 26"/>
          <p:cNvCxnSpPr/>
          <p:nvPr/>
        </p:nvCxnSpPr>
        <p:spPr>
          <a:xfrm flipH="1">
            <a:off x="7289675" y="5185630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667" r="-19718" b="-30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3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11713" y="1699480"/>
            <a:ext cx="10542006" cy="8414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</a:t>
                </a:r>
                <a:r>
                  <a:rPr lang="ru-RU" dirty="0"/>
                  <a:t>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, при шифровании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С другой стороны,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 вероятность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(Вероятность выиграть игру на восстановление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). Если же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зашифрование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, то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не зависит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]=1/|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Следовательно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𝑆𝑆𝑎𝑑𝑣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𝑀𝑅𝑎𝑑𝑣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атака на восстановление сообщений даёт атаку на семантическую стойкость.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275" b="-11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6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3192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</a:t>
                </a:r>
                <a:r>
                  <a:rPr lang="en-US" i="1" dirty="0" smtClean="0"/>
                  <a:t> </a:t>
                </a:r>
                <a:r>
                  <a:rPr lang="ru-RU" dirty="0"/>
                  <a:t>произвольный предикат, вычисляющий 1 бит информации об открытом </a:t>
                </a:r>
                <a:r>
                  <a:rPr lang="ru-RU" dirty="0" smtClean="0"/>
                  <a:t>тексте (Например функция 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).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игру на восстановление битов.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игры.</a:t>
                </a:r>
              </a:p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при атаке на восстановление </a:t>
                </a:r>
                <a:r>
                  <a:rPr lang="ru-RU" dirty="0" smtClean="0"/>
                  <a:t>битов </a:t>
                </a:r>
                <a:r>
                  <a:rPr lang="ru-RU" dirty="0"/>
                  <a:t>является величина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31929"/>
              </a:xfrm>
              <a:blipFill>
                <a:blip r:embed="rId2"/>
                <a:stretch>
                  <a:fillRect l="-1043" t="-2574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4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 </a:t>
                </a:r>
                <a:r>
                  <a:rPr lang="ru-RU" dirty="0" smtClean="0"/>
                  <a:t>функция 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i="1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стойким к восстановлению битов</a:t>
                </a:r>
                <a:r>
                  <a:rPr lang="ru-RU" dirty="0" smtClean="0"/>
                  <a:t>, если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 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0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</a:t>
                </a:r>
                <a:r>
                  <a:rPr lang="ru-RU" dirty="0" smtClean="0"/>
                  <a:t>восстановление битов </a:t>
                </a:r>
                <a:r>
                  <a:rPr lang="ru-RU" dirty="0"/>
                  <a:t>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</a:t>
                </a:r>
                <a:r>
                  <a:rPr lang="ru-RU" dirty="0" smtClean="0"/>
                  <a:t>даёт атаку на </a:t>
                </a:r>
                <a:r>
                  <a:rPr lang="ru-RU" dirty="0"/>
                  <a:t>семантическую </a:t>
                </a:r>
                <a:r>
                  <a:rPr lang="ru-RU" dirty="0" smtClean="0"/>
                  <a:t>стойкость)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 smtClean="0"/>
                  <a:t>От противного, имя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восстановление битов построим </a:t>
                </a:r>
                <a:r>
                  <a:rPr lang="ru-RU" dirty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для которого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6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9</a:t>
                </a:r>
                <a:r>
                  <a:rPr lang="ru-RU" b="1" dirty="0"/>
                  <a:t>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битов 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даёт атаку на семантическую стойкость)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претенденту, получая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, который он передаёт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После получения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1.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6538111" y="471011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804311" y="480536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183598" y="5513558"/>
            <a:ext cx="294965" cy="37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9586111" y="5338763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4157930" y="5335780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2499511" y="457676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4175911" y="4805364"/>
            <a:ext cx="3124200" cy="492919"/>
            <a:chOff x="1248" y="2480"/>
            <a:chExt cx="1968" cy="414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8062111" y="5425683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6307438" y="5960331"/>
            <a:ext cx="2187064" cy="815513"/>
            <a:chOff x="2826" y="3483"/>
            <a:chExt cx="2460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 стрелкой 25"/>
          <p:cNvCxnSpPr/>
          <p:nvPr/>
        </p:nvCxnSpPr>
        <p:spPr>
          <a:xfrm flipH="1">
            <a:off x="7995468" y="5994514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083172" y="5960331"/>
                <a:ext cx="1639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172" y="5960331"/>
                <a:ext cx="163907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2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526" r="-19718" b="-2894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2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 (Шеннона).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Иными словами, для шифрования 1 </a:t>
                </a:r>
                <a:r>
                  <a:rPr lang="en-US" b="0" dirty="0" smtClean="0"/>
                  <a:t>Gb </a:t>
                </a:r>
                <a:r>
                  <a:rPr lang="ru-RU" b="0" dirty="0" smtClean="0"/>
                  <a:t>данных </a:t>
                </a:r>
                <a:r>
                  <a:rPr lang="ru-RU" b="1" dirty="0" smtClean="0"/>
                  <a:t>любым</a:t>
                </a:r>
                <a:r>
                  <a:rPr lang="ru-RU" b="0" dirty="0" smtClean="0"/>
                  <a:t> абсолютно стойким шифром потребуется ключ размера как минимум 1 </a:t>
                </a:r>
                <a:r>
                  <a:rPr lang="en-US" b="0" dirty="0" smtClean="0"/>
                  <a:t>Gb</a:t>
                </a:r>
                <a:r>
                  <a:rPr lang="ru-RU" dirty="0" smtClean="0"/>
                  <a:t>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80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/>
                  <a:t>9</a:t>
                </a:r>
                <a:r>
                  <a:rPr lang="ru-RU" b="1" dirty="0"/>
                  <a:t>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битов 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даёт атаку на семантическую стойкость)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т.е. вероятность угадать чётность есть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𝑆𝑆𝑎𝑑𝑣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i="1" dirty="0" smtClean="0">
                    <a:latin typeface="Cambria Math" panose="02040503050406030204" pitchFamily="18" charset="0"/>
                  </a:rPr>
                  <a:t>.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верная чётность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неверная чётность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dirty="0"/>
                        <m:t>атака на восстановление даёт атаку на семантическую стойкость.</m:t>
                      </m:r>
                      <m:r>
                        <m:rPr>
                          <m:nor/>
                        </m:rPr>
                        <a:rPr lang="en-US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1866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52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8582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 (альтернативная формулировка)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1.10. (обобщение </a:t>
                </a:r>
                <a:r>
                  <a:rPr lang="ru-RU" b="1" dirty="0"/>
                  <a:t>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) </a:t>
                </a:r>
                <a:r>
                  <a:rPr lang="ru-RU" dirty="0" smtClean="0"/>
                  <a:t>Пусть задана игра на семантическую стойкость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. </a:t>
                </a: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где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−событие, при котором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=2∗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 аналогично </a:t>
                </a:r>
                <a:r>
                  <a:rPr lang="ru-RU" b="1" dirty="0" smtClean="0"/>
                  <a:t>Теореме 1.9.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40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665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Модель абсолютно стойкого шифра делает его сложно применимым в практическом смысле</a:t>
            </a:r>
          </a:p>
          <a:p>
            <a:pPr lvl="1"/>
            <a:r>
              <a:rPr lang="ru-RU" dirty="0" smtClean="0"/>
              <a:t>Требуется размер ключа равный размеру сообщения</a:t>
            </a:r>
          </a:p>
          <a:p>
            <a:pPr lvl="1"/>
            <a:r>
              <a:rPr lang="ru-RU" dirty="0" smtClean="0"/>
              <a:t>Невозможно добиться стойкости при переменной длине сообщений</a:t>
            </a:r>
          </a:p>
          <a:p>
            <a:r>
              <a:rPr lang="ru-RU" dirty="0" smtClean="0"/>
              <a:t>Семантически стойкий шифр – ослабленная модель абсолютно стойкого шифра, пригодная для практического применения</a:t>
            </a:r>
          </a:p>
          <a:p>
            <a:pPr lvl="1"/>
            <a:r>
              <a:rPr lang="ru-RU" dirty="0" smtClean="0"/>
              <a:t>Стойкость к восстановлению сообщений</a:t>
            </a:r>
          </a:p>
          <a:p>
            <a:pPr lvl="1"/>
            <a:r>
              <a:rPr lang="ru-RU" dirty="0" smtClean="0"/>
              <a:t>Стойкость к восстановлению битов сообщений</a:t>
            </a:r>
          </a:p>
          <a:p>
            <a:r>
              <a:rPr lang="ru-RU" dirty="0" smtClean="0"/>
              <a:t>Игровая модель – модель, позволяющая вводить определения стойкости для криптографический примитивов</a:t>
            </a:r>
          </a:p>
          <a:p>
            <a:pPr lvl="1"/>
            <a:r>
              <a:rPr lang="ru-RU" dirty="0" smtClean="0"/>
              <a:t>Доказательства стойкости методом сведения (</a:t>
            </a:r>
            <a:r>
              <a:rPr lang="en-US" dirty="0" smtClean="0"/>
              <a:t>reduction)</a:t>
            </a:r>
            <a:endParaRPr lang="ru-RU" dirty="0" smtClean="0"/>
          </a:p>
          <a:p>
            <a:pPr lvl="1"/>
            <a:r>
              <a:rPr lang="ru-RU" dirty="0" smtClean="0"/>
              <a:t>Построение атак через моделирование игры</a:t>
            </a:r>
            <a:endParaRPr lang="ru-RU" dirty="0"/>
          </a:p>
          <a:p>
            <a:pPr lvl="1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7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Вычислимый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Вычислимый шифр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пара </a:t>
                </a:r>
                <a:r>
                  <a:rPr lang="ru-RU" b="1" dirty="0" smtClean="0"/>
                  <a:t>эффективных</a:t>
                </a:r>
                <a:r>
                  <a:rPr lang="ru-RU" dirty="0" smtClean="0"/>
                  <a:t> алгоритмов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вероятностная функция </a:t>
                </a:r>
                <a:r>
                  <a:rPr lang="ru-RU" dirty="0" err="1" smtClean="0"/>
                  <a:t>зашифрования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– функция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/>
                  <a:t>Обозначим процедуры </a:t>
                </a:r>
                <a:r>
                  <a:rPr lang="ru-RU" dirty="0" err="1"/>
                  <a:t>зашифрования</a:t>
                </a:r>
                <a:r>
                  <a:rPr lang="ru-RU" dirty="0"/>
                  <a:t> как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.</a:t>
                </a:r>
              </a:p>
              <a:p>
                <a:r>
                  <a:rPr lang="ru-RU" dirty="0"/>
                  <a:t>Обозначим выбор </a:t>
                </a:r>
                <a:r>
                  <a:rPr lang="ru-RU" b="1" dirty="0"/>
                  <a:t>равномерно распределённого ключа </a:t>
                </a:r>
                <a:r>
                  <a:rPr lang="ru-RU" dirty="0"/>
                  <a:t>как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.</a:t>
                </a:r>
                <a:endParaRPr lang="en-US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 этом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dirty="0" smtClean="0"/>
                  <a:t>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1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вычислимый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Теорема 1.3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распределённый и выполняется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Ослабим свойство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вместо требования равенства вероятностей потребуем чтобы их разность не превосходила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9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Игра состоит из двух сторон – </a:t>
                </a:r>
                <a:r>
                  <a:rPr lang="ru-RU" b="1" dirty="0" smtClean="0"/>
                  <a:t>противника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(</a:t>
                </a:r>
                <a:r>
                  <a:rPr lang="en-US" b="1" dirty="0" smtClean="0"/>
                  <a:t>Adversary</a:t>
                </a:r>
                <a:r>
                  <a:rPr lang="en-US" dirty="0" smtClean="0"/>
                  <a:t>)</a:t>
                </a:r>
                <a:r>
                  <a:rPr lang="ru-RU" dirty="0" smtClean="0"/>
                  <a:t> и </a:t>
                </a:r>
                <a:r>
                  <a:rPr lang="ru-RU" b="1" dirty="0" smtClean="0"/>
                  <a:t>претендента</a:t>
                </a:r>
                <a:r>
                  <a:rPr lang="en-US" dirty="0" smtClean="0"/>
                  <a:t> (</a:t>
                </a:r>
                <a:r>
                  <a:rPr lang="en-US" b="1" dirty="0" smtClean="0"/>
                  <a:t>Challenger</a:t>
                </a:r>
                <a:r>
                  <a:rPr lang="en-US" dirty="0" smtClean="0"/>
                  <a:t>)</a:t>
                </a:r>
                <a:r>
                  <a:rPr lang="ru-RU" dirty="0" smtClean="0"/>
                  <a:t>, моделируемые </a:t>
                </a:r>
                <a:r>
                  <a:rPr lang="ru-RU" b="1" dirty="0" smtClean="0"/>
                  <a:t>эффективными</a:t>
                </a:r>
                <a:r>
                  <a:rPr lang="ru-RU" dirty="0" smtClean="0"/>
                  <a:t> алгоритмами. При этом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вероятностный</a:t>
                </a:r>
              </a:p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b="0" dirty="0" smtClean="0"/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Результатом</a:t>
                </a:r>
                <a:r>
                  <a:rPr lang="ru-RU" dirty="0" smtClean="0"/>
                  <a:t> </a:t>
                </a:r>
                <a:r>
                  <a:rPr lang="ru-RU" dirty="0"/>
                  <a:t>игры называется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 r="-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516810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90676" y="5676898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021078" y="4937722"/>
            <a:ext cx="3771900" cy="400050"/>
            <a:chOff x="1776" y="1793"/>
            <a:chExt cx="2400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4059178" y="5297556"/>
            <a:ext cx="3733800" cy="400051"/>
            <a:chOff x="1776" y="2107"/>
            <a:chExt cx="2352" cy="336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009718" y="493950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55223" y="552208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0271192" y="5337772"/>
            <a:ext cx="4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b</a:t>
            </a:r>
            <a:r>
              <a:rPr lang="en-US" sz="2400" i="1" dirty="0" smtClean="0"/>
              <a:t>’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534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 на различимость,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случайное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dirty="0" smtClean="0"/>
                  <a:t>, неизвестное для атакующего, определяющего эксперимент</a:t>
                </a:r>
              </a:p>
              <a:p>
                <a:r>
                  <a:rPr lang="ru-RU" b="1" dirty="0" smtClean="0"/>
                  <a:t>Экспериментом</a:t>
                </a:r>
                <a:r>
                  <a:rPr lang="ru-RU" dirty="0" smtClean="0"/>
                  <a:t>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 smtClean="0"/>
                  <a:t>называется «режим» претендента при его общении с атакующим</a:t>
                </a:r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Цель игры </a:t>
                </a:r>
                <a:r>
                  <a:rPr lang="ru-RU" dirty="0" smtClean="0"/>
                  <a:t>– атакующий пытается различить </a:t>
                </a:r>
                <a:r>
                  <a:rPr lang="ru-RU" smtClean="0"/>
                  <a:t>два эксперимента</a:t>
                </a:r>
                <a:endParaRPr lang="ru-RU" dirty="0" smtClean="0"/>
              </a:p>
              <a:p>
                <a:r>
                  <a:rPr lang="ru-RU" b="1" dirty="0"/>
                  <a:t>Результатом</a:t>
                </a:r>
                <a:r>
                  <a:rPr lang="ru-RU" dirty="0"/>
                  <a:t> игры называется </a:t>
                </a:r>
                <a:r>
                  <a:rPr lang="ru-RU" dirty="0" smtClean="0"/>
                  <a:t>число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– выход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26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  <a:r>
              <a:rPr lang="en-US" dirty="0"/>
              <a:t>: </a:t>
            </a:r>
            <a:r>
              <a:rPr lang="ru-RU" dirty="0" smtClean="0"/>
              <a:t>семантическая стойкость (одноразовое использование ключа)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вычислимого шифра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и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определим два эксперимента, </a:t>
                </a:r>
                <a:r>
                  <a:rPr lang="en-US" dirty="0" err="1" smtClean="0"/>
                  <a:t>Exp</a:t>
                </a:r>
                <a:r>
                  <a:rPr lang="ru-RU" dirty="0" smtClean="0"/>
                  <a:t>.</a:t>
                </a:r>
                <a:r>
                  <a:rPr lang="en-US" dirty="0" smtClean="0"/>
                  <a:t> 0 </a:t>
                </a:r>
                <a:r>
                  <a:rPr lang="ru-RU" dirty="0" smtClean="0"/>
                  <a:t>и </a:t>
                </a:r>
                <a:r>
                  <a:rPr lang="en-US" dirty="0" err="1" smtClean="0"/>
                  <a:t>Exp</a:t>
                </a:r>
                <a:r>
                  <a:rPr lang="ru-RU" dirty="0" smtClean="0"/>
                  <a:t>.</a:t>
                </a:r>
                <a:r>
                  <a:rPr lang="en-US" dirty="0" smtClean="0"/>
                  <a:t> 1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  <a:blipFill rotWithShape="0">
                <a:blip r:embed="rId2"/>
                <a:stretch>
                  <a:fillRect l="-1061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3885276" y="5176599"/>
            <a:ext cx="3733800" cy="506017"/>
            <a:chOff x="1776" y="2009"/>
            <a:chExt cx="2352" cy="425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09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09"/>
                  <a:ext cx="981" cy="425"/>
                </a:xfrm>
                <a:prstGeom prst="rect">
                  <a:avLst/>
                </a:prstGeom>
                <a:blipFill>
                  <a:blip r:embed="rId7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8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08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Претендент </a:t>
                </a:r>
                <a:r>
                  <a:rPr lang="ru-RU" dirty="0"/>
                  <a:t>выбирает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Противник 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выбирает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одинаковой длины</a:t>
                </a:r>
                <a:endParaRPr lang="ru-RU" dirty="0" smtClean="0"/>
              </a:p>
              <a:p>
                <a:r>
                  <a:rPr lang="ru-RU" dirty="0" smtClean="0"/>
                  <a:t>Претендент вычисляет </a:t>
                </a:r>
                <a:r>
                  <a:rPr lang="en-US" i="1" dirty="0" smtClean="0"/>
                  <a:t>c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противнику</a:t>
                </a:r>
              </a:p>
              <a:p>
                <a:r>
                  <a:rPr lang="ru-RU" dirty="0" smtClean="0"/>
                  <a:t>Противник возвращает бит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как результат игры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  <a:blipFill>
                <a:blip r:embed="rId2"/>
                <a:stretch>
                  <a:fillRect l="-9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4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3885276" y="5169455"/>
            <a:ext cx="3733800" cy="506017"/>
            <a:chOff x="1776" y="2003"/>
            <a:chExt cx="2352" cy="425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03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03"/>
                  <a:ext cx="981" cy="425"/>
                </a:xfrm>
                <a:prstGeom prst="rect">
                  <a:avLst/>
                </a:prstGeom>
                <a:blipFill>
                  <a:blip r:embed="rId6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7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1171</Words>
  <Application>Microsoft Office PowerPoint</Application>
  <PresentationFormat>Широкоэкранный</PresentationFormat>
  <Paragraphs>291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Courier New</vt:lpstr>
      <vt:lpstr>Symbol</vt:lpstr>
      <vt:lpstr>Тема Office</vt:lpstr>
      <vt:lpstr>Прикладная Криптография: Симметричные криптосистемы Абсолютная и Cемантическая стойкость (Акт 2)</vt:lpstr>
      <vt:lpstr>Эквивалентные определения абсолютной стойкости</vt:lpstr>
      <vt:lpstr>Плохие новости</vt:lpstr>
      <vt:lpstr>Вычислимый шифр</vt:lpstr>
      <vt:lpstr>Семантическая стойкость</vt:lpstr>
      <vt:lpstr>Понятие игры</vt:lpstr>
      <vt:lpstr>Понятие игры на различимость, определения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Семантическая стойкость (одноразовое использование ключа)</vt:lpstr>
      <vt:lpstr>Семантическая стойкость</vt:lpstr>
      <vt:lpstr>Построение атаки на семантическую стойкость</vt:lpstr>
      <vt:lpstr>Построение атаки на семантическую стойкость</vt:lpstr>
      <vt:lpstr>Построение атаки на семантическую стойкость (через существующую атаку)</vt:lpstr>
      <vt:lpstr>Построение атаки на семантическую стойкость (через существующую атаку)</vt:lpstr>
      <vt:lpstr>Доказательства сведением  (Reduction proof)</vt:lpstr>
      <vt:lpstr>Доказательства сведением  (Reduction proof)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битов сообщения</vt:lpstr>
      <vt:lpstr>Восстановление битов сообщения</vt:lpstr>
      <vt:lpstr>Вычисление индивидуальных битов сообщений</vt:lpstr>
      <vt:lpstr>Вычисление индивидуальных битов сообщений</vt:lpstr>
      <vt:lpstr>Вычисление индивидуальных битов сообщений</vt:lpstr>
      <vt:lpstr>Семантическая стойкость (альтернативная формулировка)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438</cp:revision>
  <dcterms:created xsi:type="dcterms:W3CDTF">2018-08-24T12:25:18Z</dcterms:created>
  <dcterms:modified xsi:type="dcterms:W3CDTF">2022-09-15T17:47:50Z</dcterms:modified>
</cp:coreProperties>
</file>