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73" r:id="rId11"/>
    <p:sldId id="314" r:id="rId12"/>
    <p:sldId id="266" r:id="rId13"/>
    <p:sldId id="267" r:id="rId14"/>
    <p:sldId id="268" r:id="rId15"/>
    <p:sldId id="269" r:id="rId16"/>
    <p:sldId id="270" r:id="rId17"/>
    <p:sldId id="263" r:id="rId18"/>
    <p:sldId id="274" r:id="rId19"/>
    <p:sldId id="275" r:id="rId20"/>
    <p:sldId id="294" r:id="rId21"/>
    <p:sldId id="276" r:id="rId22"/>
    <p:sldId id="277" r:id="rId23"/>
    <p:sldId id="278" r:id="rId24"/>
    <p:sldId id="279" r:id="rId25"/>
    <p:sldId id="264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5" r:id="rId40"/>
    <p:sldId id="296" r:id="rId41"/>
    <p:sldId id="297" r:id="rId42"/>
    <p:sldId id="298" r:id="rId43"/>
    <p:sldId id="265" r:id="rId44"/>
    <p:sldId id="293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2" r:id="rId57"/>
    <p:sldId id="310" r:id="rId58"/>
    <p:sldId id="311" r:id="rId59"/>
    <p:sldId id="313" r:id="rId6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EC804DF-A6F1-46D9-90C8-EC0E45CE37B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71"/>
            <p14:sldId id="272"/>
            <p14:sldId id="273"/>
          </p14:sldIdLst>
        </p14:section>
        <p14:section name="PaddingOracle" id="{0CBAF59A-F670-4D75-9B23-97C42C1E17AB}">
          <p14:sldIdLst>
            <p14:sldId id="314"/>
            <p14:sldId id="266"/>
            <p14:sldId id="267"/>
            <p14:sldId id="268"/>
            <p14:sldId id="269"/>
            <p14:sldId id="270"/>
          </p14:sldIdLst>
        </p14:section>
        <p14:section name="TLS" id="{4F396399-38DC-4D25-9B7E-6EB1876DDF8C}">
          <p14:sldIdLst>
            <p14:sldId id="263"/>
            <p14:sldId id="274"/>
            <p14:sldId id="275"/>
            <p14:sldId id="294"/>
            <p14:sldId id="276"/>
            <p14:sldId id="277"/>
            <p14:sldId id="278"/>
            <p14:sldId id="279"/>
          </p14:sldIdLst>
        </p14:section>
        <p14:section name="Noise" id="{5E9C689E-91FB-427D-AA3E-83D0242EC097}">
          <p14:sldIdLst>
            <p14:sldId id="264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Wireguard" id="{82117D47-FB5D-4EDB-B9B4-ABB44B328576}">
          <p14:sldIdLst>
            <p14:sldId id="292"/>
            <p14:sldId id="295"/>
            <p14:sldId id="296"/>
            <p14:sldId id="297"/>
            <p14:sldId id="298"/>
            <p14:sldId id="265"/>
            <p14:sldId id="293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2"/>
            <p14:sldId id="310"/>
            <p14:sldId id="311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FC4FA-E705-46A8-8EEE-6A08CD8957E8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3E017-4732-401E-B2EF-7320C532B5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096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B25C-BEDF-4FE3-8236-6D02422B129B}" type="datetime1">
              <a:rPr lang="ru-RU" smtClean="0"/>
              <a:t>19.12.2023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27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BBEC-CF93-4F09-9013-BCE046C6D3BD}" type="datetime1">
              <a:rPr lang="ru-RU" smtClean="0"/>
              <a:t>19.12.2023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397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B168-5755-4EA2-B249-E873796E479B}" type="datetime1">
              <a:rPr lang="ru-RU" smtClean="0"/>
              <a:t>19.12.2023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47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AD4-56A6-4606-8501-F73980CB7599}" type="datetime1">
              <a:rPr lang="ru-RU" smtClean="0"/>
              <a:t>19.12.2023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855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F67F-F86B-4606-8278-CB0C75A4F966}" type="datetime1">
              <a:rPr lang="ru-RU" smtClean="0"/>
              <a:t>19.12.2023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655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0DCB-8D66-4EFD-964F-00FA4AC197A8}" type="datetime1">
              <a:rPr lang="ru-RU" smtClean="0"/>
              <a:t>19.12.2023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651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F39F-30AD-4136-B737-D56457711092}" type="datetime1">
              <a:rPr lang="ru-RU" smtClean="0"/>
              <a:t>19.12.2023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16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6297-E494-4E9C-8D47-5A3581230D54}" type="datetime1">
              <a:rPr lang="ru-RU" smtClean="0"/>
              <a:t>19.12.2023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916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916B-0940-47D0-8C11-572ECD54A42D}" type="datetime1">
              <a:rPr lang="ru-RU" smtClean="0"/>
              <a:t>19.12.2023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26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51E1-E8F4-4CBA-AD4B-76DA24EB61BE}" type="datetime1">
              <a:rPr lang="ru-RU" smtClean="0"/>
              <a:t>19.12.2023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425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990E-991C-49DB-8974-6384A72A05C0}" type="datetime1">
              <a:rPr lang="ru-RU" smtClean="0"/>
              <a:t>19.12.2023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968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85FBF-1A03-41ED-85AD-9DC45196266E}" type="datetime1">
              <a:rPr lang="ru-RU" smtClean="0"/>
              <a:t>19.12.2023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B6EA2-3DAB-415A-81B1-2E2A41D203B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044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oudflare.com/rfc-8446-aka-tls-1-3/" TargetMode="External"/><Relationship Id="rId2" Type="http://schemas.openxmlformats.org/officeDocument/2006/relationships/hyperlink" Target="https://tls13.ulfheim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ethicalevil/tls-handshake-protocol-overview-a39e8eee2cf5" TargetMode="External"/><Relationship Id="rId5" Type="http://schemas.openxmlformats.org/officeDocument/2006/relationships/hyperlink" Target="https://clienttest.ssllabs.com:8443/ssltest/viewMyClient.html" TargetMode="External"/><Relationship Id="rId4" Type="http://schemas.openxmlformats.org/officeDocument/2006/relationships/hyperlink" Target="https://davidwong.fr/tls13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noiseprotocol.org/" TargetMode="External"/><Relationship Id="rId2" Type="http://schemas.openxmlformats.org/officeDocument/2006/relationships/hyperlink" Target="http://cryptowiki.net/index.php?title=Noise_Protocol_Framewor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cgroup.com/us/about-us/newsroom-and-events/blog/2018/august/introducing-disco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reguard.com/papers/wireguard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Построение защищенных каналов связи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947261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</a:t>
            </a:r>
          </a:p>
          <a:p>
            <a:r>
              <a:rPr lang="ru-RU" dirty="0" smtClean="0"/>
              <a:t>МИФИ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255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62" y="2338935"/>
            <a:ext cx="2733675" cy="2733675"/>
          </a:xfr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150" y="2971799"/>
            <a:ext cx="5939030" cy="146794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2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Cryptographic Doom </a:t>
            </a:r>
            <a:r>
              <a:rPr lang="en-US" b="1" dirty="0" smtClean="0"/>
              <a:t>Principle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 smtClean="0"/>
              <a:t>When </a:t>
            </a:r>
            <a:r>
              <a:rPr lang="en-US" dirty="0"/>
              <a:t>it comes to designing secure protocols, I have a principle that goes like this: if you have to perform any cryptographic operation before verifying the MAC on a message you’ve received, it will somehow inevitably lead to doom</a:t>
            </a:r>
            <a:r>
              <a:rPr lang="en-US" dirty="0" smtClean="0"/>
              <a:t>.</a:t>
            </a:r>
            <a:r>
              <a:rPr lang="ru-RU" smtClean="0"/>
              <a:t>»</a:t>
            </a:r>
          </a:p>
          <a:p>
            <a:endParaRPr lang="ru-RU" dirty="0" smtClean="0"/>
          </a:p>
          <a:p>
            <a:r>
              <a:rPr lang="en-US" dirty="0"/>
              <a:t>https://moxie.org/2011/12/13/the-cryptographic-doom-principle.html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20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oracle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TLS </a:t>
            </a:r>
            <a:r>
              <a:rPr lang="ru-RU" dirty="0" smtClean="0"/>
              <a:t>до 1.2 включительно использовал </a:t>
            </a:r>
            <a:r>
              <a:rPr lang="en-US" dirty="0" smtClean="0"/>
              <a:t>mac-then-encrypt </a:t>
            </a:r>
            <a:r>
              <a:rPr lang="ru-RU" dirty="0" smtClean="0"/>
              <a:t>(</a:t>
            </a:r>
            <a:r>
              <a:rPr lang="en-US" dirty="0" smtClean="0"/>
              <a:t>rand. AES CBC + MAC)</a:t>
            </a:r>
            <a:r>
              <a:rPr lang="ru-RU" dirty="0" smtClean="0"/>
              <a:t>, что в ряде сценариев приводило к атакам типа </a:t>
            </a:r>
            <a:r>
              <a:rPr lang="en-US" dirty="0" smtClean="0"/>
              <a:t>Padding oracle</a:t>
            </a:r>
            <a:endParaRPr lang="ru-RU" dirty="0"/>
          </a:p>
          <a:p>
            <a:r>
              <a:rPr lang="ru-RU" dirty="0" smtClean="0"/>
              <a:t>Основная проблема – расшифрование в </a:t>
            </a:r>
            <a:r>
              <a:rPr lang="en-US" dirty="0" smtClean="0"/>
              <a:t>mac-then-encrypt</a:t>
            </a:r>
            <a:r>
              <a:rPr lang="ru-RU" dirty="0" smtClean="0"/>
              <a:t> должно осуществляться до проверки аутентичности.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534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3.0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используется </a:t>
                </a:r>
                <a:r>
                  <a:rPr lang="en-US" dirty="0" smtClean="0"/>
                  <a:t>AES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режиме.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Шифрование</a:t>
                </a:r>
                <a:r>
                  <a:rPr lang="en-US" dirty="0" smtClean="0"/>
                  <a:t>:</a:t>
                </a:r>
                <a:endParaRPr lang="ru-RU" dirty="0"/>
              </a:p>
              <a:p>
                <a:r>
                  <a:rPr lang="ru-RU" dirty="0" smtClean="0"/>
                  <a:t>Вычисляется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 для сообщения.</a:t>
                </a:r>
                <a:endParaRPr lang="en-US" dirty="0" smtClean="0"/>
              </a:p>
              <a:p>
                <a:r>
                  <a:rPr lang="ru-RU" dirty="0" smtClean="0"/>
                  <a:t>Дополнение. Если требуется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dirty="0" smtClean="0"/>
                  <a:t> байтов для дополнения для сообщения и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используется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 smtClean="0"/>
                  <a:t> случайный байт, а последний байт устанавливается в значение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ru-RU" dirty="0" smtClean="0"/>
                  <a:t>. Если сообщение уже необходимой длины – добавляется новый блок.</a:t>
                </a:r>
              </a:p>
              <a:p>
                <a:r>
                  <a:rPr lang="ru-RU" dirty="0" smtClean="0"/>
                  <a:t>Шифрование вычисляется на дополненном открытом тексте и </a:t>
                </a:r>
                <a:r>
                  <a:rPr lang="en-US" dirty="0" smtClean="0"/>
                  <a:t>MAC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096" y="1825625"/>
            <a:ext cx="44100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3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Атака на </a:t>
            </a:r>
            <a:r>
              <a:rPr lang="en-US" dirty="0" smtClean="0"/>
              <a:t>SSL 3.0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dirty="0" smtClean="0"/>
              <a:t>предполагая случайный </a:t>
            </a:r>
            <a:r>
              <a:rPr lang="en-US" dirty="0" smtClean="0"/>
              <a:t>IV)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противник получил некоторый шифртекст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некоторого неизвестного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Пусть длина сообщения такова, что сообщение и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дополняются полным блоком дополнения. Тогда шифртекст выглядит следующим образом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Противник создаёт новый шифртекст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b="0" i="0" dirty="0" smtClean="0">
                    <a:latin typeface="+mj-lt"/>
                  </a:rPr>
                  <a:t>, </a:t>
                </a:r>
                <a:r>
                  <a:rPr lang="ru-RU" dirty="0" smtClean="0"/>
                  <a:t>заменяя последний </a:t>
                </a:r>
                <a:r>
                  <a:rPr lang="ru-RU" dirty="0"/>
                  <a:t>блок </a:t>
                </a:r>
                <a:r>
                  <a:rPr lang="ru-RU" dirty="0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058" y="3387299"/>
            <a:ext cx="6195433" cy="8947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058" y="5546605"/>
            <a:ext cx="6422521" cy="80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4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Атака на </a:t>
            </a:r>
            <a:r>
              <a:rPr lang="en-US" dirty="0"/>
              <a:t>SSL 3.0 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предполагая случайный </a:t>
            </a:r>
            <a:r>
              <a:rPr lang="en-US" dirty="0"/>
              <a:t>IV)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 расшифровании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последнего блока получатель имеет</a:t>
                </a:r>
                <a:r>
                  <a:rPr lang="en-US" dirty="0" smtClean="0"/>
                  <a:t>: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последний байт равен 15, то весь последний блок будет отброшен как дополнение. Оставшаяся часть отрытого текста образует корректную пару открытый текст –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 и сервер не сообщит об ошибке.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последний байт не равен 15, то часть последнего блока будет интерпретироваться как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в результате сервер вернёт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227" y="1870075"/>
            <a:ext cx="6422521" cy="80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8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Атака на </a:t>
            </a:r>
            <a:r>
              <a:rPr lang="en-US" dirty="0"/>
              <a:t>SSL 3.0 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предполагая случайный </a:t>
            </a:r>
            <a:r>
              <a:rPr lang="en-US" dirty="0"/>
              <a:t>IV)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Итого, если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сервер не вернул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ru-RU" dirty="0" smtClean="0"/>
                  <a:t>, тогда противник узнаёт, что последний байт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ru-RU" dirty="0" smtClean="0"/>
                  <a:t> равен последнему байту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=15⊕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Таким образом противник вычисляет байт открытого текста и нарушает семантическую стойкость.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Атаки данного типа носят называние </a:t>
                </a:r>
                <a:r>
                  <a:rPr lang="en-US" dirty="0" smtClean="0"/>
                  <a:t>padding oracle attack</a:t>
                </a:r>
                <a:r>
                  <a:rPr lang="ru-RU" dirty="0" smtClean="0"/>
                  <a:t> – т.е. имея оракул дополнения, который сообщает противнику корректно ли дополнение, противник осуществляет атаку.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303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1.3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RFC 8446 </a:t>
            </a:r>
          </a:p>
          <a:p>
            <a:pPr marL="0" indent="0">
              <a:buNone/>
            </a:pPr>
            <a:r>
              <a:rPr lang="ru-RU" dirty="0" smtClean="0"/>
              <a:t>Цели</a:t>
            </a:r>
          </a:p>
          <a:p>
            <a:r>
              <a:rPr lang="ru-RU" dirty="0" smtClean="0"/>
              <a:t>Удаление </a:t>
            </a:r>
            <a:r>
              <a:rPr lang="en-US" dirty="0" smtClean="0"/>
              <a:t>legacy</a:t>
            </a:r>
            <a:endParaRPr lang="ru-RU" dirty="0" smtClean="0"/>
          </a:p>
          <a:p>
            <a:r>
              <a:rPr lang="ru-RU" dirty="0" smtClean="0"/>
              <a:t>Увеличение производительности</a:t>
            </a:r>
          </a:p>
          <a:p>
            <a:r>
              <a:rPr lang="ru-RU" dirty="0" smtClean="0"/>
              <a:t>Уменьшение набора возможных атак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154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Согласование ключей в </a:t>
            </a:r>
            <a:r>
              <a:rPr lang="en-US" dirty="0" smtClean="0"/>
              <a:t>TSL 1.3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Только эфемерный Диффи-Хеллман (удалили </a:t>
            </a:r>
            <a:r>
              <a:rPr lang="en-US" dirty="0" smtClean="0"/>
              <a:t>RSA)</a:t>
            </a:r>
            <a:endParaRPr lang="ru-RU" dirty="0" smtClean="0"/>
          </a:p>
          <a:p>
            <a:r>
              <a:rPr lang="ru-RU" dirty="0" smtClean="0"/>
              <a:t>Только стойкий в настоящий момент набор параметров (определяющих группу).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254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Удаление проблемных и нестойких шифров (</a:t>
            </a:r>
            <a:r>
              <a:rPr lang="en-US" dirty="0" smtClean="0"/>
              <a:t>CBC, RC4)</a:t>
            </a:r>
            <a:endParaRPr lang="ru-RU" dirty="0" smtClean="0"/>
          </a:p>
          <a:p>
            <a:r>
              <a:rPr lang="ru-RU" dirty="0" smtClean="0"/>
              <a:t>Разрешены только </a:t>
            </a:r>
            <a:r>
              <a:rPr lang="en-US" dirty="0" smtClean="0"/>
              <a:t>AEAD </a:t>
            </a:r>
            <a:r>
              <a:rPr lang="ru-RU" dirty="0" smtClean="0"/>
              <a:t>шифры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360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Защищенный канал связи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Обеспечить аутентичность и секретность сообщений при передаче по каналу связи при активном противнике</a:t>
            </a:r>
          </a:p>
          <a:p>
            <a:r>
              <a:rPr lang="ru-RU" dirty="0" smtClean="0"/>
              <a:t>Возможности противника – любые эффективные взаимодействия с каналом, включая повтор и модификацию передаваемых сообщений, возможность разовой компрометации сессионных ключей, возможность имперсонификации источника сообщений</a:t>
            </a:r>
          </a:p>
          <a:p>
            <a:r>
              <a:rPr lang="ru-RU" dirty="0" smtClean="0"/>
              <a:t>Цели противника – нарушение ИБ передаваемых сообщений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319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1.2 vs TLS 1.3 handshake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173305" cy="4762866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614" y="2790825"/>
            <a:ext cx="4574430" cy="1710837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43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Электронные подписи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263662" cy="4351338"/>
          </a:xfrm>
        </p:spPr>
        <p:txBody>
          <a:bodyPr/>
          <a:lstStyle/>
          <a:p>
            <a:r>
              <a:rPr lang="ru-RU" dirty="0" smtClean="0"/>
              <a:t>Дополнение </a:t>
            </a:r>
            <a:r>
              <a:rPr lang="en-US" dirty="0" smtClean="0"/>
              <a:t>RSA-PSS (</a:t>
            </a:r>
            <a:r>
              <a:rPr lang="ru-RU" dirty="0" smtClean="0"/>
              <a:t>убрали </a:t>
            </a:r>
            <a:r>
              <a:rPr lang="en-US" dirty="0" smtClean="0"/>
              <a:t>PKCS#1 1.5)</a:t>
            </a:r>
            <a:endParaRPr lang="ru-RU" dirty="0"/>
          </a:p>
          <a:p>
            <a:r>
              <a:rPr lang="ru-RU" dirty="0" smtClean="0"/>
              <a:t>Сервер подписывает </a:t>
            </a:r>
            <a:r>
              <a:rPr lang="en-US" dirty="0" smtClean="0"/>
              <a:t>handshake</a:t>
            </a:r>
            <a:r>
              <a:rPr lang="ru-RU" dirty="0" smtClean="0"/>
              <a:t> (защищаясь от </a:t>
            </a:r>
            <a:r>
              <a:rPr lang="en-US" dirty="0" smtClean="0"/>
              <a:t>downgrade attack</a:t>
            </a:r>
            <a:r>
              <a:rPr lang="ru-RU" dirty="0" smtClean="0"/>
              <a:t>, когда </a:t>
            </a:r>
            <a:r>
              <a:rPr lang="en-US" dirty="0" smtClean="0"/>
              <a:t>in-the-middle </a:t>
            </a:r>
            <a:r>
              <a:rPr lang="ru-RU" dirty="0" smtClean="0"/>
              <a:t>противник навязывает сторонам нестойкие наборы)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69" y="1293223"/>
            <a:ext cx="4435719" cy="5177916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987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Наборы алгоритмов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 версии 1.3 использовались наборы (</a:t>
            </a:r>
            <a:r>
              <a:rPr lang="en-US" dirty="0" smtClean="0"/>
              <a:t>cipher-suit)</a:t>
            </a:r>
            <a:r>
              <a:rPr lang="ru-RU" dirty="0" smtClean="0"/>
              <a:t> алгоритмов, определяющие используемые примитивы. Пример - </a:t>
            </a:r>
            <a:r>
              <a:rPr lang="en-US" dirty="0" smtClean="0"/>
              <a:t>ECDHE-ECDSA-AES-GCM-SHA256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Версия </a:t>
            </a:r>
            <a:r>
              <a:rPr lang="en-US" dirty="0" smtClean="0"/>
              <a:t>1.3 </a:t>
            </a:r>
            <a:r>
              <a:rPr lang="ru-RU" dirty="0" smtClean="0"/>
              <a:t>выделяет 3 независимых части названия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Шифр + </a:t>
            </a:r>
            <a:r>
              <a:rPr lang="en-US" dirty="0" smtClean="0">
                <a:solidFill>
                  <a:srgbClr val="FF0000"/>
                </a:solidFill>
              </a:rPr>
              <a:t>HKDF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 smtClean="0">
                <a:solidFill>
                  <a:srgbClr val="00B0F0"/>
                </a:solidFill>
              </a:rPr>
              <a:t>Протокол обмена ключами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Алгоритм подписи</a:t>
            </a:r>
          </a:p>
          <a:p>
            <a:pPr marL="0" indent="0">
              <a:buNone/>
            </a:pPr>
            <a:r>
              <a:rPr lang="ru-RU" dirty="0" smtClean="0"/>
              <a:t>Пример – </a:t>
            </a:r>
            <a:r>
              <a:rPr lang="en-US" dirty="0" smtClean="0">
                <a:solidFill>
                  <a:srgbClr val="FF0000"/>
                </a:solidFill>
              </a:rPr>
              <a:t>TLS_AES_128_GCM_SHA256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ECDHE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RSA_2048_SHA256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366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1.3 </a:t>
            </a:r>
            <a:r>
              <a:rPr lang="en-US" dirty="0"/>
              <a:t>vs 1.2</a:t>
            </a:r>
            <a:r>
              <a:rPr lang="en-US" dirty="0" smtClean="0"/>
              <a:t> public key Handshake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54" y="2763349"/>
            <a:ext cx="4723247" cy="435133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355" y="2822218"/>
            <a:ext cx="4595445" cy="4233599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838200" y="1825625"/>
            <a:ext cx="10515600" cy="11725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В 1.3 клиент может сразу отправить свой открытый ключ, не дожидаясь ответа </a:t>
            </a:r>
            <a:r>
              <a:rPr lang="ru-RU" smtClean="0"/>
              <a:t>от сервера </a:t>
            </a:r>
            <a:r>
              <a:rPr lang="ru-RU" dirty="0" smtClean="0"/>
              <a:t>со списком поддерживаемых алгоритмов (1-</a:t>
            </a:r>
            <a:r>
              <a:rPr lang="en-US" dirty="0" smtClean="0"/>
              <a:t>RTT)</a:t>
            </a:r>
            <a:r>
              <a:rPr lang="ru-RU" dirty="0" smtClean="0"/>
              <a:t>.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74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TSL 1.3 </a:t>
            </a:r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https://tls13.ulfheim.net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https://blog.cloudflare.com/rfc-8446-aka-tls-1-3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https://davidwong.fr/tls13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Отображение </a:t>
            </a:r>
            <a:r>
              <a:rPr lang="en-US" dirty="0" smtClean="0"/>
              <a:t>suit’</a:t>
            </a:r>
            <a:r>
              <a:rPr lang="ru-RU" dirty="0" smtClean="0"/>
              <a:t>ов браузера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clienttest.ssllabs.com:8443/ssltest/viewMyClient.html</a:t>
            </a:r>
            <a:endParaRPr lang="ru-RU" dirty="0" smtClean="0"/>
          </a:p>
          <a:p>
            <a:r>
              <a:rPr lang="ru-RU" dirty="0" smtClean="0"/>
              <a:t>Краткий разбор пакетов </a:t>
            </a:r>
            <a:r>
              <a:rPr lang="en-US" dirty="0" smtClean="0"/>
              <a:t>1.2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://medium.com/@</a:t>
            </a:r>
            <a:r>
              <a:rPr lang="en-US" dirty="0" smtClean="0">
                <a:hlinkClick r:id="rId6"/>
              </a:rPr>
              <a:t>ethicalevil/tls-handshake-protocol-overview-a39e8eee2cf5</a:t>
            </a:r>
            <a:r>
              <a:rPr lang="en-US" dirty="0" smtClean="0"/>
              <a:t>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256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Каркасная модель построения протоколов (</a:t>
            </a:r>
            <a:r>
              <a:rPr lang="en-US" dirty="0" smtClean="0"/>
              <a:t>Protocol framework)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Основная идея – построения </a:t>
            </a:r>
            <a:r>
              <a:rPr lang="en-US" dirty="0" smtClean="0"/>
              <a:t>tls</a:t>
            </a:r>
            <a:r>
              <a:rPr lang="ru-RU" dirty="0" smtClean="0"/>
              <a:t>-образных протоколов с необходимым набором свойств.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Используемые примитивы – </a:t>
            </a:r>
            <a:r>
              <a:rPr lang="en-US" dirty="0" smtClean="0"/>
              <a:t>ECDH 25519/448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Согласование ключей)</a:t>
            </a:r>
            <a:r>
              <a:rPr lang="en-US" dirty="0" smtClean="0"/>
              <a:t>, SHA256/512</a:t>
            </a:r>
            <a:r>
              <a:rPr lang="ru-RU" dirty="0" smtClean="0"/>
              <a:t> </a:t>
            </a:r>
            <a:r>
              <a:rPr lang="en-US" dirty="0" smtClean="0"/>
              <a:t>/ BLAKE2b/BLAKE2s (hash, </a:t>
            </a:r>
            <a:r>
              <a:rPr lang="ru-RU" dirty="0" smtClean="0"/>
              <a:t>построение </a:t>
            </a:r>
            <a:r>
              <a:rPr lang="en-US" dirty="0" smtClean="0"/>
              <a:t>PRF </a:t>
            </a:r>
            <a:r>
              <a:rPr lang="ru-RU" dirty="0" smtClean="0"/>
              <a:t>в </a:t>
            </a:r>
            <a:r>
              <a:rPr lang="en-US" dirty="0" smtClean="0"/>
              <a:t>HKDF</a:t>
            </a:r>
            <a:r>
              <a:rPr lang="ru-RU" dirty="0" smtClean="0"/>
              <a:t>),</a:t>
            </a:r>
            <a:r>
              <a:rPr lang="en-US" dirty="0" smtClean="0"/>
              <a:t> AES-GCM/ChaChaPoly (AEAD).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61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Протоколы </a:t>
            </a:r>
            <a:r>
              <a:rPr lang="en-US" dirty="0" smtClean="0"/>
              <a:t>Noise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 основных этапа – согласование ключа и использование ключа в защищенном канале связи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Согласование ключа – Диффи-Хеллман + </a:t>
            </a:r>
            <a:r>
              <a:rPr lang="en-US" dirty="0" smtClean="0"/>
              <a:t>HKDF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Защищенный канал – </a:t>
            </a:r>
            <a:r>
              <a:rPr lang="en-US" dirty="0" smtClean="0"/>
              <a:t>AEAD </a:t>
            </a:r>
            <a:r>
              <a:rPr lang="ru-RU" dirty="0" smtClean="0"/>
              <a:t>шифрование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853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Протоколы </a:t>
            </a:r>
            <a:r>
              <a:rPr lang="en-US" dirty="0" smtClean="0"/>
              <a:t>Noise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Каждый протокол состоит из шаблонов</a:t>
            </a:r>
          </a:p>
          <a:p>
            <a:r>
              <a:rPr lang="ru-RU" dirty="0" smtClean="0"/>
              <a:t>шаблон описываем передаваемые сообщения в виде одного или нескольких токенов</a:t>
            </a:r>
          </a:p>
          <a:p>
            <a:r>
              <a:rPr lang="ru-RU" dirty="0" smtClean="0"/>
              <a:t>Каждая сторона протокола обрабатывает последовательность токенов. Сначала постностью происходит обработка на передающей стороне.</a:t>
            </a:r>
            <a:r>
              <a:rPr lang="en-US" dirty="0" smtClean="0"/>
              <a:t> </a:t>
            </a:r>
          </a:p>
          <a:p>
            <a:r>
              <a:rPr lang="ru-RU" dirty="0" smtClean="0"/>
              <a:t>После каждого обработки каждой строки в паттерне отправителем может быть передано сообщение, для защиты которого используется текущий симметричный ключ, при его наличии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17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Токены </a:t>
            </a:r>
            <a:r>
              <a:rPr lang="en-US" dirty="0" smtClean="0"/>
              <a:t>Noise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"</a:t>
            </a:r>
            <a:r>
              <a:rPr lang="es-ES" dirty="0" smtClean="0"/>
              <a:t>e" –</a:t>
            </a:r>
            <a:r>
              <a:rPr lang="ru-RU" dirty="0" smtClean="0"/>
              <a:t> сгенерировать и передать эфемерный ключ Диффи-Хеллмана </a:t>
            </a:r>
            <a:r>
              <a:rPr lang="en-US" dirty="0" smtClean="0"/>
              <a:t>/ </a:t>
            </a:r>
            <a:r>
              <a:rPr lang="ru-RU" dirty="0" smtClean="0"/>
              <a:t>получить эфемерный ключ Диффи-Хеллмана</a:t>
            </a:r>
            <a:endParaRPr lang="es-ES" dirty="0" smtClean="0"/>
          </a:p>
          <a:p>
            <a:r>
              <a:rPr lang="es-ES" dirty="0" smtClean="0"/>
              <a:t>"s"</a:t>
            </a:r>
            <a:r>
              <a:rPr lang="ru-RU" dirty="0" smtClean="0"/>
              <a:t> – передать статический </a:t>
            </a:r>
            <a:r>
              <a:rPr lang="es-ES" dirty="0" smtClean="0"/>
              <a:t> </a:t>
            </a:r>
            <a:r>
              <a:rPr lang="ru-RU" dirty="0"/>
              <a:t>ключ Диффи-Хеллмана </a:t>
            </a:r>
            <a:r>
              <a:rPr lang="en-US" dirty="0"/>
              <a:t>/ </a:t>
            </a:r>
            <a:r>
              <a:rPr lang="ru-RU" dirty="0"/>
              <a:t>получить эфемерный ключ </a:t>
            </a:r>
            <a:r>
              <a:rPr lang="ru-RU" dirty="0" smtClean="0"/>
              <a:t>Диффи-Хеллмана</a:t>
            </a:r>
            <a:endParaRPr lang="es-ES" dirty="0" smtClean="0"/>
          </a:p>
          <a:p>
            <a:r>
              <a:rPr lang="es-ES" dirty="0" smtClean="0"/>
              <a:t>"ee"</a:t>
            </a:r>
            <a:r>
              <a:rPr lang="ru-RU" dirty="0" smtClean="0"/>
              <a:t> – использовать свой эфемерный ключ и эфемерный ключ получателя для выработки симметричного ключа. Данный ключ используется для </a:t>
            </a:r>
            <a:r>
              <a:rPr lang="en-US" dirty="0" smtClean="0"/>
              <a:t>AEAD </a:t>
            </a:r>
            <a:r>
              <a:rPr lang="ru-RU" dirty="0" smtClean="0"/>
              <a:t>шифрование всех передаваемый в дальнейшем данных, пока не будет выработан новый ключ</a:t>
            </a:r>
            <a:endParaRPr lang="es-ES" dirty="0" smtClean="0"/>
          </a:p>
          <a:p>
            <a:r>
              <a:rPr lang="es-ES" dirty="0" smtClean="0"/>
              <a:t>"</a:t>
            </a:r>
            <a:r>
              <a:rPr lang="es-ES" dirty="0"/>
              <a:t>es</a:t>
            </a:r>
            <a:r>
              <a:rPr lang="es-ES" dirty="0" smtClean="0"/>
              <a:t>",“se","</a:t>
            </a:r>
            <a:r>
              <a:rPr lang="es-ES" dirty="0"/>
              <a:t>ss</a:t>
            </a:r>
            <a:r>
              <a:rPr lang="es-ES" dirty="0" smtClean="0"/>
              <a:t>",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аналогично </a:t>
            </a:r>
            <a:r>
              <a:rPr lang="en-US" dirty="0" smtClean="0"/>
              <a:t>“ee”</a:t>
            </a:r>
            <a:r>
              <a:rPr lang="ru-RU" dirty="0" smtClean="0"/>
              <a:t>, но для комбинаций эфемерный-статический ключ. Первая буква в токене</a:t>
            </a:r>
            <a:r>
              <a:rPr lang="ru-RU" dirty="0"/>
              <a:t> </a:t>
            </a:r>
            <a:r>
              <a:rPr lang="ru-RU" dirty="0" smtClean="0"/>
              <a:t>означает ключ передающей стороны.</a:t>
            </a:r>
            <a:r>
              <a:rPr lang="es-ES" dirty="0" smtClean="0"/>
              <a:t> </a:t>
            </a:r>
          </a:p>
          <a:p>
            <a:r>
              <a:rPr lang="es-ES" dirty="0" smtClean="0"/>
              <a:t>"psk“</a:t>
            </a:r>
            <a:r>
              <a:rPr lang="en-US" dirty="0" smtClean="0"/>
              <a:t> – </a:t>
            </a:r>
            <a:r>
              <a:rPr lang="ru-RU" dirty="0" smtClean="0"/>
              <a:t>использование пред-согласованного симметрично ключа для выработки сессионного ключа. Полученный </a:t>
            </a:r>
            <a:r>
              <a:rPr lang="ru-RU" dirty="0"/>
              <a:t>ключ используется для </a:t>
            </a:r>
            <a:r>
              <a:rPr lang="en-US" dirty="0"/>
              <a:t>AEAD </a:t>
            </a:r>
            <a:r>
              <a:rPr lang="ru-RU" dirty="0"/>
              <a:t>шифрование всех передаваемый в дальнейшем данных, пока не будет выработан новый ключ</a:t>
            </a:r>
            <a:endParaRPr lang="es-E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698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Классический Диффи-Хеллман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-&gt; </a:t>
            </a:r>
            <a:r>
              <a:rPr lang="en-US" dirty="0" smtClean="0"/>
              <a:t>e</a:t>
            </a:r>
            <a:endParaRPr lang="ru-RU" dirty="0" smtClean="0"/>
          </a:p>
          <a:p>
            <a:r>
              <a:rPr lang="en-US" dirty="0"/>
              <a:t>&lt;- e, </a:t>
            </a:r>
            <a:r>
              <a:rPr lang="en-US" dirty="0" smtClean="0"/>
              <a:t>ee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Строка 1.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Шаг 1. Генерация и отправка эфемерного ключа </a:t>
            </a:r>
            <a:r>
              <a:rPr lang="en-US" dirty="0" smtClean="0"/>
              <a:t>Ae-&gt;B</a:t>
            </a:r>
          </a:p>
          <a:p>
            <a:pPr marL="0" indent="0">
              <a:buNone/>
            </a:pPr>
            <a:r>
              <a:rPr lang="ru-RU" dirty="0" smtClean="0"/>
              <a:t>Шаг 2. Сторона </a:t>
            </a:r>
            <a:r>
              <a:rPr lang="en-US" dirty="0" smtClean="0"/>
              <a:t>B </a:t>
            </a:r>
            <a:r>
              <a:rPr lang="ru-RU" dirty="0" smtClean="0"/>
              <a:t>получает эфемерный ключ </a:t>
            </a:r>
            <a:r>
              <a:rPr lang="en-US" dirty="0" smtClean="0"/>
              <a:t>Ae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Строка 2.</a:t>
            </a:r>
          </a:p>
          <a:p>
            <a:pPr marL="0" indent="0">
              <a:buNone/>
            </a:pPr>
            <a:r>
              <a:rPr lang="ru-RU" dirty="0" smtClean="0"/>
              <a:t>Шаг 3. Генерация и отправка эфемерного ключа </a:t>
            </a:r>
            <a:r>
              <a:rPr lang="en-US" dirty="0" smtClean="0"/>
              <a:t>Be-&gt;A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Шаг 4. Выработка сессионного ключа из </a:t>
            </a:r>
            <a:r>
              <a:rPr lang="en-US" dirty="0" smtClean="0"/>
              <a:t>Ae </a:t>
            </a:r>
            <a:r>
              <a:rPr lang="ru-RU" dirty="0" smtClean="0"/>
              <a:t>и </a:t>
            </a:r>
            <a:r>
              <a:rPr lang="en-US" dirty="0" smtClean="0"/>
              <a:t>Be </a:t>
            </a:r>
            <a:r>
              <a:rPr lang="ru-RU" dirty="0" smtClean="0"/>
              <a:t>на стороне </a:t>
            </a:r>
            <a:r>
              <a:rPr lang="en-US" dirty="0" smtClean="0"/>
              <a:t>B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Шаг 5. Сторона </a:t>
            </a:r>
            <a:r>
              <a:rPr lang="en-US" dirty="0" smtClean="0"/>
              <a:t>A </a:t>
            </a:r>
            <a:r>
              <a:rPr lang="ru-RU" dirty="0" smtClean="0"/>
              <a:t>получает эфемерный ключ </a:t>
            </a:r>
            <a:r>
              <a:rPr lang="en-US" dirty="0" smtClean="0"/>
              <a:t>Bb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Шаг 6. </a:t>
            </a:r>
            <a:r>
              <a:rPr lang="ru-RU" dirty="0"/>
              <a:t>Выработка сессионного ключа из </a:t>
            </a:r>
            <a:r>
              <a:rPr lang="en-US" dirty="0"/>
              <a:t>Ae </a:t>
            </a:r>
            <a:r>
              <a:rPr lang="ru-RU" dirty="0"/>
              <a:t>и </a:t>
            </a:r>
            <a:r>
              <a:rPr lang="en-US" dirty="0"/>
              <a:t>Be </a:t>
            </a:r>
            <a:r>
              <a:rPr lang="ru-RU" dirty="0"/>
              <a:t>на стороне </a:t>
            </a:r>
            <a:r>
              <a:rPr lang="en-US" dirty="0"/>
              <a:t>B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171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Защищенный канал связи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 основных стороны – инициатор (</a:t>
            </a:r>
            <a:r>
              <a:rPr lang="en-US" dirty="0"/>
              <a:t>I</a:t>
            </a:r>
            <a:r>
              <a:rPr lang="en-US" dirty="0" smtClean="0"/>
              <a:t>nit) </a:t>
            </a:r>
            <a:r>
              <a:rPr lang="ru-RU" dirty="0" smtClean="0"/>
              <a:t>и получатель </a:t>
            </a:r>
            <a:r>
              <a:rPr lang="en-US" dirty="0" smtClean="0"/>
              <a:t>(Rec)</a:t>
            </a:r>
          </a:p>
          <a:p>
            <a:pPr marL="0" indent="0">
              <a:buNone/>
            </a:pPr>
            <a:r>
              <a:rPr lang="ru-RU" dirty="0" smtClean="0"/>
              <a:t>Нулевая 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фаза</a:t>
            </a:r>
            <a:r>
              <a:rPr lang="ru-RU" dirty="0" smtClean="0"/>
              <a:t> – согласование параметров</a:t>
            </a:r>
          </a:p>
          <a:p>
            <a:pPr marL="0" indent="0">
              <a:buNone/>
            </a:pPr>
            <a:r>
              <a:rPr lang="ru-RU" dirty="0" smtClean="0"/>
              <a:t>Первая </a:t>
            </a:r>
            <a:r>
              <a:rPr lang="ru-RU" dirty="0" smtClean="0">
                <a:solidFill>
                  <a:srgbClr val="FFC000"/>
                </a:solidFill>
              </a:rPr>
              <a:t>фаза</a:t>
            </a:r>
            <a:r>
              <a:rPr lang="ru-RU" dirty="0" smtClean="0"/>
              <a:t> – согласование сессионного ключа</a:t>
            </a:r>
          </a:p>
          <a:p>
            <a:pPr marL="0" indent="0">
              <a:buNone/>
            </a:pPr>
            <a:r>
              <a:rPr lang="ru-RU" dirty="0" smtClean="0"/>
              <a:t>Вторая </a:t>
            </a:r>
            <a:r>
              <a:rPr lang="ru-RU" dirty="0" smtClean="0">
                <a:solidFill>
                  <a:srgbClr val="FF0000"/>
                </a:solidFill>
              </a:rPr>
              <a:t>фаза</a:t>
            </a:r>
            <a:r>
              <a:rPr lang="ru-RU" dirty="0" smtClean="0"/>
              <a:t> – обмен сообщениями через защищенный канал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66193" y="4755662"/>
            <a:ext cx="1679330" cy="155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388470" y="4755662"/>
            <a:ext cx="1679330" cy="155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675185" y="4755662"/>
            <a:ext cx="3789484" cy="4845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4255477" y="4897315"/>
            <a:ext cx="278716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 flipV="1">
            <a:off x="4255477" y="5059973"/>
            <a:ext cx="2787161" cy="17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Скругленный прямоугольник 15"/>
          <p:cNvSpPr/>
          <p:nvPr/>
        </p:nvSpPr>
        <p:spPr>
          <a:xfrm>
            <a:off x="3672255" y="5287228"/>
            <a:ext cx="3789484" cy="48455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4252547" y="5428881"/>
            <a:ext cx="278716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 flipV="1">
            <a:off x="4252547" y="5591539"/>
            <a:ext cx="2787161" cy="17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Скругленный прямоугольник 18"/>
          <p:cNvSpPr/>
          <p:nvPr/>
        </p:nvSpPr>
        <p:spPr>
          <a:xfrm>
            <a:off x="3672255" y="5835100"/>
            <a:ext cx="3789484" cy="4845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 flipV="1">
            <a:off x="4252547" y="5976753"/>
            <a:ext cx="278716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 flipV="1">
            <a:off x="4252547" y="6139411"/>
            <a:ext cx="2787161" cy="17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67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Диффи-Хеллман с односторонней </a:t>
            </a:r>
            <a:r>
              <a:rPr lang="ru-RU" dirty="0"/>
              <a:t>и двухсторонней </a:t>
            </a:r>
            <a:r>
              <a:rPr lang="ru-RU" dirty="0" smtClean="0"/>
              <a:t>аутентификацией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-&gt; e</a:t>
            </a:r>
          </a:p>
          <a:p>
            <a:r>
              <a:rPr lang="en-US" dirty="0"/>
              <a:t>&lt;- e, ee, s, </a:t>
            </a:r>
            <a:r>
              <a:rPr lang="en-US" dirty="0" smtClean="0"/>
              <a:t>es</a:t>
            </a:r>
            <a:endParaRPr lang="ru-RU" dirty="0" smtClean="0"/>
          </a:p>
          <a:p>
            <a:endParaRPr lang="ru-RU" dirty="0"/>
          </a:p>
          <a:p>
            <a:r>
              <a:rPr lang="pt-BR" dirty="0"/>
              <a:t>-&gt; e</a:t>
            </a:r>
          </a:p>
          <a:p>
            <a:r>
              <a:rPr lang="pt-BR" dirty="0"/>
              <a:t>&lt;- e, ee, s, es</a:t>
            </a:r>
          </a:p>
          <a:p>
            <a:r>
              <a:rPr lang="pt-BR" dirty="0"/>
              <a:t>-&gt; s, se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859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Именование паттернов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Односторонние шаблоны реализуют неинтерактивное согласование ключа, при котором инициатор передаёт единственное сообщение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A():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pre-messages&gt;</a:t>
            </a:r>
          </a:p>
          <a:p>
            <a:pPr marL="0" indent="0">
              <a:buNone/>
            </a:pPr>
            <a:r>
              <a:rPr lang="en-US" dirty="0" smtClean="0"/>
              <a:t>...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messages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ru-RU" dirty="0"/>
              <a:t>где A - имя шаблона, pre-message - сообщения, передаваемые в шаблоне пред-сообщения, message - сообщения передаваемые в шаблоне сообщения.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165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Именование </a:t>
            </a:r>
            <a:r>
              <a:rPr lang="ru-RU" dirty="0" smtClean="0"/>
              <a:t>Шаблонов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N: отсутствие статического ключа инициатора </a:t>
            </a:r>
          </a:p>
          <a:p>
            <a:r>
              <a:rPr lang="ru-RU" dirty="0"/>
              <a:t>K: статический ключ инициатора известен получателю </a:t>
            </a:r>
          </a:p>
          <a:p>
            <a:r>
              <a:rPr lang="ru-RU" dirty="0"/>
              <a:t>X: статический ключ инициатора передаётся </a:t>
            </a:r>
            <a:r>
              <a:rPr lang="ru-RU" dirty="0" smtClean="0"/>
              <a:t>получателю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Токены "s", "e", "e, s" внутри скобок означают что инициатор инициирован со следующими статическими / эфемерными ключами. Токены "rs", "re","</a:t>
            </a:r>
            <a:r>
              <a:rPr lang="ru-RU" dirty="0" smtClean="0"/>
              <a:t>re</a:t>
            </a:r>
            <a:r>
              <a:rPr lang="en-US" dirty="0" smtClean="0"/>
              <a:t>”</a:t>
            </a:r>
            <a:r>
              <a:rPr lang="ru-RU" dirty="0" smtClean="0"/>
              <a:t>, </a:t>
            </a:r>
            <a:r>
              <a:rPr lang="en-US" dirty="0" smtClean="0"/>
              <a:t>“</a:t>
            </a:r>
            <a:r>
              <a:rPr lang="ru-RU" dirty="0" smtClean="0"/>
              <a:t>rs</a:t>
            </a:r>
            <a:r>
              <a:rPr lang="ru-RU" dirty="0"/>
              <a:t>" обозначают инициатор инициирован со знанием следующих открытых статических / эфемерных ключей получателя. 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Пример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N(rs):</a:t>
            </a:r>
          </a:p>
          <a:p>
            <a:pPr marL="0" indent="0">
              <a:buNone/>
            </a:pPr>
            <a:r>
              <a:rPr lang="en-US" dirty="0"/>
              <a:t>&lt;- s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/>
              <a:t>-&gt; e, 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365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Именование </a:t>
            </a:r>
            <a:r>
              <a:rPr lang="ru-RU" dirty="0" smtClean="0"/>
              <a:t>шаблонов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Интерактивные шаблоны состоят из одного или нескольких шаблонов сообщений, передаваемых между получателем и инициатором.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AA():</a:t>
            </a:r>
          </a:p>
          <a:p>
            <a:pPr marL="0" indent="0">
              <a:buNone/>
            </a:pPr>
            <a:r>
              <a:rPr lang="en-US" dirty="0"/>
              <a:t>  &lt;pre-messages&gt;</a:t>
            </a:r>
          </a:p>
          <a:p>
            <a:pPr marL="0" indent="0">
              <a:buNone/>
            </a:pPr>
            <a:r>
              <a:rPr lang="en-US" dirty="0"/>
              <a:t>  ...</a:t>
            </a:r>
          </a:p>
          <a:p>
            <a:pPr marL="0" indent="0">
              <a:buNone/>
            </a:pPr>
            <a:r>
              <a:rPr lang="en-US" dirty="0"/>
              <a:t>  &lt;messages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ru-RU" dirty="0"/>
              <a:t>где AA - имя шаблона, pre-message - сообщения, передаваемые в шаблоне пред-сообщения, message - сообщения передаваемые в шаблоне.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440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Именование </a:t>
            </a:r>
            <a:r>
              <a:rPr lang="ru-RU" dirty="0" smtClean="0"/>
              <a:t>шаблонов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Первая буква в имени шаблона определяет статический ключ инициатора, и может принимать одно из следующих значений: </a:t>
            </a:r>
          </a:p>
          <a:p>
            <a:r>
              <a:rPr lang="ru-RU" dirty="0"/>
              <a:t>N: отсутствие статического ключа инициатора </a:t>
            </a:r>
          </a:p>
          <a:p>
            <a:r>
              <a:rPr lang="ru-RU" dirty="0"/>
              <a:t>K: статический ключ инициатора известен получателю </a:t>
            </a:r>
          </a:p>
          <a:p>
            <a:r>
              <a:rPr lang="ru-RU" dirty="0"/>
              <a:t>X: Статический ключ инициатора передаётся получателю </a:t>
            </a:r>
          </a:p>
          <a:p>
            <a:r>
              <a:rPr lang="ru-RU" dirty="0"/>
              <a:t>I: Статический ключ инициатора немедленно передаётся получателю, даже в условиях </a:t>
            </a:r>
            <a:r>
              <a:rPr lang="ru-RU" dirty="0" smtClean="0"/>
              <a:t>отсутствия </a:t>
            </a:r>
            <a:r>
              <a:rPr lang="ru-RU" dirty="0"/>
              <a:t>зашиты идентичности. </a:t>
            </a:r>
          </a:p>
          <a:p>
            <a:pPr marL="0" indent="0">
              <a:buNone/>
            </a:pPr>
            <a:r>
              <a:rPr lang="ru-RU" dirty="0"/>
              <a:t>Вторая буква в имени шаблона определяет статический ключ получателя, и может принимать одно из следующих значений: </a:t>
            </a:r>
          </a:p>
          <a:p>
            <a:r>
              <a:rPr lang="ru-RU" dirty="0"/>
              <a:t>N: отсутствие статического ключа получателя </a:t>
            </a:r>
          </a:p>
          <a:p>
            <a:r>
              <a:rPr lang="ru-RU" dirty="0"/>
              <a:t>K: статический ключ получателя известен инициатору </a:t>
            </a:r>
          </a:p>
          <a:p>
            <a:r>
              <a:rPr lang="ru-RU" dirty="0"/>
              <a:t>X: статический ключ получателя передаётся инициатору.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168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Именование паттернов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Пример</a:t>
            </a:r>
            <a:endParaRPr lang="en-US" dirty="0" smtClean="0"/>
          </a:p>
          <a:p>
            <a:pPr marL="0" indent="0">
              <a:buNone/>
            </a:pPr>
            <a:r>
              <a:rPr lang="pt-BR" dirty="0"/>
              <a:t>IK(s, rs):</a:t>
            </a:r>
          </a:p>
          <a:p>
            <a:pPr marL="0" indent="0">
              <a:buNone/>
            </a:pPr>
            <a:r>
              <a:rPr lang="pt-BR" dirty="0"/>
              <a:t>&lt;- s</a:t>
            </a:r>
          </a:p>
          <a:p>
            <a:pPr marL="0" indent="0">
              <a:buNone/>
            </a:pPr>
            <a:r>
              <a:rPr lang="pt-BR" dirty="0"/>
              <a:t>...</a:t>
            </a:r>
          </a:p>
          <a:p>
            <a:pPr marL="0" indent="0">
              <a:buNone/>
            </a:pPr>
            <a:r>
              <a:rPr lang="pt-BR" dirty="0"/>
              <a:t>-&gt; e, es, s, ss</a:t>
            </a:r>
          </a:p>
          <a:p>
            <a:pPr marL="0" indent="0">
              <a:buNone/>
            </a:pPr>
            <a:r>
              <a:rPr lang="pt-BR" dirty="0"/>
              <a:t>&lt;- e, ee, se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128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Функционирование протокола </a:t>
            </a:r>
            <a:r>
              <a:rPr lang="en-US" dirty="0" smtClean="0"/>
              <a:t>Noise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492" y="1825625"/>
            <a:ext cx="7497015" cy="4351338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173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Больше про </a:t>
            </a:r>
            <a:r>
              <a:rPr lang="en-US" dirty="0" smtClean="0"/>
              <a:t>noise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http://cryptowiki.net/index.php?title=%D0%9A%D0%B0%D1%80%D0%BA%D0%B0%D1%81%D0%BD%D0%B0%D1%8F_%D0%BC%D0%BE%D0%B4%D0%B5%D0%BB%D1%8C_%D0%BF%D0%BE%D1%81%D1%82%D1%80%D0%BE%D0%B5%D0%BD%D0%B8%D1%8F_%</a:t>
            </a:r>
            <a:r>
              <a:rPr lang="en-US" dirty="0" smtClean="0"/>
              <a:t>D0%BF%D1%80%D0%BE%D1%82%D0%BE%D0%BA%D0%BE%D0%BB%D0%BE%D0%B2_Noise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cryptowiki.net/index.php?title=Noise_Protocol_Framework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https://noiseprotocol.org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https://www.nccgroup.com/us/about-us/newsroom-and-events/blog/2018/august/introducing-disco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7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WireGuard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Черновик стандарта построения </a:t>
            </a:r>
            <a:r>
              <a:rPr lang="en-US" dirty="0" smtClean="0"/>
              <a:t>VPN </a:t>
            </a:r>
            <a:r>
              <a:rPr lang="ru-RU" dirty="0" smtClean="0"/>
              <a:t>соединений.</a:t>
            </a:r>
            <a:endParaRPr lang="en-US" dirty="0" smtClean="0"/>
          </a:p>
          <a:p>
            <a:r>
              <a:rPr lang="ru-RU" dirty="0" smtClean="0"/>
              <a:t>Все пакеты аутентифицированы, неаутентифицированные отбрасываются. Не отвечать на неаутентифицированные пакеты.</a:t>
            </a:r>
          </a:p>
          <a:p>
            <a:r>
              <a:rPr lang="en-US" dirty="0"/>
              <a:t>1 RRT handshake</a:t>
            </a:r>
            <a:r>
              <a:rPr lang="ru-RU" dirty="0"/>
              <a:t> (</a:t>
            </a:r>
            <a:r>
              <a:rPr lang="en-US" dirty="0"/>
              <a:t>Noise IK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Использование метки времени </a:t>
            </a:r>
            <a:r>
              <a:rPr lang="en-US" dirty="0" smtClean="0"/>
              <a:t>TAI64N</a:t>
            </a:r>
            <a:r>
              <a:rPr lang="ru-RU" dirty="0" smtClean="0"/>
              <a:t> в первом сообщении</a:t>
            </a:r>
          </a:p>
          <a:p>
            <a:r>
              <a:rPr lang="ru-RU" dirty="0"/>
              <a:t>Опциональное использование </a:t>
            </a:r>
            <a:r>
              <a:rPr lang="en-US" dirty="0"/>
              <a:t>psk </a:t>
            </a:r>
            <a:r>
              <a:rPr lang="ru-RU" dirty="0"/>
              <a:t>для смягчения угрозы перед квантовым противником</a:t>
            </a:r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cookie </a:t>
            </a:r>
            <a:r>
              <a:rPr lang="ru-RU" dirty="0" smtClean="0"/>
              <a:t>для смягчения </a:t>
            </a:r>
            <a:r>
              <a:rPr lang="en-US" dirty="0" smtClean="0"/>
              <a:t>DOS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22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Маршрутизация </a:t>
            </a:r>
            <a:r>
              <a:rPr lang="en-US" dirty="0" err="1" smtClean="0"/>
              <a:t>WireGuard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Сетевой интерфейс имеет статическую пару ключей, назначенный порт и таблицу маршрутизации. В таблице маршрутизации для каждой записи хранится статический открытый ключ принимающей стороны.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16" y="3529013"/>
            <a:ext cx="10125075" cy="264795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90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Защищенный канал связи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545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Нулевая 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фаза</a:t>
            </a:r>
            <a:r>
              <a:rPr lang="ru-RU" dirty="0" smtClean="0"/>
              <a:t> может отсутствовать, если параметры заранее известны сторонам. Результат – согласованные параметры на обоих сторонах.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Цель первой </a:t>
            </a:r>
            <a:r>
              <a:rPr lang="ru-RU" dirty="0" smtClean="0">
                <a:solidFill>
                  <a:srgbClr val="FFC000"/>
                </a:solidFill>
              </a:rPr>
              <a:t>фазы </a:t>
            </a:r>
            <a:r>
              <a:rPr lang="ru-RU" dirty="0" smtClean="0"/>
              <a:t>выработка общего симметричного ключа, как правило асимметричным способом из общего ключевого материала</a:t>
            </a:r>
            <a:r>
              <a:rPr lang="en-US" dirty="0" smtClean="0"/>
              <a:t> (</a:t>
            </a:r>
            <a:r>
              <a:rPr lang="ru-RU" dirty="0" smtClean="0"/>
              <a:t>согласование ключа, </a:t>
            </a:r>
            <a:r>
              <a:rPr lang="en-US" dirty="0"/>
              <a:t>Key </a:t>
            </a:r>
            <a:r>
              <a:rPr lang="en-US" dirty="0" smtClean="0"/>
              <a:t>establishment</a:t>
            </a:r>
            <a:r>
              <a:rPr lang="ru-RU" dirty="0" smtClean="0"/>
              <a:t>). </a:t>
            </a:r>
          </a:p>
          <a:p>
            <a:pPr marL="0" indent="0">
              <a:buNone/>
            </a:pPr>
            <a:r>
              <a:rPr lang="ru-RU" dirty="0" smtClean="0"/>
              <a:t>Третья </a:t>
            </a:r>
            <a:r>
              <a:rPr lang="ru-RU" dirty="0" smtClean="0">
                <a:solidFill>
                  <a:srgbClr val="FF0000"/>
                </a:solidFill>
              </a:rPr>
              <a:t>фаза</a:t>
            </a:r>
            <a:r>
              <a:rPr lang="ru-RU" dirty="0" smtClean="0"/>
              <a:t> как правило осуществляется с помощью симметричной криптографии (</a:t>
            </a:r>
            <a:r>
              <a:rPr lang="en-US" dirty="0" smtClean="0"/>
              <a:t>AEAD)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27739" y="5127808"/>
            <a:ext cx="1679330" cy="155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450016" y="5127808"/>
            <a:ext cx="1679330" cy="155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736731" y="5127808"/>
            <a:ext cx="3789484" cy="4845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4317023" y="5269461"/>
            <a:ext cx="278716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 flipV="1">
            <a:off x="4317023" y="5432119"/>
            <a:ext cx="2787161" cy="17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Скругленный прямоугольник 15"/>
          <p:cNvSpPr/>
          <p:nvPr/>
        </p:nvSpPr>
        <p:spPr>
          <a:xfrm>
            <a:off x="3733801" y="5659374"/>
            <a:ext cx="3789484" cy="48455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4314093" y="5801027"/>
            <a:ext cx="278716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 flipV="1">
            <a:off x="4314093" y="5963685"/>
            <a:ext cx="2787161" cy="17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Скругленный прямоугольник 18"/>
          <p:cNvSpPr/>
          <p:nvPr/>
        </p:nvSpPr>
        <p:spPr>
          <a:xfrm>
            <a:off x="3733801" y="6207246"/>
            <a:ext cx="3789484" cy="4845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 flipV="1">
            <a:off x="4314093" y="6348899"/>
            <a:ext cx="278716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 flipV="1">
            <a:off x="4314093" y="6511557"/>
            <a:ext cx="2787161" cy="17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кругленная соединительная линия 13"/>
          <p:cNvCxnSpPr>
            <a:stCxn id="6" idx="1"/>
            <a:endCxn id="16" idx="1"/>
          </p:cNvCxnSpPr>
          <p:nvPr/>
        </p:nvCxnSpPr>
        <p:spPr>
          <a:xfrm rot="10800000" flipV="1">
            <a:off x="3733801" y="5370085"/>
            <a:ext cx="2930" cy="531566"/>
          </a:xfrm>
          <a:prstGeom prst="curvedConnector3">
            <a:avLst>
              <a:gd name="adj1" fmla="val 7902048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Скругленная соединительная линия 21"/>
          <p:cNvCxnSpPr>
            <a:stCxn id="16" idx="1"/>
            <a:endCxn id="19" idx="1"/>
          </p:cNvCxnSpPr>
          <p:nvPr/>
        </p:nvCxnSpPr>
        <p:spPr>
          <a:xfrm rot="10800000" flipV="1">
            <a:off x="3733801" y="5901651"/>
            <a:ext cx="12700" cy="547872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flipH="1">
            <a:off x="2851443" y="5115778"/>
            <a:ext cx="89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params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3345475" y="6348899"/>
            <a:ext cx="258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27" name="Скругленная соединительная линия 26"/>
          <p:cNvCxnSpPr>
            <a:stCxn id="6" idx="3"/>
            <a:endCxn id="16" idx="3"/>
          </p:cNvCxnSpPr>
          <p:nvPr/>
        </p:nvCxnSpPr>
        <p:spPr>
          <a:xfrm flipH="1">
            <a:off x="7523285" y="5370085"/>
            <a:ext cx="2930" cy="531566"/>
          </a:xfrm>
          <a:prstGeom prst="curvedConnector3">
            <a:avLst>
              <a:gd name="adj1" fmla="val -7802048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Скругленная соединительная линия 29"/>
          <p:cNvCxnSpPr>
            <a:stCxn id="16" idx="3"/>
            <a:endCxn id="19" idx="3"/>
          </p:cNvCxnSpPr>
          <p:nvPr/>
        </p:nvCxnSpPr>
        <p:spPr>
          <a:xfrm>
            <a:off x="7523285" y="5901651"/>
            <a:ext cx="12700" cy="547872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flipH="1">
            <a:off x="7523285" y="6378033"/>
            <a:ext cx="99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flipH="1">
            <a:off x="7450016" y="5072242"/>
            <a:ext cx="89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params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661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Маршрутизация </a:t>
            </a:r>
            <a:r>
              <a:rPr lang="en-US" dirty="0" err="1" smtClean="0"/>
              <a:t>WireGuard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При отправке или получении пакета через интерфейс </a:t>
            </a:r>
            <a:r>
              <a:rPr lang="en-US" dirty="0" err="1" smtClean="0"/>
              <a:t>WireGuard</a:t>
            </a:r>
            <a:r>
              <a:rPr lang="ru-RU" dirty="0" smtClean="0"/>
              <a:t> из таблицы маршрутизации извлекается соответствующий открытый ключ, используемый для построения защищенного канала связи.</a:t>
            </a:r>
          </a:p>
          <a:p>
            <a:pPr marL="0" indent="0">
              <a:buNone/>
            </a:pPr>
            <a:r>
              <a:rPr lang="ru-RU" dirty="0" smtClean="0"/>
              <a:t>При получении пакета от других узлов их адреса добавляются в таблицу маршрутизации в поле </a:t>
            </a:r>
            <a:r>
              <a:rPr lang="en-US" dirty="0" smtClean="0"/>
              <a:t>Internet Endpoint</a:t>
            </a:r>
            <a:r>
              <a:rPr lang="ru-RU" dirty="0" smtClean="0"/>
              <a:t>. Данное поле может быть заполнено вручную на этапе конфигурации.</a:t>
            </a:r>
          </a:p>
          <a:p>
            <a:pPr marL="0" indent="0">
              <a:buNone/>
            </a:pPr>
            <a:r>
              <a:rPr lang="ru-RU" dirty="0" smtClean="0"/>
              <a:t>Пусть узел с конфигурацией 2</a:t>
            </a:r>
            <a:r>
              <a:rPr lang="en-US" dirty="0" smtClean="0"/>
              <a:t>b </a:t>
            </a:r>
            <a:r>
              <a:rPr lang="ru-RU" dirty="0" smtClean="0"/>
              <a:t>отправляет пакет узлу с предконфигурированном адресом 192.95.5.69:41414. Тогда на узле получателя при получении пакеты будет добавлена запись </a:t>
            </a:r>
            <a:r>
              <a:rPr lang="en-US" dirty="0"/>
              <a:t>Internet </a:t>
            </a:r>
            <a:r>
              <a:rPr lang="en-US" dirty="0" smtClean="0"/>
              <a:t>Endpoint</a:t>
            </a:r>
            <a:r>
              <a:rPr lang="ru-RU" dirty="0" smtClean="0"/>
              <a:t> об узле отправителя (конфигурация </a:t>
            </a:r>
            <a:r>
              <a:rPr lang="en-US" dirty="0" smtClean="0"/>
              <a:t>1b)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Порты отправки и получения должны совпадать.</a:t>
            </a:r>
            <a:r>
              <a:rPr lang="en-US" dirty="0" smtClean="0"/>
              <a:t> 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79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Маршрутизация </a:t>
            </a:r>
            <a:r>
              <a:rPr lang="en-US" dirty="0" err="1" smtClean="0"/>
              <a:t>WireGuard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690688"/>
            <a:ext cx="9496425" cy="20574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83025"/>
            <a:ext cx="10191750" cy="257175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564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Процедура инкапсуляции </a:t>
            </a:r>
            <a:r>
              <a:rPr lang="en-US" dirty="0" err="1" smtClean="0"/>
              <a:t>WireGuard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Пакет с </a:t>
            </a:r>
            <a:r>
              <a:rPr lang="en-US" dirty="0" smtClean="0"/>
              <a:t>PT </a:t>
            </a:r>
            <a:r>
              <a:rPr lang="ru-RU" dirty="0" smtClean="0"/>
              <a:t>приходит на интерфейс</a:t>
            </a:r>
            <a:r>
              <a:rPr lang="en-US" dirty="0" smtClean="0"/>
              <a:t> </a:t>
            </a:r>
            <a:r>
              <a:rPr lang="en-US" dirty="0" err="1" smtClean="0"/>
              <a:t>WireGuard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Определяется узел получателя и его открытый ключ.</a:t>
            </a:r>
          </a:p>
          <a:p>
            <a:pPr marL="0" indent="0">
              <a:buNone/>
            </a:pPr>
            <a:r>
              <a:rPr lang="ru-RU" dirty="0" smtClean="0"/>
              <a:t>Определяется ключ и счётчик для использования в </a:t>
            </a:r>
            <a:r>
              <a:rPr lang="en-US" dirty="0" smtClean="0"/>
              <a:t>ChaCha20Poly1305</a:t>
            </a:r>
            <a:r>
              <a:rPr lang="ru-RU" dirty="0" smtClean="0"/>
              <a:t>. Содержимое пакета шифруется.</a:t>
            </a:r>
          </a:p>
          <a:p>
            <a:pPr marL="0" indent="0">
              <a:buNone/>
            </a:pPr>
            <a:r>
              <a:rPr lang="ru-RU" dirty="0" smtClean="0"/>
              <a:t>К содержимому пакета добавляется заголовок.</a:t>
            </a:r>
          </a:p>
          <a:p>
            <a:pPr marL="0" indent="0">
              <a:buNone/>
            </a:pPr>
            <a:r>
              <a:rPr lang="ru-RU" dirty="0" smtClean="0"/>
              <a:t>Результат отправляется узлу в виде </a:t>
            </a:r>
            <a:r>
              <a:rPr lang="en-US" dirty="0" smtClean="0"/>
              <a:t>UDP </a:t>
            </a:r>
            <a:r>
              <a:rPr lang="ru-RU" dirty="0" smtClean="0"/>
              <a:t>пакета по адресу </a:t>
            </a:r>
            <a:r>
              <a:rPr lang="en-US" dirty="0"/>
              <a:t>Internet </a:t>
            </a:r>
            <a:r>
              <a:rPr lang="en-US" dirty="0" smtClean="0"/>
              <a:t>Endpoint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458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Криптография </a:t>
            </a:r>
            <a:r>
              <a:rPr lang="en-US" dirty="0" err="1" smtClean="0"/>
              <a:t>WireGuard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Основа – </a:t>
            </a:r>
            <a:r>
              <a:rPr lang="en-US" dirty="0" smtClean="0"/>
              <a:t>Noise </a:t>
            </a:r>
            <a:r>
              <a:rPr lang="ru-RU" dirty="0" smtClean="0"/>
              <a:t>«</a:t>
            </a:r>
            <a:r>
              <a:rPr lang="en-US" dirty="0" smtClean="0"/>
              <a:t>IK</a:t>
            </a:r>
            <a:r>
              <a:rPr lang="ru-RU" dirty="0" smtClean="0"/>
              <a:t>»</a:t>
            </a:r>
            <a:r>
              <a:rPr lang="ru-RU" dirty="0"/>
              <a:t> </a:t>
            </a:r>
            <a:r>
              <a:rPr lang="ru-RU" dirty="0" smtClean="0"/>
              <a:t>(явная аутентичность ключа + </a:t>
            </a:r>
            <a:r>
              <a:rPr lang="en-US" dirty="0" smtClean="0"/>
              <a:t>forward secrecy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pt-BR" dirty="0" smtClean="0"/>
              <a:t>IK(s</a:t>
            </a:r>
            <a:r>
              <a:rPr lang="pt-BR" dirty="0"/>
              <a:t>, rs):</a:t>
            </a:r>
          </a:p>
          <a:p>
            <a:pPr marL="0" indent="0">
              <a:buNone/>
            </a:pPr>
            <a:r>
              <a:rPr lang="pt-BR" dirty="0"/>
              <a:t>&lt;- s</a:t>
            </a:r>
          </a:p>
          <a:p>
            <a:pPr marL="0" indent="0">
              <a:buNone/>
            </a:pPr>
            <a:r>
              <a:rPr lang="pt-BR" dirty="0"/>
              <a:t>...</a:t>
            </a:r>
          </a:p>
          <a:p>
            <a:pPr marL="0" indent="0">
              <a:buNone/>
            </a:pPr>
            <a:r>
              <a:rPr lang="pt-BR" dirty="0"/>
              <a:t>-&gt; e, es, s, ss</a:t>
            </a:r>
          </a:p>
          <a:p>
            <a:pPr marL="0" indent="0">
              <a:buNone/>
            </a:pPr>
            <a:r>
              <a:rPr lang="pt-BR" dirty="0"/>
              <a:t>&lt;- e, ee, </a:t>
            </a:r>
            <a:r>
              <a:rPr lang="pt-BR" dirty="0" smtClean="0"/>
              <a:t>se</a:t>
            </a:r>
          </a:p>
          <a:p>
            <a:pPr marL="0" indent="0">
              <a:buNone/>
            </a:pPr>
            <a:r>
              <a:rPr lang="ru-RU" dirty="0" smtClean="0"/>
              <a:t>Первое передаваемое сообщение после </a:t>
            </a:r>
            <a:r>
              <a:rPr lang="en-US" dirty="0" smtClean="0"/>
              <a:t>handshake </a:t>
            </a:r>
            <a:r>
              <a:rPr lang="ru-RU" dirty="0" smtClean="0"/>
              <a:t>аутентифицирует инициатора.</a:t>
            </a:r>
          </a:p>
          <a:p>
            <a:pPr marL="0" indent="0">
              <a:buNone/>
            </a:pPr>
            <a:r>
              <a:rPr lang="ru-RU" dirty="0" smtClean="0"/>
              <a:t>Используемые </a:t>
            </a:r>
            <a:r>
              <a:rPr lang="ru-RU" dirty="0"/>
              <a:t>примитивы – </a:t>
            </a:r>
            <a:r>
              <a:rPr lang="en-US" dirty="0"/>
              <a:t>ECDH </a:t>
            </a:r>
            <a:r>
              <a:rPr lang="ru-RU" dirty="0"/>
              <a:t>2551</a:t>
            </a:r>
            <a:r>
              <a:rPr lang="en-US" dirty="0"/>
              <a:t>9, ChaCha20Poly1305, HKDF, BLAKE2s (MAC, PRF), BLAKE2s (Hash), HMAC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50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метки времени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Благодаря </a:t>
            </a:r>
            <a:r>
              <a:rPr lang="en-US" dirty="0" smtClean="0"/>
              <a:t>1-RTT </a:t>
            </a:r>
            <a:r>
              <a:rPr lang="ru-RU" dirty="0" smtClean="0"/>
              <a:t>нет необходимости хранить состояние при согласовании ключа. </a:t>
            </a:r>
          </a:p>
          <a:p>
            <a:pPr marL="0" indent="0">
              <a:buNone/>
            </a:pPr>
            <a:r>
              <a:rPr lang="ru-RU" dirty="0" smtClean="0"/>
              <a:t>Возможна атака повтором, в которой противник повторяет </a:t>
            </a:r>
            <a:r>
              <a:rPr lang="en-US" dirty="0" smtClean="0"/>
              <a:t>handshake</a:t>
            </a:r>
            <a:r>
              <a:rPr lang="ru-RU" dirty="0" smtClean="0"/>
              <a:t>, заставляя получателя разорвать существующую сессию (</a:t>
            </a:r>
            <a:r>
              <a:rPr lang="en-US" dirty="0" smtClean="0"/>
              <a:t>DOS)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Для защиты используется метка времени в формате </a:t>
            </a:r>
            <a:r>
              <a:rPr lang="en-US" dirty="0" smtClean="0"/>
              <a:t>TAI64N</a:t>
            </a:r>
            <a:r>
              <a:rPr lang="ru-RU" dirty="0" smtClean="0"/>
              <a:t>, используемая в теле первого передаваемого инициатором сообщения. Получатель хранит последнюю полученную метку времени. Все метки времени, младше полученной считаются недействительными.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6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psk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Стойкость протокола основана на стойкости </a:t>
            </a:r>
            <a:r>
              <a:rPr lang="en-US" dirty="0" smtClean="0"/>
              <a:t>ECDH</a:t>
            </a:r>
            <a:r>
              <a:rPr lang="ru-RU" dirty="0" smtClean="0"/>
              <a:t>, которая сводится к сложности задачи дискретного логарифмирования.</a:t>
            </a:r>
          </a:p>
          <a:p>
            <a:pPr marL="0" indent="0">
              <a:buNone/>
            </a:pPr>
            <a:r>
              <a:rPr lang="ru-RU" dirty="0" smtClean="0"/>
              <a:t>При квантовом противники данная задача является эффективно вычислимой. 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Возможна квантовая атака – противник хранит все текущие сессии, до момента получения в своё распоряжение квантового компьютера. Затем он может расшифровать весь перехваченный трафик, построив атаку на </a:t>
            </a:r>
            <a:r>
              <a:rPr lang="en-US" dirty="0" smtClean="0"/>
              <a:t>ECDH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Возможно использование смягчения – использования статического симметричного ключа </a:t>
            </a:r>
            <a:r>
              <a:rPr lang="en-US" dirty="0" smtClean="0"/>
              <a:t>psk</a:t>
            </a:r>
            <a:r>
              <a:rPr lang="ru-RU" dirty="0" smtClean="0"/>
              <a:t>, который используется для «подмешивания» в </a:t>
            </a:r>
            <a:r>
              <a:rPr lang="en-US" dirty="0" err="1" smtClean="0"/>
              <a:t>ck</a:t>
            </a:r>
            <a:r>
              <a:rPr lang="en-US" dirty="0" smtClean="0"/>
              <a:t> symmetric state </a:t>
            </a:r>
            <a:r>
              <a:rPr lang="ru-RU" dirty="0" smtClean="0"/>
              <a:t>(см токен </a:t>
            </a:r>
            <a:r>
              <a:rPr lang="en-US" dirty="0" smtClean="0"/>
              <a:t>psk Noise)</a:t>
            </a:r>
            <a:r>
              <a:rPr lang="ru-RU" dirty="0" smtClean="0"/>
              <a:t> как начальный ключевой материал </a:t>
            </a:r>
            <a:r>
              <a:rPr lang="en-US" dirty="0" smtClean="0"/>
              <a:t>HKDF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31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 </a:t>
            </a:r>
            <a:r>
              <a:rPr lang="ru-RU" dirty="0" smtClean="0"/>
              <a:t>и </a:t>
            </a:r>
            <a:r>
              <a:rPr lang="en-US" dirty="0" smtClean="0"/>
              <a:t>DOS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806840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Возможна атака на узел получателя в виде отправки множества сообщений в рамках </a:t>
            </a:r>
            <a:r>
              <a:rPr lang="en-US" dirty="0" smtClean="0"/>
              <a:t>handshake</a:t>
            </a:r>
            <a:r>
              <a:rPr lang="ru-RU" dirty="0" smtClean="0"/>
              <a:t>. Для ответов ему необходимо вычислять </a:t>
            </a:r>
            <a:r>
              <a:rPr lang="en-US" dirty="0" smtClean="0"/>
              <a:t>ECDH</a:t>
            </a:r>
            <a:r>
              <a:rPr lang="ru-RU" dirty="0" smtClean="0"/>
              <a:t>, что является трудозатратой операций и может привести к </a:t>
            </a:r>
            <a:r>
              <a:rPr lang="en-US" dirty="0" smtClean="0"/>
              <a:t>DOS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Смягчение – при нагрузке узел может не отвечать на </a:t>
            </a:r>
            <a:r>
              <a:rPr lang="en-US" dirty="0" smtClean="0"/>
              <a:t>handshake </a:t>
            </a:r>
            <a:r>
              <a:rPr lang="ru-RU" dirty="0" smtClean="0"/>
              <a:t>а отправлять специальный ответ с </a:t>
            </a:r>
            <a:r>
              <a:rPr lang="en-US" dirty="0" smtClean="0"/>
              <a:t>cookie</a:t>
            </a:r>
            <a:r>
              <a:rPr lang="ru-RU" dirty="0" smtClean="0"/>
              <a:t>, ожидая особый ответ от инициатора.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384" y="1952381"/>
            <a:ext cx="3253824" cy="313836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746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</a:t>
            </a:r>
            <a:r>
              <a:rPr lang="ru-RU" dirty="0"/>
              <a:t>и </a:t>
            </a:r>
            <a:r>
              <a:rPr lang="en-US" dirty="0"/>
              <a:t>DOS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1683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Получатель хранит секретное случайное значение, изменяемое каждые 2 минуты. </a:t>
            </a:r>
            <a:r>
              <a:rPr lang="en-US" dirty="0"/>
              <a:t>Cookie – </a:t>
            </a:r>
            <a:r>
              <a:rPr lang="ru-RU" dirty="0"/>
              <a:t>есть </a:t>
            </a:r>
            <a:r>
              <a:rPr lang="en-US" dirty="0"/>
              <a:t>MAC </a:t>
            </a:r>
            <a:r>
              <a:rPr lang="ru-RU" dirty="0"/>
              <a:t>от </a:t>
            </a:r>
            <a:r>
              <a:rPr lang="en-US" dirty="0"/>
              <a:t>Ip </a:t>
            </a:r>
            <a:r>
              <a:rPr lang="ru-RU" dirty="0"/>
              <a:t>инициатора, с использованием секретного значения в качестве ключа.</a:t>
            </a: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Инициатор при получении </a:t>
            </a:r>
            <a:r>
              <a:rPr lang="en-US" dirty="0" smtClean="0"/>
              <a:t>cookie </a:t>
            </a:r>
            <a:r>
              <a:rPr lang="ru-RU" dirty="0" smtClean="0"/>
              <a:t>использует его в качестве ключа для вычисления </a:t>
            </a:r>
            <a:r>
              <a:rPr lang="en-US" dirty="0" smtClean="0"/>
              <a:t>MAC </a:t>
            </a:r>
            <a:r>
              <a:rPr lang="ru-RU" dirty="0" smtClean="0"/>
              <a:t>от собственного запроса.</a:t>
            </a:r>
          </a:p>
          <a:p>
            <a:pPr marL="0" indent="0">
              <a:buNone/>
            </a:pPr>
            <a:r>
              <a:rPr lang="ru-RU" dirty="0" smtClean="0"/>
              <a:t>Получатель проверяет </a:t>
            </a:r>
            <a:r>
              <a:rPr lang="en-US" dirty="0" smtClean="0"/>
              <a:t>MAC </a:t>
            </a:r>
            <a:r>
              <a:rPr lang="ru-RU" dirty="0" smtClean="0"/>
              <a:t>от запроса пользователя.</a:t>
            </a:r>
          </a:p>
          <a:p>
            <a:pPr marL="0" indent="0">
              <a:buNone/>
            </a:pPr>
            <a:r>
              <a:rPr lang="ru-RU" dirty="0" smtClean="0"/>
              <a:t>Цель – привязка источника сообщений к его адресу. Количество сообщений с фиксированного </a:t>
            </a:r>
            <a:r>
              <a:rPr lang="en-US" dirty="0" smtClean="0"/>
              <a:t>Ip </a:t>
            </a:r>
            <a:r>
              <a:rPr lang="ru-RU" dirty="0" smtClean="0"/>
              <a:t>можно ограничивать стандартными средствами.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47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79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</a:t>
            </a:r>
            <a:r>
              <a:rPr lang="ru-RU" dirty="0"/>
              <a:t>и </a:t>
            </a:r>
            <a:r>
              <a:rPr lang="en-US" dirty="0"/>
              <a:t>DOS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Возможны проблемы – </a:t>
            </a:r>
            <a:r>
              <a:rPr lang="en-US" dirty="0" smtClean="0"/>
              <a:t>cookie </a:t>
            </a:r>
            <a:r>
              <a:rPr lang="ru-RU" dirty="0" smtClean="0"/>
              <a:t>не защищены,</a:t>
            </a:r>
            <a:r>
              <a:rPr lang="en-US" dirty="0" smtClean="0"/>
              <a:t> </a:t>
            </a:r>
            <a:r>
              <a:rPr lang="ru-RU" dirty="0" smtClean="0"/>
              <a:t>приходится отвечать на неаутентифицированные сообщения, противник может организовать </a:t>
            </a:r>
            <a:r>
              <a:rPr lang="en-US" dirty="0" smtClean="0"/>
              <a:t>DOS </a:t>
            </a:r>
            <a:r>
              <a:rPr lang="ru-RU" dirty="0" smtClean="0"/>
              <a:t>инициатора, отправляя невалидные </a:t>
            </a:r>
            <a:r>
              <a:rPr lang="en-US" dirty="0" smtClean="0"/>
              <a:t>cookie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Решение – больше </a:t>
            </a:r>
            <a:r>
              <a:rPr lang="en-US" dirty="0" smtClean="0"/>
              <a:t>cookie </a:t>
            </a:r>
            <a:r>
              <a:rPr lang="ru-RU" dirty="0" smtClean="0"/>
              <a:t>богу </a:t>
            </a:r>
            <a:r>
              <a:rPr lang="en-US" dirty="0" smtClean="0"/>
              <a:t>cookie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Использование двух различных </a:t>
            </a:r>
            <a:r>
              <a:rPr lang="en-US" dirty="0" smtClean="0"/>
              <a:t>mac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качестве ответов на </a:t>
            </a:r>
            <a:r>
              <a:rPr lang="en-US" dirty="0" smtClean="0"/>
              <a:t>cookie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992" y="3431522"/>
            <a:ext cx="4519246" cy="2745442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48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785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…</a:t>
            </a:r>
            <a:r>
              <a:rPr lang="ru-RU" dirty="0"/>
              <a:t> приходится отвечать на неаутентифицированные сообщения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086" y="2309752"/>
            <a:ext cx="4476730" cy="2666694"/>
          </a:xfr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838200" y="1825625"/>
            <a:ext cx="61692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msg.mac1</a:t>
            </a:r>
            <a:r>
              <a:rPr lang="ru-RU" dirty="0" smtClean="0"/>
              <a:t> – используем хэш от открытого ключа получателя в качестве ключа и вычисляем для всех байтов сообщения до </a:t>
            </a:r>
            <a:r>
              <a:rPr lang="en-US" dirty="0" smtClean="0"/>
              <a:t>msg.mac1</a:t>
            </a:r>
            <a:r>
              <a:rPr lang="ru-RU" dirty="0" smtClean="0"/>
              <a:t>. Присутствует в сообщении инициатора при </a:t>
            </a:r>
            <a:r>
              <a:rPr lang="en-US" dirty="0" smtClean="0"/>
              <a:t>handshake</a:t>
            </a:r>
            <a:r>
              <a:rPr lang="ru-RU" dirty="0" smtClean="0"/>
              <a:t> всегда, даже без нагрузки. Цель – узел должен знать с кем он общается (нет атак «из вне» от сторонних систем).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49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788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Аутентификация в каналах связи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Очевидно, что для построения защищенного канала связи необходимо построение отношения доверия между сторонами (иначе стороны не будут знать, с кем они общаются).</a:t>
            </a:r>
          </a:p>
          <a:p>
            <a:pPr marL="0" indent="0">
              <a:buNone/>
            </a:pPr>
            <a:r>
              <a:rPr lang="ru-RU" dirty="0" smtClean="0"/>
              <a:t>Отношение доверия бывает односторонним и двухсторонним.</a:t>
            </a:r>
          </a:p>
          <a:p>
            <a:pPr marL="0" indent="0">
              <a:buNone/>
            </a:pPr>
            <a:r>
              <a:rPr lang="ru-RU" dirty="0" smtClean="0"/>
              <a:t>Одностороннее отношение доверия аутентифицирует только получателя.</a:t>
            </a:r>
          </a:p>
          <a:p>
            <a:pPr marL="0" indent="0">
              <a:buNone/>
            </a:pPr>
            <a:r>
              <a:rPr lang="ru-RU" dirty="0" smtClean="0"/>
              <a:t>Двухстороннее отношение доверия аутентифицирует и получателя и отправителя.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834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… </a:t>
            </a:r>
            <a:r>
              <a:rPr lang="en-US" dirty="0" smtClean="0"/>
              <a:t>cookie </a:t>
            </a:r>
            <a:r>
              <a:rPr lang="ru-RU" dirty="0"/>
              <a:t>не защищены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Cookie </a:t>
            </a:r>
            <a:r>
              <a:rPr lang="ru-RU" dirty="0" smtClean="0"/>
              <a:t>будут шифроваться </a:t>
            </a:r>
            <a:r>
              <a:rPr lang="en-US" dirty="0" smtClean="0"/>
              <a:t>AEAD</a:t>
            </a:r>
            <a:r>
              <a:rPr lang="ru-RU" dirty="0" smtClean="0"/>
              <a:t> с использованием открытого ключа получателя. Цель – не знаешь </a:t>
            </a:r>
            <a:r>
              <a:rPr lang="en-US" dirty="0" smtClean="0"/>
              <a:t>PK </a:t>
            </a:r>
            <a:r>
              <a:rPr lang="ru-RU" dirty="0" smtClean="0"/>
              <a:t>получателя, не можешь пользоваться </a:t>
            </a:r>
            <a:r>
              <a:rPr lang="en-US" dirty="0" smtClean="0"/>
              <a:t>cookie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77" y="3121269"/>
            <a:ext cx="4526954" cy="3055694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50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… </a:t>
            </a:r>
            <a:r>
              <a:rPr lang="en-US" dirty="0" smtClean="0"/>
              <a:t>DOS </a:t>
            </a:r>
            <a:r>
              <a:rPr lang="ru-RU" dirty="0" smtClean="0"/>
              <a:t>на инициатора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Отвечая зашифрованной </a:t>
            </a:r>
            <a:r>
              <a:rPr lang="en-US" dirty="0" smtClean="0"/>
              <a:t>AEAD</a:t>
            </a:r>
            <a:r>
              <a:rPr lang="ru-RU" dirty="0" smtClean="0"/>
              <a:t> </a:t>
            </a:r>
            <a:r>
              <a:rPr lang="en-US" dirty="0" smtClean="0"/>
              <a:t>cookie </a:t>
            </a:r>
            <a:r>
              <a:rPr lang="ru-RU" dirty="0" smtClean="0"/>
              <a:t>инициатор добавляет в присоединённые данные </a:t>
            </a:r>
            <a:r>
              <a:rPr lang="en-US" dirty="0" smtClean="0"/>
              <a:t>(AD) msg.mac1</a:t>
            </a:r>
            <a:r>
              <a:rPr lang="ru-RU" dirty="0" smtClean="0"/>
              <a:t> исходного сообщения инициатора. Цель – инициатор уверен, что </a:t>
            </a:r>
            <a:r>
              <a:rPr lang="en-US" dirty="0" smtClean="0"/>
              <a:t>cookie </a:t>
            </a:r>
            <a:r>
              <a:rPr lang="ru-RU" dirty="0" smtClean="0"/>
              <a:t>создана для его запроса.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196" y="3327400"/>
            <a:ext cx="4965700" cy="298450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51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905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Второй </a:t>
            </a:r>
            <a:r>
              <a:rPr lang="en-US" dirty="0" smtClean="0"/>
              <a:t>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msg.mac2 </a:t>
            </a:r>
            <a:r>
              <a:rPr lang="ru-RU" dirty="0" smtClean="0"/>
              <a:t>использует </a:t>
            </a:r>
            <a:r>
              <a:rPr lang="en-US" dirty="0" smtClean="0"/>
              <a:t>cookie </a:t>
            </a:r>
            <a:r>
              <a:rPr lang="ru-RU" dirty="0" smtClean="0"/>
              <a:t>в качестве ключа и вычисляется для всех байтов сообщения до </a:t>
            </a:r>
            <a:r>
              <a:rPr lang="en-US" dirty="0"/>
              <a:t>msg.mac2</a:t>
            </a:r>
            <a:r>
              <a:rPr lang="ru-RU" dirty="0" smtClean="0"/>
              <a:t>. Получатель проверяет данный</a:t>
            </a:r>
            <a:r>
              <a:rPr lang="en-US" dirty="0" smtClean="0"/>
              <a:t> MAC</a:t>
            </a:r>
            <a:r>
              <a:rPr lang="ru-RU" dirty="0" smtClean="0"/>
              <a:t> и отвечает на </a:t>
            </a:r>
            <a:r>
              <a:rPr lang="en-US" dirty="0" smtClean="0"/>
              <a:t>handshake.</a:t>
            </a:r>
            <a:r>
              <a:rPr lang="ru-RU" dirty="0" smtClean="0"/>
              <a:t> Используется только под нагрузкой.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Итого – получатель всегда проверяет </a:t>
            </a:r>
            <a:r>
              <a:rPr lang="en-US" dirty="0" smtClean="0"/>
              <a:t>msg.mac1 </a:t>
            </a:r>
            <a:r>
              <a:rPr lang="ru-RU" dirty="0" smtClean="0"/>
              <a:t>в первом сообщение, если под нагрузкой отправляет зашифрованную </a:t>
            </a:r>
            <a:r>
              <a:rPr lang="en-US" dirty="0" smtClean="0"/>
              <a:t>cookie </a:t>
            </a:r>
            <a:r>
              <a:rPr lang="ru-RU" dirty="0" smtClean="0"/>
              <a:t>с </a:t>
            </a:r>
            <a:r>
              <a:rPr lang="en-US" dirty="0" smtClean="0"/>
              <a:t>msg.mac1</a:t>
            </a:r>
            <a:r>
              <a:rPr lang="ru-RU" dirty="0" smtClean="0"/>
              <a:t> в качестве </a:t>
            </a:r>
            <a:r>
              <a:rPr lang="en-US" dirty="0" smtClean="0"/>
              <a:t>AD</a:t>
            </a:r>
            <a:r>
              <a:rPr lang="ru-RU" dirty="0" smtClean="0"/>
              <a:t>, затем проверяет </a:t>
            </a:r>
            <a:r>
              <a:rPr lang="en-US" dirty="0" smtClean="0"/>
              <a:t>msg.mac2</a:t>
            </a:r>
            <a:r>
              <a:rPr lang="ru-RU" dirty="0" smtClean="0"/>
              <a:t> и продолжает </a:t>
            </a:r>
            <a:r>
              <a:rPr lang="en-US" dirty="0" smtClean="0"/>
              <a:t>handshake.</a:t>
            </a:r>
            <a:r>
              <a:rPr lang="en-US" dirty="0"/>
              <a:t> </a:t>
            </a:r>
            <a:r>
              <a:rPr lang="ru-RU" dirty="0" smtClean="0"/>
              <a:t>Если нагрузки нет - </a:t>
            </a:r>
            <a:r>
              <a:rPr lang="en-US" dirty="0" smtClean="0"/>
              <a:t>msg.mac2 </a:t>
            </a:r>
            <a:r>
              <a:rPr lang="ru-RU" dirty="0" smtClean="0"/>
              <a:t>не проверяется.</a:t>
            </a:r>
          </a:p>
          <a:p>
            <a:pPr marL="0" indent="0">
              <a:buNone/>
            </a:pPr>
            <a:r>
              <a:rPr lang="en-US" dirty="0" smtClean="0"/>
              <a:t>msg.mac</a:t>
            </a:r>
            <a:r>
              <a:rPr lang="ru-RU" dirty="0" smtClean="0"/>
              <a:t>1 и </a:t>
            </a:r>
            <a:r>
              <a:rPr lang="en-US" dirty="0" smtClean="0"/>
              <a:t>msg.mac2</a:t>
            </a:r>
            <a:r>
              <a:rPr lang="ru-RU" dirty="0" smtClean="0"/>
              <a:t> аутентифицируют все передаваемые данные в сообщении на момент их формирования.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52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267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9" y="2246043"/>
            <a:ext cx="8513518" cy="4308622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53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856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Сообщение инициатора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45" y="2492254"/>
            <a:ext cx="6011008" cy="28294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953" y="4545928"/>
            <a:ext cx="5103535" cy="167620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684" y="573516"/>
            <a:ext cx="4124231" cy="3837475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54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76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Сообщение получателя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59" y="2467340"/>
            <a:ext cx="6126310" cy="243907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662" y="1275801"/>
            <a:ext cx="3429000" cy="34956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465" y="4906413"/>
            <a:ext cx="5103535" cy="1676207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55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11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Сообщение с </a:t>
            </a:r>
            <a:r>
              <a:rPr lang="en-US" dirty="0" smtClean="0"/>
              <a:t>cookie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5" y="1891445"/>
            <a:ext cx="4933950" cy="16859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4001294"/>
            <a:ext cx="10191750" cy="174307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56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27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Выработка транспортного ключа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Нулевые начальные </a:t>
            </a:r>
            <a:r>
              <a:rPr lang="en-US" dirty="0" smtClean="0"/>
              <a:t>nonce</a:t>
            </a:r>
            <a:r>
              <a:rPr lang="ru-RU" dirty="0" smtClean="0"/>
              <a:t>, </a:t>
            </a:r>
            <a:r>
              <a:rPr lang="en-US" dirty="0" smtClean="0"/>
              <a:t>KDF </a:t>
            </a:r>
            <a:r>
              <a:rPr lang="ru-RU" dirty="0" smtClean="0"/>
              <a:t>от </a:t>
            </a:r>
            <a:r>
              <a:rPr lang="en-US" dirty="0" smtClean="0"/>
              <a:t>ck (</a:t>
            </a:r>
            <a:r>
              <a:rPr lang="ru-RU" dirty="0" smtClean="0"/>
              <a:t>см </a:t>
            </a:r>
            <a:r>
              <a:rPr lang="en-US" dirty="0" smtClean="0"/>
              <a:t>Noise).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387" y="2927839"/>
            <a:ext cx="4895846" cy="1142999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57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632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транспортного ключа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3852"/>
            <a:ext cx="5086350" cy="17716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173" y="2916482"/>
            <a:ext cx="4405483" cy="1822573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58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768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Wire</a:t>
            </a:r>
            <a:r>
              <a:rPr lang="en-US" dirty="0" err="1"/>
              <a:t>G</a:t>
            </a:r>
            <a:r>
              <a:rPr lang="en-US" dirty="0" err="1" smtClean="0"/>
              <a:t>uard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Всё ещё в разработке. Текущая версия не рекомендована к использованию в продакшене.</a:t>
            </a:r>
          </a:p>
          <a:p>
            <a:r>
              <a:rPr lang="ru-RU" dirty="0" smtClean="0"/>
              <a:t>Активно внедряется с 2020 года</a:t>
            </a:r>
            <a:endParaRPr lang="en-US" dirty="0" smtClean="0"/>
          </a:p>
          <a:p>
            <a:r>
              <a:rPr lang="en-US" dirty="0" smtClean="0"/>
              <a:t>Whitepaper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www.wireguard.com/papers/wireguard.pdf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59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922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Аутентификация в каналах связи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Криптографическая аутентификация должна производится на основе знания некоторого секрета, неизвестного противнику.</a:t>
            </a:r>
          </a:p>
          <a:p>
            <a:r>
              <a:rPr lang="ru-RU" dirty="0" smtClean="0"/>
              <a:t>Аутентифицируемая сторона должна иметь некоторый долгоживущий </a:t>
            </a:r>
            <a:r>
              <a:rPr lang="ru-RU" dirty="0" smtClean="0">
                <a:solidFill>
                  <a:srgbClr val="FF0000"/>
                </a:solidFill>
              </a:rPr>
              <a:t>секрет</a:t>
            </a:r>
          </a:p>
          <a:p>
            <a:r>
              <a:rPr lang="ru-RU" dirty="0" smtClean="0"/>
              <a:t>Аутентифицирующая сторона должна иметь возможность </a:t>
            </a:r>
            <a:r>
              <a:rPr lang="ru-RU" dirty="0" smtClean="0">
                <a:solidFill>
                  <a:srgbClr val="7030A0"/>
                </a:solidFill>
              </a:rPr>
              <a:t>проверить</a:t>
            </a:r>
            <a:r>
              <a:rPr lang="ru-RU" dirty="0" smtClean="0"/>
              <a:t> владение секретом</a:t>
            </a:r>
          </a:p>
          <a:p>
            <a:r>
              <a:rPr lang="ru-RU" dirty="0" smtClean="0"/>
              <a:t>Аутентифицирующая сторона должна иметь возможность сопоставить наличие секрета другой стороной с её </a:t>
            </a:r>
            <a:r>
              <a:rPr lang="ru-RU" dirty="0" smtClean="0">
                <a:solidFill>
                  <a:srgbClr val="00B0F0"/>
                </a:solidFill>
              </a:rPr>
              <a:t>идентичностью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504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Аутентификация с использованием аси</a:t>
            </a:r>
            <a:r>
              <a:rPr lang="ru-RU" dirty="0"/>
              <a:t>м</a:t>
            </a:r>
            <a:r>
              <a:rPr lang="ru-RU" dirty="0" smtClean="0"/>
              <a:t>метричной криптографии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9475"/>
          </a:xfrm>
        </p:spPr>
        <p:txBody>
          <a:bodyPr>
            <a:normAutofit/>
          </a:bodyPr>
          <a:lstStyle/>
          <a:p>
            <a:r>
              <a:rPr lang="ru-RU" dirty="0" smtClean="0"/>
              <a:t>Секрет – </a:t>
            </a:r>
            <a:r>
              <a:rPr lang="ru-RU" dirty="0" smtClean="0">
                <a:solidFill>
                  <a:srgbClr val="FF0000"/>
                </a:solidFill>
              </a:rPr>
              <a:t>закрытый статический долговременный ключ</a:t>
            </a:r>
          </a:p>
          <a:p>
            <a:r>
              <a:rPr lang="ru-RU" dirty="0" smtClean="0"/>
              <a:t>Проверка секрета – доказательство владения секретным ключом, </a:t>
            </a:r>
            <a:r>
              <a:rPr lang="ru-RU" dirty="0" smtClean="0">
                <a:solidFill>
                  <a:srgbClr val="7030A0"/>
                </a:solidFill>
              </a:rPr>
              <a:t>путём его использования</a:t>
            </a:r>
          </a:p>
          <a:p>
            <a:r>
              <a:rPr lang="ru-RU" dirty="0" smtClean="0"/>
              <a:t>Привязка идентичности к </a:t>
            </a:r>
            <a:r>
              <a:rPr lang="ru-RU" dirty="0" smtClean="0">
                <a:solidFill>
                  <a:srgbClr val="00B0F0"/>
                </a:solidFill>
              </a:rPr>
              <a:t>открытому ключу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Возникает вопрос обмена открытыми ключами.</a:t>
            </a:r>
          </a:p>
          <a:p>
            <a:pPr marL="0" indent="0">
              <a:buNone/>
            </a:pPr>
            <a:r>
              <a:rPr lang="ru-RU" dirty="0" smtClean="0"/>
              <a:t>Решения</a:t>
            </a:r>
            <a:r>
              <a:rPr lang="en-US" dirty="0" smtClean="0"/>
              <a:t>:</a:t>
            </a:r>
          </a:p>
          <a:p>
            <a:r>
              <a:rPr lang="ru-RU" dirty="0" smtClean="0"/>
              <a:t>Использование удостоверяющего центра</a:t>
            </a:r>
          </a:p>
          <a:p>
            <a:r>
              <a:rPr lang="ru-RU" dirty="0" smtClean="0"/>
              <a:t>Прямой обмен ключами до протокольного взаимодействия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74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Некоторые требования к протоколам согласования ключей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Аутентичность сущности (</a:t>
            </a:r>
            <a:r>
              <a:rPr lang="en-US" dirty="0" smtClean="0"/>
              <a:t>entity authentication) – </a:t>
            </a:r>
            <a:r>
              <a:rPr lang="ru-RU" dirty="0" smtClean="0"/>
              <a:t>кто то действует от лица конкретной сущности в ходе протокола</a:t>
            </a:r>
          </a:p>
          <a:p>
            <a:r>
              <a:rPr lang="ru-RU" dirty="0" smtClean="0"/>
              <a:t>Аутентичность источника (</a:t>
            </a:r>
            <a:r>
              <a:rPr lang="en-US" dirty="0" smtClean="0"/>
              <a:t>data origin authentication)</a:t>
            </a:r>
            <a:r>
              <a:rPr lang="ru-RU" dirty="0" smtClean="0"/>
              <a:t> – сообщения приходят от конкретного источника</a:t>
            </a:r>
          </a:p>
          <a:p>
            <a:r>
              <a:rPr lang="ru-RU" dirty="0"/>
              <a:t>(неявная) </a:t>
            </a:r>
            <a:r>
              <a:rPr lang="ru-RU" dirty="0" smtClean="0"/>
              <a:t>Аутентичность ключа (</a:t>
            </a:r>
            <a:r>
              <a:rPr lang="en-US" dirty="0" smtClean="0"/>
              <a:t>implicit key authentication)</a:t>
            </a:r>
            <a:r>
              <a:rPr lang="ru-RU" dirty="0" smtClean="0"/>
              <a:t> – никто, кроме определённой сущности не может получить секретный ключ</a:t>
            </a:r>
          </a:p>
          <a:p>
            <a:r>
              <a:rPr lang="ru-RU" dirty="0" smtClean="0"/>
              <a:t>Подтверждение ключа (</a:t>
            </a:r>
            <a:r>
              <a:rPr lang="en-US" dirty="0" smtClean="0"/>
              <a:t>key confirmation)</a:t>
            </a:r>
            <a:r>
              <a:rPr lang="ru-RU" dirty="0" smtClean="0"/>
              <a:t> – возможность подтверждения какой-либо другой стороной факта владения выработанным секретным ключом</a:t>
            </a:r>
          </a:p>
          <a:p>
            <a:r>
              <a:rPr lang="ru-RU" dirty="0" smtClean="0"/>
              <a:t>Явная аутентичность ключа (</a:t>
            </a:r>
            <a:r>
              <a:rPr lang="en-US" dirty="0" smtClean="0"/>
              <a:t>explicit key authentication) </a:t>
            </a:r>
            <a:r>
              <a:rPr lang="ru-RU" dirty="0" smtClean="0"/>
              <a:t>– возможность подтверждения конкретной другой стороной факта обладания выработанным секретным ключом (неявная аутентичность + подтверждение ключа) 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27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Некоторые модели стойкости протоколов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Защита от чтения назад (</a:t>
            </a:r>
            <a:r>
              <a:rPr lang="en-US" dirty="0" smtClean="0"/>
              <a:t>forward secrecy, </a:t>
            </a:r>
            <a:r>
              <a:rPr lang="ru-RU" dirty="0" smtClean="0"/>
              <a:t>т.е. «дальнейшая стойкость») – компрометация </a:t>
            </a:r>
            <a:r>
              <a:rPr lang="ru-RU" b="1" dirty="0" smtClean="0"/>
              <a:t>долговременных</a:t>
            </a:r>
            <a:r>
              <a:rPr lang="ru-RU" dirty="0" smtClean="0"/>
              <a:t> ключей не приводит к компрометации прошлых </a:t>
            </a:r>
            <a:r>
              <a:rPr lang="ru-RU" b="1" dirty="0" smtClean="0"/>
              <a:t>сессионных ключей</a:t>
            </a:r>
          </a:p>
          <a:p>
            <a:r>
              <a:rPr lang="ru-RU" dirty="0" smtClean="0"/>
              <a:t>Защита от чтения вперёд (</a:t>
            </a:r>
            <a:r>
              <a:rPr lang="en-US" dirty="0" smtClean="0"/>
              <a:t>future secrecy, </a:t>
            </a:r>
            <a:r>
              <a:rPr lang="ru-RU" dirty="0" smtClean="0"/>
              <a:t>т.е. «будущая стойкость») – компрометация </a:t>
            </a:r>
            <a:r>
              <a:rPr lang="ru-RU" b="1" dirty="0" smtClean="0"/>
              <a:t>сессионных ключей </a:t>
            </a:r>
            <a:r>
              <a:rPr lang="ru-RU" dirty="0" smtClean="0"/>
              <a:t>не приводит к компрометации </a:t>
            </a:r>
            <a:r>
              <a:rPr lang="ru-RU" b="1" dirty="0" smtClean="0"/>
              <a:t>будущих сессионных ключей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98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2474</Words>
  <Application>Microsoft Office PowerPoint</Application>
  <PresentationFormat>Широкоэкранный</PresentationFormat>
  <Paragraphs>334</Paragraphs>
  <Slides>59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Тема Office</vt:lpstr>
      <vt:lpstr>Построение защищенных каналов связи</vt:lpstr>
      <vt:lpstr>Защищенный канал связи</vt:lpstr>
      <vt:lpstr>Защищенный канал связи</vt:lpstr>
      <vt:lpstr>Защищенный канал связи</vt:lpstr>
      <vt:lpstr>Аутентификация в каналах связи</vt:lpstr>
      <vt:lpstr>Аутентификация в каналах связи</vt:lpstr>
      <vt:lpstr>Аутентификация с использованием асимметричной криптографии</vt:lpstr>
      <vt:lpstr>Некоторые требования к протоколам согласования ключей</vt:lpstr>
      <vt:lpstr>Некоторые модели стойкости протоколов</vt:lpstr>
      <vt:lpstr>Презентация PowerPoint</vt:lpstr>
      <vt:lpstr>The Cryptographic Doom Principle</vt:lpstr>
      <vt:lpstr>Padding oracle</vt:lpstr>
      <vt:lpstr>SSL 3.0</vt:lpstr>
      <vt:lpstr>Атака на SSL 3.0  (предполагая случайный IV)</vt:lpstr>
      <vt:lpstr>Атака на SSL 3.0  (предполагая случайный IV)</vt:lpstr>
      <vt:lpstr>Атака на SSL 3.0  (предполагая случайный IV)</vt:lpstr>
      <vt:lpstr>TLS 1.3</vt:lpstr>
      <vt:lpstr>Согласование ключей в TSL 1.3</vt:lpstr>
      <vt:lpstr>Аутентифицированное шифрование</vt:lpstr>
      <vt:lpstr>TLS 1.2 vs TLS 1.3 handshake</vt:lpstr>
      <vt:lpstr>Электронные подписи</vt:lpstr>
      <vt:lpstr>Наборы алгоритмов</vt:lpstr>
      <vt:lpstr>TLS 1.3 vs 1.2 public key Handshake</vt:lpstr>
      <vt:lpstr>TSL 1.3 ссылки</vt:lpstr>
      <vt:lpstr>Noise</vt:lpstr>
      <vt:lpstr>Протоколы Noise</vt:lpstr>
      <vt:lpstr>Протоколы Noise</vt:lpstr>
      <vt:lpstr>Токены Noise</vt:lpstr>
      <vt:lpstr>Пример Классический Диффи-Хеллман</vt:lpstr>
      <vt:lpstr>Пример Диффи-Хеллман с односторонней и двухсторонней аутентификацией</vt:lpstr>
      <vt:lpstr>Именование паттернов</vt:lpstr>
      <vt:lpstr>Именование Шаблонов</vt:lpstr>
      <vt:lpstr>Именование шаблонов</vt:lpstr>
      <vt:lpstr>Именование шаблонов</vt:lpstr>
      <vt:lpstr>Именование паттернов</vt:lpstr>
      <vt:lpstr>Функционирование протокола Noise</vt:lpstr>
      <vt:lpstr>Больше про noise</vt:lpstr>
      <vt:lpstr>WireGuard</vt:lpstr>
      <vt:lpstr>Маршрутизация WireGuard</vt:lpstr>
      <vt:lpstr>Маршрутизация WireGuard</vt:lpstr>
      <vt:lpstr>Маршрутизация WireGuard</vt:lpstr>
      <vt:lpstr>Процедура инкапсуляции WireGuard</vt:lpstr>
      <vt:lpstr>Криптография WireGuard</vt:lpstr>
      <vt:lpstr>Использование метки времени</vt:lpstr>
      <vt:lpstr>Использование psk</vt:lpstr>
      <vt:lpstr>Cookie и DOS</vt:lpstr>
      <vt:lpstr>Cookie и DOS</vt:lpstr>
      <vt:lpstr>Cookie и DOS</vt:lpstr>
      <vt:lpstr>… приходится отвечать на неаутентифицированные сообщения</vt:lpstr>
      <vt:lpstr>… cookie не защищены</vt:lpstr>
      <vt:lpstr>… DOS на инициатора</vt:lpstr>
      <vt:lpstr>Второй MAC</vt:lpstr>
      <vt:lpstr>Итого</vt:lpstr>
      <vt:lpstr>Сообщение инициатора</vt:lpstr>
      <vt:lpstr>Сообщение получателя </vt:lpstr>
      <vt:lpstr>Сообщение с cookie</vt:lpstr>
      <vt:lpstr>Выработка транспортного ключа</vt:lpstr>
      <vt:lpstr>Использование транспортного ключа</vt:lpstr>
      <vt:lpstr>WireGuard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защищенных каналов связи</dc:title>
  <dc:creator>Fasjeit</dc:creator>
  <cp:lastModifiedBy>Fasjeit</cp:lastModifiedBy>
  <cp:revision>264</cp:revision>
  <dcterms:created xsi:type="dcterms:W3CDTF">2020-12-07T06:38:42Z</dcterms:created>
  <dcterms:modified xsi:type="dcterms:W3CDTF">2023-12-19T11:24:52Z</dcterms:modified>
</cp:coreProperties>
</file>