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96" r:id="rId2"/>
    <p:sldId id="440" r:id="rId3"/>
    <p:sldId id="504" r:id="rId4"/>
    <p:sldId id="505" r:id="rId5"/>
    <p:sldId id="506" r:id="rId6"/>
    <p:sldId id="508" r:id="rId7"/>
    <p:sldId id="509" r:id="rId8"/>
    <p:sldId id="510" r:id="rId9"/>
    <p:sldId id="511" r:id="rId10"/>
    <p:sldId id="513" r:id="rId11"/>
    <p:sldId id="512" r:id="rId12"/>
    <p:sldId id="507" r:id="rId13"/>
    <p:sldId id="515" r:id="rId14"/>
    <p:sldId id="514" r:id="rId15"/>
    <p:sldId id="517" r:id="rId16"/>
    <p:sldId id="516" r:id="rId17"/>
    <p:sldId id="519" r:id="rId18"/>
    <p:sldId id="518" r:id="rId19"/>
    <p:sldId id="520" r:id="rId20"/>
    <p:sldId id="522" r:id="rId21"/>
    <p:sldId id="521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8" r:id="rId37"/>
    <p:sldId id="539" r:id="rId38"/>
    <p:sldId id="540" r:id="rId39"/>
    <p:sldId id="542" r:id="rId40"/>
    <p:sldId id="543" r:id="rId41"/>
    <p:sldId id="544" r:id="rId42"/>
    <p:sldId id="541" r:id="rId43"/>
    <p:sldId id="545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Определение хэш-функций" id="{166FB796-C804-494D-81E1-46F5EBC53402}">
          <p14:sldIdLst>
            <p14:sldId id="440"/>
            <p14:sldId id="504"/>
            <p14:sldId id="505"/>
            <p14:sldId id="506"/>
            <p14:sldId id="508"/>
            <p14:sldId id="509"/>
            <p14:sldId id="510"/>
          </p14:sldIdLst>
        </p14:section>
        <p14:section name="Меркл-Дамгард" id="{FF856904-F72C-4697-9260-9B814A3E9872}">
          <p14:sldIdLst>
            <p14:sldId id="511"/>
            <p14:sldId id="513"/>
            <p14:sldId id="512"/>
            <p14:sldId id="507"/>
            <p14:sldId id="515"/>
          </p14:sldIdLst>
        </p14:section>
        <p14:section name="Построение функций сжатия" id="{AB618935-531D-4DB5-929A-1FF7846D1741}">
          <p14:sldIdLst>
            <p14:sldId id="514"/>
            <p14:sldId id="517"/>
            <p14:sldId id="516"/>
          </p14:sldIdLst>
        </p14:section>
        <p14:section name="SHA256" id="{3CE4D0D8-76CB-4400-84C7-F3DAE9A86A1D}">
          <p14:sldIdLst>
            <p14:sldId id="519"/>
            <p14:sldId id="518"/>
            <p14:sldId id="520"/>
          </p14:sldIdLst>
        </p14:section>
        <p14:section name="Прочие хэш-функции" id="{1A2E404A-48FB-4F22-A10A-E1D03C264DDB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Модели хэш функций" id="{18788C7A-D9AB-44EB-970F-32D0872360AF}">
          <p14:sldIdLst>
            <p14:sldId id="527"/>
            <p14:sldId id="528"/>
            <p14:sldId id="529"/>
          </p14:sldIdLst>
        </p14:section>
        <p14:section name="HMAC" id="{196E9944-472D-42E6-A8D8-D00525533632}">
          <p14:sldIdLst>
            <p14:sldId id="530"/>
            <p14:sldId id="531"/>
            <p14:sldId id="532"/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37" y="1560058"/>
            <a:ext cx="9846190" cy="4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25625"/>
            <a:ext cx="10515600" cy="2306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схемы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 величина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к коллизиям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хэш-функция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, построенная на основе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определённая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функций сжатия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метод </a:t>
                </a:r>
                <a:r>
                  <a:rPr lang="ru-RU" dirty="0" err="1" smtClean="0"/>
                  <a:t>Девиеса</a:t>
                </a:r>
                <a:r>
                  <a:rPr lang="ru-RU" dirty="0" smtClean="0"/>
                  <a:t>-Меера построения функций сжатия.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Введём функцию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99" y="4137787"/>
            <a:ext cx="7268255" cy="25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функций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лочные шифры часто оптимизируются при построении и реализации в предположении, что ключ блочного шифра будет использоваться для шифрования множества блоков. Постоянная смена ключа может значительно ухудшить производительность.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Следовательно, необходимо построить специальные блочные шифры, для которых частая смена ключа не окажет влияние на их произвольность.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</a:t>
            </a:r>
            <a:r>
              <a:rPr lang="ru-RU" dirty="0" err="1"/>
              <a:t>Девиеса</a:t>
            </a:r>
            <a:r>
              <a:rPr lang="ru-RU" dirty="0"/>
              <a:t>-Меера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заданная функция кодирования.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3" y="3340698"/>
            <a:ext cx="10210553" cy="2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</a:t>
            </a:r>
            <a:r>
              <a:rPr lang="ru-RU" dirty="0" smtClean="0"/>
              <a:t>(коллизии второго рода, хотя </a:t>
            </a:r>
            <a:r>
              <a:rPr lang="ru-RU" dirty="0" smtClean="0"/>
              <a:t>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поглощение и «выжимание»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симметричной криптографии с использованием губчатой конструкции 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симметричной криптографии с использованием губчатой конструкции (</a:t>
            </a:r>
            <a:r>
              <a:rPr lang="en-US" dirty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612605"/>
            <a:ext cx="10434452" cy="4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 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односторонняя хэш-функция,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случайный оракул,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Т.к. хэш</a:t>
            </a:r>
            <a:r>
              <a:rPr lang="ru-RU" dirty="0"/>
              <a:t>-</a:t>
            </a:r>
            <a:r>
              <a:rPr lang="ru-RU" dirty="0" smtClean="0"/>
              <a:t>функции широко распространены как криптографический примитив, стойкость системы часто сводится к стойкости хэш</a:t>
            </a:r>
            <a:r>
              <a:rPr lang="ru-RU" dirty="0"/>
              <a:t>-</a:t>
            </a:r>
            <a:r>
              <a:rPr lang="ru-RU" dirty="0" smtClean="0"/>
              <a:t>функции в какой либо модели. При этом стараются использовать наиболее «слабую» модель хэш</a:t>
            </a:r>
            <a:r>
              <a:rPr lang="ru-RU" dirty="0"/>
              <a:t>-</a:t>
            </a:r>
            <a:r>
              <a:rPr lang="ru-RU" dirty="0" smtClean="0"/>
              <a:t>функции, для обеспечения минимальных требований к хэш-функции и увеличения стойкости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доказательства для современных систем удалось провести только в модели случайного оракула (</a:t>
            </a:r>
            <a:r>
              <a:rPr lang="en-US" dirty="0" smtClean="0"/>
              <a:t>Random oracle model)</a:t>
            </a:r>
            <a:r>
              <a:rPr lang="ru-RU" dirty="0" smtClean="0"/>
              <a:t>, в которой хэш-функции предполагаются случайными оракулами.</a:t>
            </a:r>
          </a:p>
          <a:p>
            <a:pPr marL="0" indent="0">
              <a:buNone/>
            </a:pPr>
            <a:r>
              <a:rPr lang="ru-RU" dirty="0" smtClean="0"/>
              <a:t>Модель без случайных оракулов называется стандартной (предполагая ограничение по времени и вычислительной мощи противника).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27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2955018"/>
            <a:ext cx="10515600" cy="1379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/>
                  <a:t>fpad</a:t>
                </a:r>
                <a:r>
                  <a:rPr lang="en-US" dirty="0"/>
                  <a:t>, </a:t>
                </a:r>
                <a:r>
                  <a:rPr lang="en-US" dirty="0" err="1"/>
                  <a:t>fpad</a:t>
                </a:r>
                <a:r>
                  <a:rPr lang="en-US" dirty="0"/>
                  <a:t> – </a:t>
                </a:r>
                <a:r>
                  <a:rPr lang="ru-RU" dirty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10.3.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использующая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как можно получить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 основе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 функции, используя похожую конструкцию.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  <a:blipFill rotWithShape="0">
                <a:blip r:embed="rId2"/>
                <a:stretch>
                  <a:fillRect l="-1043" t="-182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67" y="182706"/>
            <a:ext cx="7211251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4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итеративную хэш-функцию хэш-функцию. Получим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26" y="2515425"/>
            <a:ext cx="5669478" cy="3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9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Реализуем алгоритм получения ключей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07" y="2579119"/>
            <a:ext cx="6760895" cy="38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𝑖𝑝𝑎𝑑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b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40000" y="5765803"/>
            <a:ext cx="8026400" cy="787975"/>
            <a:chOff x="1676400" y="2876550"/>
            <a:chExt cx="6019800" cy="590981"/>
          </a:xfrm>
        </p:grpSpPr>
        <p:sp>
          <p:nvSpPr>
            <p:cNvPr id="4" name="Rectangle 3"/>
            <p:cNvSpPr/>
            <p:nvPr/>
          </p:nvSpPr>
          <p:spPr>
            <a:xfrm>
              <a:off x="1676400" y="2876550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3028950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Без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</a:t>
            </a:r>
            <a:r>
              <a:rPr lang="ru-RU" dirty="0"/>
              <a:t>Парадигма 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хэш</a:t>
            </a:r>
            <a:r>
              <a:rPr lang="en-US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Хэш 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эффективно вычислима.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на стойкость к коллизиям. Пусть противнику дан оракул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(доступ к ней через претендента).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Задача противника – получить пару сообщений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Обозначим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победил в игре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  <a:blipFill rotWithShape="0">
                <a:blip r:embed="rId2"/>
                <a:stretch>
                  <a:fillRect l="-1043" t="-1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9473" y="4212733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4427705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50123" y="4950247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3918857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744513" y="4950781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151948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9716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 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PBKDF2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пароль,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текущая итерация генерации ключа (при генерации нового ключа увеличивается на 1)</a:t>
                </a:r>
                <a:r>
                  <a:rPr lang="en-US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блоков для генерации одного ключа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стойкой к коллизиям </a:t>
                </a:r>
                <a:r>
                  <a:rPr lang="ru-RU" b="1" dirty="0" err="1" smtClean="0"/>
                  <a:t>хэш</a:t>
                </a:r>
                <a:r>
                  <a:rPr lang="en-US" b="1" dirty="0"/>
                  <a:t>-</a:t>
                </a:r>
                <a:r>
                  <a:rPr lang="ru-RU" b="1" dirty="0" smtClean="0"/>
                  <a:t>функцией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 говоря, хэш-функция может быть </a:t>
                </a:r>
                <a:r>
                  <a:rPr lang="ru-RU" dirty="0" err="1" smtClean="0"/>
                  <a:t>параметризована</a:t>
                </a:r>
                <a:r>
                  <a:rPr lang="ru-RU" dirty="0" smtClean="0"/>
                  <a:t> неторным системным параметром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определяющим выбор конкретной хэш-функции из семейства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функций. Однако, предполагается что противник тоже знает этот системный параметр.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 rotWithShape="0">
                <a:blip r:embed="rId2"/>
                <a:stretch>
                  <a:fillRect l="-1619" t="-2801"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3372593"/>
            <a:ext cx="4930825" cy="2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776352"/>
            <a:ext cx="10515600" cy="143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MAC </a:t>
            </a:r>
            <a:r>
              <a:rPr lang="ru-RU" dirty="0" smtClean="0"/>
              <a:t>для произвольных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 хэш-функция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Построим новый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11.1.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описанный выше – стойкий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к коллизиям,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дея доказательства – если противник выдал новую пару сообщение-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то она либо сломал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либо нашёл коллизию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хэш-функций стоится по итеративному принципу. Сначала описывается некоторая хэш-функция для сообщений малой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1390</Words>
  <Application>Microsoft Office PowerPoint</Application>
  <PresentationFormat>Широкоэкранный</PresentationFormat>
  <Paragraphs>290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Хэш-функции</vt:lpstr>
      <vt:lpstr>Целостность сообщений</vt:lpstr>
      <vt:lpstr>Применение хэш-функций</vt:lpstr>
      <vt:lpstr>Определение хэш-функции</vt:lpstr>
      <vt:lpstr>Определение хэш-функции</vt:lpstr>
      <vt:lpstr>Построение MAC для произвольных сообщений</vt:lpstr>
      <vt:lpstr>Атаки на основе парадокса дней рождений</vt:lpstr>
      <vt:lpstr>Презентация PowerPoint</vt:lpstr>
      <vt:lpstr>Парадигма Меркла-Дамгарда</vt:lpstr>
      <vt:lpstr>Презентация PowerPoint</vt:lpstr>
      <vt:lpstr>Парадигма Меркла-Дамгарда</vt:lpstr>
      <vt:lpstr>Парадигма Меркла-Дамгарда</vt:lpstr>
      <vt:lpstr>Стойкость схемы Меркла-Дамгарда</vt:lpstr>
      <vt:lpstr>Построение функций сжатия</vt:lpstr>
      <vt:lpstr>Построение функций сжатия</vt:lpstr>
      <vt:lpstr>Вариации Девиеса-Меера 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Построение симметричной криптографии с использованием губчатой конструкции (Strobe)</vt:lpstr>
      <vt:lpstr>Построение симметричной криптографии с использованием губчатой конструкции (Strobe)</vt:lpstr>
      <vt:lpstr>Модели хэш-функций</vt:lpstr>
      <vt:lpstr>Модели хэш-функций</vt:lpstr>
      <vt:lpstr>Модели хэш-функций</vt:lpstr>
      <vt:lpstr>NMAC</vt:lpstr>
      <vt:lpstr>NMAC</vt:lpstr>
      <vt:lpstr>NMAC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Пример: PBKDF2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1314</cp:revision>
  <dcterms:created xsi:type="dcterms:W3CDTF">2018-08-24T12:25:18Z</dcterms:created>
  <dcterms:modified xsi:type="dcterms:W3CDTF">2019-11-11T11:51:05Z</dcterms:modified>
</cp:coreProperties>
</file>