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96" r:id="rId2"/>
    <p:sldId id="439" r:id="rId3"/>
    <p:sldId id="441" r:id="rId4"/>
    <p:sldId id="440" r:id="rId5"/>
    <p:sldId id="442" r:id="rId6"/>
    <p:sldId id="443" r:id="rId7"/>
    <p:sldId id="444" r:id="rId8"/>
    <p:sldId id="445" r:id="rId9"/>
    <p:sldId id="446" r:id="rId10"/>
    <p:sldId id="447" r:id="rId11"/>
    <p:sldId id="448" r:id="rId12"/>
    <p:sldId id="449" r:id="rId13"/>
    <p:sldId id="451" r:id="rId14"/>
    <p:sldId id="452" r:id="rId15"/>
    <p:sldId id="450"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9489B66-A166-4A24-B55F-EDCB98E57948}">
          <p14:sldIdLst>
            <p14:sldId id="296"/>
          </p14:sldIdLst>
        </p14:section>
        <p14:section name="Лирическое отступление в блочные шифры" id="{166FB796-C804-494D-81E1-46F5EBC53402}">
          <p14:sldIdLst>
            <p14:sldId id="439"/>
            <p14:sldId id="441"/>
            <p14:sldId id="440"/>
            <p14:sldId id="442"/>
          </p14:sldIdLst>
        </p14:section>
        <p14:section name="MAC" id="{18788C7A-D9AB-44EB-970F-32D0872360AF}">
          <p14:sldIdLst>
            <p14:sldId id="443"/>
            <p14:sldId id="444"/>
            <p14:sldId id="445"/>
            <p14:sldId id="446"/>
            <p14:sldId id="447"/>
            <p14:sldId id="448"/>
            <p14:sldId id="449"/>
            <p14:sldId id="451"/>
            <p14:sldId id="452"/>
            <p14:sldId id="450"/>
            <p14:sldId id="453"/>
            <p14:sldId id="454"/>
            <p14:sldId id="455"/>
            <p14:sldId id="456"/>
          </p14:sldIdLst>
        </p14:section>
        <p14:section name="Построение MAC" id="{BDB6B9FB-F9C3-47B8-A5AA-E2B6D87B1A81}">
          <p14:sldIdLst>
            <p14:sldId id="457"/>
            <p14:sldId id="458"/>
            <p14:sldId id="459"/>
            <p14:sldId id="460"/>
            <p14:sldId id="461"/>
          </p14:sldIdLst>
        </p14:section>
        <p14:section name="беспификсные prf" id="{8D7119DD-8269-4067-B041-CBC75DC9F3BE}">
          <p14:sldIdLst>
            <p14:sldId id="462"/>
            <p14:sldId id="463"/>
            <p14:sldId id="464"/>
            <p14:sldId id="465"/>
            <p14:sldId id="466"/>
          </p14:sldIdLst>
        </p14:section>
        <p14:section name="атаки на MAC на основе беспрификсных PRF" id="{BB52D12A-AD2B-4D91-AE6C-68129FB28A94}">
          <p14:sldIdLst>
            <p14:sldId id="467"/>
            <p14:sldId id="468"/>
            <p14:sldId id="469"/>
          </p14:sldIdLst>
        </p14:section>
        <p14:section name="CBC" id="{C4CD0A65-B822-46E5-B632-31A9388536BE}">
          <p14:sldIdLst/>
        </p14:section>
        <p14:section name="Детерминированный CPA" id="{0532A29F-7973-4F7E-84F6-C56353BB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1" autoAdjust="0"/>
    <p:restoredTop sz="94664" autoAdjust="0"/>
  </p:normalViewPr>
  <p:slideViewPr>
    <p:cSldViewPr snapToGrid="0">
      <p:cViewPr varScale="1">
        <p:scale>
          <a:sx n="71" d="100"/>
          <a:sy n="71" d="100"/>
        </p:scale>
        <p:origin x="34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78"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12.11.2019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12.11.2019</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12.11.2019</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12.11.2019</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12.11.2019</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12.11.2019</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12.11.2019</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12.11.2019</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12.11.2019</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12.11.2019</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12.11.2019</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12.11.2019</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12.11.2019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0.png"/><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6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6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png"/><Relationship Id="rId4" Type="http://schemas.openxmlformats.org/officeDocument/2006/relationships/image" Target="../media/image20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29.pn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25.pn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105605"/>
          </a:xfrm>
        </p:spPr>
        <p:txBody>
          <a:bodyPr>
            <a:normAutofit fontScale="90000"/>
          </a:bodyPr>
          <a:lstStyle/>
          <a:p>
            <a:r>
              <a:rPr lang="ru-RU" dirty="0" smtClean="0"/>
              <a:t>Прикладная </a:t>
            </a:r>
            <a:r>
              <a:rPr lang="ru-RU" dirty="0"/>
              <a:t>К</a:t>
            </a:r>
            <a:r>
              <a:rPr lang="ru-RU" dirty="0" smtClean="0"/>
              <a:t>риптография</a:t>
            </a:r>
            <a:r>
              <a:rPr lang="en-US" dirty="0" smtClean="0"/>
              <a:t>:</a:t>
            </a:r>
            <a:br>
              <a:rPr lang="en-US" dirty="0" smtClean="0"/>
            </a:br>
            <a:r>
              <a:rPr lang="ru-RU" dirty="0" smtClean="0"/>
              <a:t>Симметричные криптосистемы</a:t>
            </a:r>
            <a:r>
              <a:rPr lang="en-US" dirty="0" smtClean="0"/>
              <a:t/>
            </a:r>
            <a:br>
              <a:rPr lang="en-US" dirty="0" smtClean="0"/>
            </a:br>
            <a:r>
              <a:rPr lang="en-US" dirty="0" smtClean="0"/>
              <a:t>MAC</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201</a:t>
            </a:r>
            <a:r>
              <a:rPr lang="en-US" dirty="0" smtClean="0"/>
              <a:t>9</a:t>
            </a:r>
            <a:endParaRPr lang="ru-RU" dirty="0"/>
          </a:p>
        </p:txBody>
      </p:sp>
    </p:spTree>
    <p:extLst>
      <p:ext uri="{BB962C8B-B14F-4D97-AF65-F5344CB8AC3E}">
        <p14:creationId xmlns:p14="http://schemas.microsoft.com/office/powerpoint/2010/main" val="56317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a:t>
            </a:r>
            <a:r>
              <a:rPr lang="en-US" dirty="0" smtClean="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Претендент выбирает случайный ключ </a:t>
                </a:r>
                <a14:m>
                  <m:oMath xmlns:m="http://schemas.openxmlformats.org/officeDocument/2006/math">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𝐾</m:t>
                    </m:r>
                  </m:oMath>
                </a14:m>
                <a:endParaRPr lang="en-US" dirty="0" smtClean="0"/>
              </a:p>
              <a:p>
                <a:r>
                  <a:rPr lang="ru-RU" dirty="0" smtClean="0"/>
                  <a:t>Противник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м запросе отправляет произвольное сообщение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a14:m>
                <a:endParaRPr lang="en-US" dirty="0" smtClean="0"/>
              </a:p>
              <a:p>
                <a:r>
                  <a:rPr lang="ru-RU" dirty="0" smtClean="0"/>
                  <a:t>Претендент отвечает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й запрос</a:t>
                </a:r>
                <a:r>
                  <a:rPr lang="en-US"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𝑖</m:t>
                        </m:r>
                      </m:sub>
                    </m:sSub>
                    <m:sSup>
                      <m:sSupPr>
                        <m:ctrlPr>
                          <a:rPr lang="en-US" sz="2800" i="1" dirty="0">
                            <a:latin typeface="Cambria Math" panose="02040503050406030204" pitchFamily="18" charset="0"/>
                          </a:rPr>
                        </m:ctrlPr>
                      </m:sSupPr>
                      <m:e>
                        <m:r>
                          <a:rPr lang="en-US" sz="2800" i="1" dirty="0">
                            <a:latin typeface="Cambria Math" panose="02040503050406030204" pitchFamily="18" charset="0"/>
                          </a:rPr>
                          <m:t>←</m:t>
                        </m:r>
                      </m:e>
                      <m:sup>
                        <m:r>
                          <a:rPr lang="en-US" sz="2800" i="1" dirty="0">
                            <a:latin typeface="Cambria Math" panose="02040503050406030204" pitchFamily="18" charset="0"/>
                          </a:rPr>
                          <m:t>𝑅</m:t>
                        </m:r>
                      </m:sup>
                    </m:sSup>
                    <m:r>
                      <a:rPr lang="en-US" sz="2800" i="1" dirty="0">
                        <a:latin typeface="Cambria Math" panose="02040503050406030204" pitchFamily="18" charset="0"/>
                      </a:rPr>
                      <m:t>𝑆</m:t>
                    </m:r>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𝑚</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oMath>
                </a14:m>
                <a:endParaRPr lang="en-US" sz="2800" dirty="0"/>
              </a:p>
              <a:p>
                <a:r>
                  <a:rPr lang="ru-RU" dirty="0" smtClean="0"/>
                  <a:t>Противник выдаёт пару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2258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br>
              <a:rPr lang="en-US" dirty="0" smtClean="0"/>
            </a:br>
            <a:r>
              <a:rPr lang="ru-RU" dirty="0"/>
              <a:t>(</a:t>
            </a:r>
            <a:r>
              <a:rPr lang="en-US" dirty="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Противник побеждает в игре, если пара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 </a:t>
                </a:r>
                <a:r>
                  <a:rPr lang="ru-RU" dirty="0" smtClean="0"/>
                  <a:t>верная пара сообщение – </a:t>
                </a:r>
                <a:r>
                  <a:rPr lang="en-US" dirty="0" smtClean="0"/>
                  <a:t>MA</a:t>
                </a:r>
                <a:r>
                  <a:rPr lang="ru-RU" dirty="0" smtClean="0"/>
                  <a:t>С, т.е.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a:p>
                <a:r>
                  <a:rPr lang="ru-RU" dirty="0" smtClean="0"/>
                  <a:t>Преимуществом противника </a:t>
                </a:r>
                <a14:m>
                  <m:oMath xmlns:m="http://schemas.openxmlformats.org/officeDocument/2006/math">
                    <m:r>
                      <a:rPr lang="en-US" b="0" i="1" smtClean="0">
                        <a:latin typeface="Cambria Math" panose="02040503050406030204" pitchFamily="18" charset="0"/>
                      </a:rPr>
                      <m:t>𝐴</m:t>
                    </m:r>
                  </m:oMath>
                </a14:m>
                <a:r>
                  <a:rPr lang="ru-RU" dirty="0" smtClean="0"/>
                  <a:t> в игре против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называется величина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=1</m:t>
                    </m:r>
                  </m:oMath>
                </a14:m>
                <a:r>
                  <a:rPr lang="en-US" dirty="0" smtClean="0"/>
                  <a:t>].</a:t>
                </a:r>
              </a:p>
              <a:p>
                <a:r>
                  <a:rPr lang="en-US" dirty="0" smtClean="0"/>
                  <a:t>MAC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 </a:t>
                </a:r>
                <a:r>
                  <a:rPr lang="ru-RU" dirty="0" smtClean="0"/>
                  <a:t>называется стойким </a:t>
                </a:r>
                <a:r>
                  <a:rPr lang="en-US" dirty="0" smtClean="0"/>
                  <a:t>MA</a:t>
                </a:r>
                <a:r>
                  <a:rPr lang="ru-RU" dirty="0" smtClean="0"/>
                  <a:t>С, если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smtClean="0"/>
                  <a:t> – </a:t>
                </a:r>
                <a:r>
                  <a:rPr lang="ru-RU" dirty="0" smtClean="0"/>
                  <a:t>пренебрежимо малая величина.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30762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Игра на стойкость </a:t>
            </a:r>
            <a:r>
              <a:rPr lang="en-US" dirty="0"/>
              <a:t>MAC</a:t>
            </a:r>
            <a:endParaRPr lang="ru-RU" dirty="0"/>
          </a:p>
        </p:txBody>
      </p:sp>
      <p:sp>
        <p:nvSpPr>
          <p:cNvPr id="3" name="Объект 2"/>
          <p:cNvSpPr>
            <a:spLocks noGrp="1"/>
          </p:cNvSpPr>
          <p:nvPr>
            <p:ph idx="1"/>
          </p:nvPr>
        </p:nvSpPr>
        <p:spPr/>
        <p:txBody>
          <a:bodyPr/>
          <a:lstStyle/>
          <a:p>
            <a:pPr marL="0" indent="0">
              <a:buNone/>
            </a:pPr>
            <a:r>
              <a:rPr lang="ru-RU" dirty="0" smtClean="0"/>
              <a:t>В описанной ранее игре противник не имеет доступа к ключу, соответственно не может проверить самостоятельно, выдаёт ли он корректную пару в результате игры. В реальности, как правило, противник может узнать, является ли его результат корректным, например по тексту ошибки от сервера. Модифицируем игру, чтобы отразить данную возможность.</a:t>
            </a:r>
          </a:p>
          <a:p>
            <a:pPr marL="0" indent="0">
              <a:buNone/>
            </a:pPr>
            <a:endParaRPr lang="ru-RU" dirty="0"/>
          </a:p>
          <a:p>
            <a:pPr marL="0" indent="0">
              <a:buNone/>
            </a:pPr>
            <a:r>
              <a:rPr lang="ru-RU" dirty="0" smtClean="0"/>
              <a:t>Помимо запросов на получения </a:t>
            </a:r>
            <a:r>
              <a:rPr lang="en-US" dirty="0" smtClean="0"/>
              <a:t>MAC </a:t>
            </a:r>
            <a:r>
              <a:rPr lang="ru-RU" dirty="0" smtClean="0"/>
              <a:t>для произвольного сообщения, добавим возможность запросов на проверку для произвольной пары сообщение-</a:t>
            </a:r>
            <a:r>
              <a:rPr lang="en-US" dirty="0" smtClean="0"/>
              <a:t>MAC</a:t>
            </a:r>
            <a:r>
              <a:rPr lang="ru-RU" dirty="0" smtClean="0"/>
              <a:t>.</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spTree>
    <p:extLst>
      <p:ext uri="{BB962C8B-B14F-4D97-AF65-F5344CB8AC3E}">
        <p14:creationId xmlns:p14="http://schemas.microsoft.com/office/powerpoint/2010/main" val="236635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1728"/>
          </a:xfrm>
        </p:spPr>
        <p:txBody>
          <a:bodyPr>
            <a:normAutofit fontScale="90000"/>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31512"/>
                <a:ext cx="10515600" cy="4351338"/>
              </a:xfrm>
            </p:spPr>
            <p:txBody>
              <a:bodyPr>
                <a:normAutofit/>
              </a:bodyPr>
              <a:lstStyle/>
              <a:p>
                <a:r>
                  <a:rPr lang="ru-RU" sz="2400" dirty="0" smtClean="0"/>
                  <a:t>Претендент выбирает случайный ключ </a:t>
                </a:r>
                <a14:m>
                  <m:oMath xmlns:m="http://schemas.openxmlformats.org/officeDocument/2006/math">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𝑅</m:t>
                        </m:r>
                      </m:sup>
                    </m:sSup>
                    <m:r>
                      <a:rPr lang="en-US" sz="2400" b="0" i="1" smtClean="0">
                        <a:latin typeface="Cambria Math" panose="02040503050406030204" pitchFamily="18" charset="0"/>
                      </a:rPr>
                      <m:t>𝐾</m:t>
                    </m:r>
                  </m:oMath>
                </a14:m>
                <a:endParaRPr lang="en-US" sz="2400" dirty="0" smtClean="0"/>
              </a:p>
              <a:p>
                <a:r>
                  <a:rPr lang="ru-RU" sz="2400" dirty="0" smtClean="0"/>
                  <a:t>Противник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м запросе отправляет произвольное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ru-RU" sz="2400" dirty="0" smtClean="0"/>
                  <a:t> для получения </a:t>
                </a:r>
                <a:r>
                  <a:rPr lang="en-US" sz="2400" dirty="0" smtClean="0"/>
                  <a:t>MAC [</a:t>
                </a:r>
                <a:r>
                  <a:rPr lang="ru-RU" sz="2400" dirty="0" smtClean="0"/>
                  <a:t>или произвольную</a:t>
                </a:r>
                <a:r>
                  <a:rPr lang="en-US" sz="2400" dirty="0" smtClean="0"/>
                  <a:t> </a:t>
                </a:r>
                <a:r>
                  <a:rPr lang="ru-RU" sz="2400" dirty="0" smtClean="0"/>
                  <a:t>пару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oMath>
                </a14:m>
                <a:r>
                  <a:rPr lang="en-US" sz="2400" dirty="0" smtClean="0"/>
                  <a:t> </a:t>
                </a:r>
                <a:r>
                  <a:rPr lang="ru-RU" sz="2400" dirty="0" smtClean="0"/>
                  <a:t>для проверки, при условии что</a:t>
                </a:r>
                <a:r>
                  <a:rPr lang="en-US" sz="2400" dirty="0" smtClean="0"/>
                  <a:t> MAC </a:t>
                </a:r>
                <a:r>
                  <a:rPr lang="ru-RU" sz="2400" dirty="0" smtClean="0"/>
                  <a:t>для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ранее не запрашивали</a:t>
                </a:r>
                <a:r>
                  <a:rPr lang="en-US" sz="2400" dirty="0" smtClean="0"/>
                  <a:t>]</a:t>
                </a:r>
              </a:p>
              <a:p>
                <a:r>
                  <a:rPr lang="ru-RU" sz="2400" dirty="0" smtClean="0"/>
                  <a:t>Претендент отвечает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й запрос</a:t>
                </a:r>
                <a:r>
                  <a:rPr lang="en-US" sz="2400" dirty="0" smtClean="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𝑖</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m:t>
                        </m:r>
                      </m:e>
                      <m:sup>
                        <m:r>
                          <a:rPr lang="en-US" sz="2400" i="1" dirty="0">
                            <a:latin typeface="Cambria Math" panose="02040503050406030204" pitchFamily="18" charset="0"/>
                          </a:rPr>
                          <m:t>𝑅</m:t>
                        </m:r>
                      </m:sup>
                    </m:s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oMath>
                </a14:m>
                <a:r>
                  <a:rPr lang="ru-RU" sz="2400" dirty="0" smtClean="0"/>
                  <a:t> если было получено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a:t>
                </a:r>
                <a:r>
                  <a:rPr lang="en-US" sz="2400" dirty="0" smtClean="0"/>
                  <a:t>[</a:t>
                </a:r>
                <a:r>
                  <a:rPr lang="ru-RU" sz="2400" dirty="0" smtClean="0"/>
                  <a:t>или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oMath>
                </a14:m>
                <a:r>
                  <a:rPr lang="ru-RU" sz="2400" dirty="0" smtClean="0"/>
                  <a:t>,</a:t>
                </a:r>
                <a:r>
                  <a:rPr lang="ru-RU" sz="2400" dirty="0"/>
                  <a:t> если было получено сообщение </a:t>
                </a:r>
                <a14:m>
                  <m:oMath xmlns:m="http://schemas.openxmlformats.org/officeDocument/2006/math">
                    <m:r>
                      <a:rPr lang="ru-RU"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dirty="0"/>
              </a:p>
              <a:p>
                <a:r>
                  <a:rPr lang="ru-RU" sz="2400" dirty="0" smtClean="0"/>
                  <a:t>Противник выдаёт пару </a:t>
                </a:r>
                <a14:m>
                  <m:oMath xmlns:m="http://schemas.openxmlformats.org/officeDocument/2006/math">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oMath>
                </a14:m>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31512"/>
                <a:ext cx="10515600" cy="4351338"/>
              </a:xfrm>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rotWithShape="0">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3771"/>
            <a:ext cx="3967166" cy="406004"/>
            <a:chOff x="1776" y="2069"/>
            <a:chExt cx="2499"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828" y="2069"/>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828" y="2069"/>
                  <a:ext cx="2447" cy="336"/>
                </a:xfrm>
                <a:prstGeom prst="rect">
                  <a:avLst/>
                </a:prstGeom>
                <a:blipFill rotWithShape="0">
                  <a:blip r:embed="rId5"/>
                  <a:stretch>
                    <a:fillRect t="-9231" r="-627"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006613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sz="2400" dirty="0" smtClean="0"/>
                  <a:t>Противник побеждает в игре, если пара </a:t>
                </a:r>
                <a14:m>
                  <m:oMath xmlns:m="http://schemas.openxmlformats.org/officeDocument/2006/math">
                    <m:r>
                      <a:rPr lang="ru-RU"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верная пара сообщение – </a:t>
                </a:r>
                <a:r>
                  <a:rPr lang="en-US" sz="2400" dirty="0"/>
                  <a:t>MA</a:t>
                </a:r>
                <a:r>
                  <a:rPr lang="ru-RU" sz="2400" dirty="0"/>
                  <a:t>С, т.е.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r>
                      <a:rPr lang="en-US" sz="2400">
                        <a:latin typeface="Cambria Math" panose="02040503050406030204" pitchFamily="18" charset="0"/>
                      </a:rPr>
                      <m:t>.</m:t>
                    </m:r>
                  </m:oMath>
                </a14:m>
                <a:endParaRPr lang="en-US" sz="2400" dirty="0"/>
              </a:p>
              <a:p>
                <a:r>
                  <a:rPr lang="ru-RU" sz="2400" dirty="0"/>
                  <a:t>Преимуществом противника </a:t>
                </a:r>
                <a14:m>
                  <m:oMath xmlns:m="http://schemas.openxmlformats.org/officeDocument/2006/math">
                    <m:r>
                      <a:rPr lang="en-US" sz="2400" i="1">
                        <a:latin typeface="Cambria Math" panose="02040503050406030204" pitchFamily="18" charset="0"/>
                      </a:rPr>
                      <m:t>𝐴</m:t>
                    </m:r>
                  </m:oMath>
                </a14:m>
                <a:r>
                  <a:rPr lang="ru-RU" sz="2400" dirty="0"/>
                  <a:t> в игре против </a:t>
                </a:r>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a:t>называется величина </a:t>
                </a:r>
                <a14:m>
                  <m:oMath xmlns:m="http://schemas.openxmlformats.org/officeDocument/2006/math">
                    <m:r>
                      <a:rPr lang="en-US" sz="2400" i="1">
                        <a:latin typeface="Cambria Math" panose="02040503050406030204" pitchFamily="18" charset="0"/>
                      </a:rPr>
                      <m:t>𝑀𝐴</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b="0" i="1" smtClean="0">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oMath>
                </a14:m>
                <a:r>
                  <a:rPr lang="en-US" sz="2400" dirty="0" smtClean="0"/>
                  <a:t>].</a:t>
                </a:r>
                <a:endParaRPr lang="ru-RU" sz="2400" dirty="0" smtClean="0"/>
              </a:p>
              <a:p>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smtClean="0"/>
                  <a:t>называется </a:t>
                </a:r>
                <a:r>
                  <a:rPr lang="en-US" sz="2400" dirty="0" err="1" smtClean="0"/>
                  <a:t>vq</a:t>
                </a:r>
                <a:r>
                  <a:rPr lang="ru-RU" sz="2400" dirty="0" smtClean="0"/>
                  <a:t> </a:t>
                </a:r>
                <a:r>
                  <a:rPr lang="ru-RU" sz="2400" dirty="0"/>
                  <a:t>стойким </a:t>
                </a:r>
                <a:r>
                  <a:rPr lang="en-US" sz="2400" dirty="0"/>
                  <a:t>MA</a:t>
                </a:r>
                <a:r>
                  <a:rPr lang="ru-RU" sz="2400" dirty="0"/>
                  <a:t>С, если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𝐴𝑀𝐴</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i="1">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𝜖</m:t>
                    </m:r>
                  </m:oMath>
                </a14:m>
                <a:r>
                  <a:rPr lang="en-US" sz="2400" dirty="0"/>
                  <a:t> – </a:t>
                </a:r>
                <a:r>
                  <a:rPr lang="ru-RU" sz="2400" dirty="0"/>
                  <a:t>пренебрежимо малая величина.</a:t>
                </a:r>
              </a:p>
              <a:p>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3771"/>
            <a:ext cx="3813178" cy="406004"/>
            <a:chOff x="1776" y="2069"/>
            <a:chExt cx="2402"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828" y="2069"/>
                  <a:ext cx="2350"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828" y="2069"/>
                  <a:ext cx="2350" cy="336"/>
                </a:xfrm>
                <a:prstGeom prst="rect">
                  <a:avLst/>
                </a:prstGeom>
                <a:blipFill rotWithShape="0">
                  <a:blip r:embed="rId5"/>
                  <a:stretch>
                    <a:fillRect t="-9231"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149195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838200" y="1690687"/>
            <a:ext cx="10515600" cy="24718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Эквивалентность определений</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b="1" dirty="0" smtClean="0"/>
                  <a:t>Теорема 9.1. </a:t>
                </a:r>
                <a:r>
                  <a:rPr lang="ru-RU" dirty="0" smtClean="0"/>
                  <a:t>Определения стойкост</a:t>
                </a:r>
                <a:r>
                  <a:rPr lang="ru-RU" dirty="0"/>
                  <a:t>и</a:t>
                </a:r>
                <a:r>
                  <a:rPr lang="ru-RU" dirty="0" smtClean="0"/>
                  <a:t> </a:t>
                </a:r>
                <a:r>
                  <a:rPr lang="en-US" dirty="0" err="1" smtClean="0"/>
                  <a:t>vq</a:t>
                </a:r>
                <a:r>
                  <a:rPr lang="ru-RU" dirty="0" smtClean="0"/>
                  <a:t> сводится к стойкости </a:t>
                </a:r>
                <a:r>
                  <a:rPr lang="en-US" dirty="0" smtClean="0"/>
                  <a:t>MAC,</a:t>
                </a:r>
                <a:r>
                  <a:rPr lang="ru-RU" dirty="0" smtClean="0"/>
                  <a:t> </a:t>
                </a:r>
                <a:r>
                  <a:rPr lang="ru-RU" dirty="0" smtClean="0"/>
                  <a:t>в частности для любого противника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в игре на </a:t>
                </a:r>
                <a:r>
                  <a:rPr lang="en-US" dirty="0" err="1" smtClean="0"/>
                  <a:t>vq</a:t>
                </a:r>
                <a:r>
                  <a:rPr lang="ru-RU" dirty="0" smtClean="0"/>
                  <a:t> стойкость </a:t>
                </a:r>
                <a:r>
                  <a:rPr lang="en-US" dirty="0" smtClean="0"/>
                  <a:t>MAC</a:t>
                </a:r>
                <a:r>
                  <a:rPr lang="ru-RU" dirty="0" smtClean="0"/>
                  <a:t>, делающего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a:t>
                </a:r>
                <a:r>
                  <a:rPr lang="en-US" dirty="0" smtClean="0"/>
                  <a:t> </a:t>
                </a:r>
                <a:r>
                  <a:rPr lang="ru-RU" dirty="0" smtClean="0"/>
                  <a:t>на получение </a:t>
                </a:r>
                <a:r>
                  <a:rPr lang="en-US" dirty="0" smtClean="0"/>
                  <a:t>MAC</a:t>
                </a:r>
                <a:r>
                  <a:rPr lang="ru-RU" dirty="0" smtClean="0"/>
                  <a:t>,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en-US" dirty="0" smtClean="0"/>
                  <a:t> </a:t>
                </a:r>
                <a:r>
                  <a:rPr lang="ru-RU" dirty="0" smtClean="0"/>
                  <a:t>запросов на проверку </a:t>
                </a:r>
                <a:r>
                  <a:rPr lang="en-US" dirty="0" smtClean="0"/>
                  <a:t>MAC</a:t>
                </a:r>
                <a:r>
                  <a:rPr lang="ru-RU" dirty="0" smtClean="0"/>
                  <a:t>,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на стойкость </a:t>
                </a:r>
                <a:r>
                  <a:rPr lang="en-US" dirty="0" smtClean="0"/>
                  <a:t>MAC</a:t>
                </a:r>
                <a:r>
                  <a:rPr lang="ru-RU" dirty="0" smtClean="0"/>
                  <a:t>, делающий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 причём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oMath>
                  </m:oMathPara>
                </a14:m>
                <a:endParaRPr lang="ru-RU" dirty="0" smtClean="0"/>
              </a:p>
              <a:p>
                <a:pPr marL="0" indent="0">
                  <a:buNone/>
                </a:pPr>
                <a:endParaRPr lang="ru-RU"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Имея противника </a:t>
                </a:r>
                <a14:m>
                  <m:oMath xmlns:m="http://schemas.openxmlformats.org/officeDocument/2006/math">
                    <m:r>
                      <a:rPr lang="en-US" i="1" dirty="0" smtClean="0">
                        <a:latin typeface="Cambria Math" panose="02040503050406030204" pitchFamily="18" charset="0"/>
                      </a:rPr>
                      <m:t>𝐴</m:t>
                    </m:r>
                  </m:oMath>
                </a14:m>
                <a:r>
                  <a:rPr lang="ru-RU" dirty="0" smtClean="0"/>
                  <a:t>, построим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spTree>
    <p:extLst>
      <p:ext uri="{BB962C8B-B14F-4D97-AF65-F5344CB8AC3E}">
        <p14:creationId xmlns:p14="http://schemas.microsoft.com/office/powerpoint/2010/main" val="260036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Построение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dirty="0"/>
          </a:p>
        </p:txBody>
      </p:sp>
      <p:sp>
        <p:nvSpPr>
          <p:cNvPr id="5"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3"/>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7" name="Group 20"/>
          <p:cNvGrpSpPr>
            <a:grpSpLocks/>
          </p:cNvGrpSpPr>
          <p:nvPr/>
        </p:nvGrpSpPr>
        <p:grpSpPr bwMode="auto">
          <a:xfrm>
            <a:off x="2365263" y="4054252"/>
            <a:ext cx="5511306" cy="400051"/>
            <a:chOff x="1776" y="2074"/>
            <a:chExt cx="2352" cy="336"/>
          </a:xfrm>
        </p:grpSpPr>
        <p:sp>
          <p:nvSpPr>
            <p:cNvPr id="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ru-RU"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𝑅</m:t>
                            </m:r>
                          </m:sup>
                        </m:sSup>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9" name="Text Box 14"/>
                <p:cNvSpPr txBox="1">
                  <a:spLocks noRot="1" noChangeAspect="1" noMove="1" noResize="1" noEditPoints="1" noAdjustHandles="1" noChangeArrowheads="1" noChangeShapeType="1" noTextEdit="1"/>
                </p:cNvSpPr>
                <p:nvPr/>
              </p:nvSpPr>
              <p:spPr bwMode="auto">
                <a:xfrm>
                  <a:off x="2412" y="2074"/>
                  <a:ext cx="691" cy="336"/>
                </a:xfrm>
                <a:prstGeom prst="rect">
                  <a:avLst/>
                </a:prstGeom>
                <a:blipFill rotWithShape="0">
                  <a:blip r:embed="rId4"/>
                  <a:stretch>
                    <a:fillRect l="-1880" r="-15789"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4" name="Rectangle 4"/>
          <p:cNvSpPr>
            <a:spLocks noChangeArrowheads="1"/>
          </p:cNvSpPr>
          <p:nvPr/>
        </p:nvSpPr>
        <p:spPr bwMode="auto">
          <a:xfrm>
            <a:off x="1405096" y="3182003"/>
            <a:ext cx="1112473"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9" name="Text Box 13"/>
              <p:cNvSpPr txBox="1">
                <a:spLocks noChangeArrowheads="1"/>
              </p:cNvSpPr>
              <p:nvPr/>
            </p:nvSpPr>
            <p:spPr bwMode="auto">
              <a:xfrm>
                <a:off x="1570650" y="3586368"/>
                <a:ext cx="881612" cy="628634"/>
              </a:xfrm>
              <a:prstGeom prst="rect">
                <a:avLst/>
              </a:prstGeom>
              <a:noFill/>
              <a:ln w="9525">
                <a:noFill/>
                <a:miter lim="800000"/>
                <a:headEnd/>
                <a:tailEnd/>
              </a:ln>
              <a:effectLst/>
            </p:spPr>
            <p:txBody>
              <a:bodyPr wrap="square">
                <a:spAutoFit/>
              </a:bodyPr>
              <a:lstStyle/>
              <a:p>
                <a:r>
                  <a:rPr lang="en-US" i="1" dirty="0"/>
                  <a:t>k</a:t>
                </a:r>
                <a14:m>
                  <m:oMath xmlns:m="http://schemas.openxmlformats.org/officeDocument/2006/math">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oMath>
                </a14:m>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9" name="Text Box 13"/>
              <p:cNvSpPr txBox="1">
                <a:spLocks noRot="1" noChangeAspect="1" noMove="1" noResize="1" noEditPoints="1" noAdjustHandles="1" noChangeArrowheads="1" noChangeShapeType="1" noTextEdit="1"/>
              </p:cNvSpPr>
              <p:nvPr/>
            </p:nvSpPr>
            <p:spPr bwMode="auto">
              <a:xfrm>
                <a:off x="1570650" y="3586368"/>
                <a:ext cx="881612" cy="628634"/>
              </a:xfrm>
              <a:prstGeom prst="rect">
                <a:avLst/>
              </a:prstGeom>
              <a:blipFill rotWithShape="0">
                <a:blip r:embed="rId5"/>
                <a:stretch>
                  <a:fillRect l="-6250"/>
                </a:stretch>
              </a:blipFill>
              <a:ln w="9525">
                <a:noFill/>
                <a:miter lim="800000"/>
                <a:headEnd/>
                <a:tailEnd/>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6269232" y="3257805"/>
                <a:ext cx="3721435" cy="464486"/>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𝑤</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oMath>
                </a14:m>
                <a:r>
                  <a:rPr lang="en-US" dirty="0"/>
                  <a:t>{1</a:t>
                </a:r>
                <a:r>
                  <a:rPr lang="en-US" dirty="0" smtClean="0"/>
                  <a:t>,…,</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𝑄</m:t>
                        </m:r>
                      </m:e>
                      <m:sub>
                        <m:r>
                          <a:rPr lang="en-US" b="0" i="1" dirty="0" smtClean="0">
                            <a:latin typeface="Cambria Math" panose="02040503050406030204" pitchFamily="18" charset="0"/>
                          </a:rPr>
                          <m:t>𝑣</m:t>
                        </m:r>
                      </m:sub>
                    </m:sSub>
                  </m:oMath>
                </a14:m>
                <a:r>
                  <a:rPr lang="en-US" dirty="0" smtClean="0"/>
                  <a:t>}</a:t>
                </a: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6269232" y="3257805"/>
                <a:ext cx="3721435" cy="464486"/>
              </a:xfrm>
              <a:prstGeom prst="rect">
                <a:avLst/>
              </a:prstGeom>
              <a:blipFill rotWithShape="0">
                <a:blip r:embed="rId6"/>
                <a:stretch>
                  <a:fillRect b="-19481"/>
                </a:stretch>
              </a:blipFill>
            </p:spPr>
            <p:txBody>
              <a:bodyPr/>
              <a:lstStyle/>
              <a:p>
                <a:r>
                  <a:rPr lang="ru-RU">
                    <a:noFill/>
                  </a:rPr>
                  <a:t> </a:t>
                </a:r>
              </a:p>
            </p:txBody>
          </p:sp>
        </mc:Fallback>
      </mc:AlternateContent>
      <p:cxnSp>
        <p:nvCxnSpPr>
          <p:cNvPr id="23" name="Прямая со стрелкой 22"/>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Прямоугольник 27"/>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31" name="Прямая со стрелкой 30"/>
          <p:cNvCxnSpPr/>
          <p:nvPr/>
        </p:nvCxnSpPr>
        <p:spPr>
          <a:xfrm flipH="1" flipV="1">
            <a:off x="2517569" y="3935564"/>
            <a:ext cx="5121116"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3" name="Group 20"/>
          <p:cNvGrpSpPr>
            <a:grpSpLocks/>
          </p:cNvGrpSpPr>
          <p:nvPr/>
        </p:nvGrpSpPr>
        <p:grpSpPr bwMode="auto">
          <a:xfrm>
            <a:off x="7876569" y="4061789"/>
            <a:ext cx="1547873" cy="400051"/>
            <a:chOff x="1776" y="2074"/>
            <a:chExt cx="2352" cy="336"/>
          </a:xfrm>
        </p:grpSpPr>
        <p:sp>
          <p:nvSpPr>
            <p:cNvPr id="34"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5"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37" name="Прямая со стрелкой 36"/>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8" name="Прямоугольник 37"/>
              <p:cNvSpPr/>
              <p:nvPr/>
            </p:nvSpPr>
            <p:spPr>
              <a:xfrm>
                <a:off x="7694890" y="4778264"/>
                <a:ext cx="1846083"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p:sp>
            <p:nvSpPr>
              <p:cNvPr id="38" name="Прямоугольник 37"/>
              <p:cNvSpPr>
                <a:spLocks noRot="1" noChangeAspect="1" noMove="1" noResize="1" noEditPoints="1" noAdjustHandles="1" noChangeArrowheads="1" noChangeShapeType="1" noTextEdit="1"/>
              </p:cNvSpPr>
              <p:nvPr/>
            </p:nvSpPr>
            <p:spPr>
              <a:xfrm>
                <a:off x="7694890" y="4778264"/>
                <a:ext cx="1846083" cy="411395"/>
              </a:xfrm>
              <a:prstGeom prst="rect">
                <a:avLst/>
              </a:prstGeom>
              <a:blipFill rotWithShape="0">
                <a:blip r:embed="rId8"/>
                <a:stretch>
                  <a:fillRect b="-746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46619" y="5147596"/>
                <a:ext cx="992066" cy="1200329"/>
              </a:xfrm>
              <a:prstGeom prst="rect">
                <a:avLst/>
              </a:prstGeom>
              <a:noFill/>
            </p:spPr>
            <p:txBody>
              <a:bodyPr wrap="none" rtlCol="0">
                <a:spAutoFit/>
              </a:bodyPr>
              <a:lstStyle/>
              <a:p>
                <a:r>
                  <a:rPr lang="en-US" dirty="0" smtClean="0"/>
                  <a:t>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b="0" dirty="0" smtClean="0"/>
              </a:p>
              <a:p>
                <a:endParaRPr lang="en-US" b="0" dirty="0" smtClean="0"/>
              </a:p>
              <a:p>
                <a:r>
                  <a:rPr lang="en-US" b="0" dirty="0" smtClean="0"/>
                  <a:t>Else:</a:t>
                </a:r>
              </a:p>
              <a:p>
                <a:endParaRPr lang="ru-RU" dirty="0"/>
              </a:p>
            </p:txBody>
          </p:sp>
        </mc:Choice>
        <mc:Fallback xmlns="">
          <p:sp>
            <p:nvSpPr>
              <p:cNvPr id="39" name="TextBox 38"/>
              <p:cNvSpPr txBox="1">
                <a:spLocks noRot="1" noChangeAspect="1" noMove="1" noResize="1" noEditPoints="1" noAdjustHandles="1" noChangeArrowheads="1" noChangeShapeType="1" noTextEdit="1"/>
              </p:cNvSpPr>
              <p:nvPr/>
            </p:nvSpPr>
            <p:spPr>
              <a:xfrm>
                <a:off x="6646619" y="5147596"/>
                <a:ext cx="992066" cy="1200329"/>
              </a:xfrm>
              <a:prstGeom prst="rect">
                <a:avLst/>
              </a:prstGeom>
              <a:blipFill rotWithShape="0">
                <a:blip r:embed="rId9"/>
                <a:stretch>
                  <a:fillRect l="-4908" t="-2538"/>
                </a:stretch>
              </a:blipFill>
            </p:spPr>
            <p:txBody>
              <a:bodyPr/>
              <a:lstStyle/>
              <a:p>
                <a:r>
                  <a:rPr lang="ru-RU">
                    <a:noFill/>
                  </a:rPr>
                  <a:t> </a:t>
                </a:r>
              </a:p>
            </p:txBody>
          </p:sp>
        </mc:Fallback>
      </mc:AlternateContent>
      <p:grpSp>
        <p:nvGrpSpPr>
          <p:cNvPr id="40" name="Group 20"/>
          <p:cNvGrpSpPr>
            <a:grpSpLocks/>
          </p:cNvGrpSpPr>
          <p:nvPr/>
        </p:nvGrpSpPr>
        <p:grpSpPr bwMode="auto">
          <a:xfrm>
            <a:off x="7708508" y="5147008"/>
            <a:ext cx="1688168" cy="400051"/>
            <a:chOff x="1776" y="2116"/>
            <a:chExt cx="2352" cy="336"/>
          </a:xfrm>
        </p:grpSpPr>
        <p:sp>
          <p:nvSpPr>
            <p:cNvPr id="4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2" name="Text Box 14"/>
                <p:cNvSpPr txBox="1">
                  <a:spLocks noChangeArrowheads="1"/>
                </p:cNvSpPr>
                <p:nvPr/>
              </p:nvSpPr>
              <p:spPr bwMode="auto">
                <a:xfrm>
                  <a:off x="2593" y="2116"/>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p:txBody>
            </p:sp>
          </mc:Choice>
          <mc:Fallback xmlns="">
            <p:sp>
              <p:nvSpPr>
                <p:cNvPr id="42" name="Text Box 14"/>
                <p:cNvSpPr txBox="1">
                  <a:spLocks noRot="1" noChangeAspect="1" noMove="1" noResize="1" noEditPoints="1" noAdjustHandles="1" noChangeArrowheads="1" noChangeShapeType="1" noTextEdit="1"/>
                </p:cNvSpPr>
                <p:nvPr/>
              </p:nvSpPr>
              <p:spPr bwMode="auto">
                <a:xfrm>
                  <a:off x="2593" y="2116"/>
                  <a:ext cx="691" cy="336"/>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grpSp>
        <p:nvGrpSpPr>
          <p:cNvPr id="44" name="Group 20"/>
          <p:cNvGrpSpPr>
            <a:grpSpLocks/>
          </p:cNvGrpSpPr>
          <p:nvPr/>
        </p:nvGrpSpPr>
        <p:grpSpPr bwMode="auto">
          <a:xfrm>
            <a:off x="7208187" y="5510277"/>
            <a:ext cx="4857269" cy="400051"/>
            <a:chOff x="1776" y="2074"/>
            <a:chExt cx="2352" cy="336"/>
          </a:xfrm>
        </p:grpSpPr>
        <p:sp>
          <p:nvSpPr>
            <p:cNvPr id="4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46"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mc:Choice xmlns:a14="http://schemas.microsoft.com/office/drawing/2010/main" Requires="a14">
          <p:sp>
            <p:nvSpPr>
              <p:cNvPr id="47" name="Прямоугольник 46"/>
              <p:cNvSpPr/>
              <p:nvPr/>
            </p:nvSpPr>
            <p:spPr>
              <a:xfrm>
                <a:off x="8096695" y="5595685"/>
                <a:ext cx="960135"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oMath>
                  </m:oMathPara>
                </a14:m>
                <a:endParaRPr lang="en-US" dirty="0"/>
              </a:p>
            </p:txBody>
          </p:sp>
        </mc:Choice>
        <mc:Fallback>
          <p:sp>
            <p:nvSpPr>
              <p:cNvPr id="47" name="Прямоугольник 46"/>
              <p:cNvSpPr>
                <a:spLocks noRot="1" noChangeAspect="1" noMove="1" noResize="1" noEditPoints="1" noAdjustHandles="1" noChangeArrowheads="1" noChangeShapeType="1" noTextEdit="1"/>
              </p:cNvSpPr>
              <p:nvPr/>
            </p:nvSpPr>
            <p:spPr>
              <a:xfrm>
                <a:off x="8096695" y="5595685"/>
                <a:ext cx="960135" cy="411395"/>
              </a:xfrm>
              <a:prstGeom prst="rect">
                <a:avLst/>
              </a:prstGeom>
              <a:blipFill rotWithShape="0">
                <a:blip r:embed="rId11"/>
                <a:stretch>
                  <a:fillRect b="-7463"/>
                </a:stretch>
              </a:blipFill>
            </p:spPr>
            <p:txBody>
              <a:bodyPr/>
              <a:lstStyle/>
              <a:p>
                <a:r>
                  <a:rPr lang="ru-RU">
                    <a:noFill/>
                  </a:rPr>
                  <a:t> </a:t>
                </a:r>
              </a:p>
            </p:txBody>
          </p:sp>
        </mc:Fallback>
      </mc:AlternateContent>
    </p:spTree>
    <p:extLst>
      <p:ext uri="{BB962C8B-B14F-4D97-AF65-F5344CB8AC3E}">
        <p14:creationId xmlns:p14="http://schemas.microsoft.com/office/powerpoint/2010/main" val="310835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Рассмотрим игру на </a:t>
                </a:r>
                <a14:m>
                  <m:oMath xmlns:m="http://schemas.openxmlformats.org/officeDocument/2006/math">
                    <m:r>
                      <a:rPr lang="en-US" b="0" i="1" smtClean="0">
                        <a:latin typeface="Cambria Math" panose="02040503050406030204" pitchFamily="18" charset="0"/>
                      </a:rPr>
                      <m:t>𝑣𝑞</m:t>
                    </m:r>
                  </m:oMath>
                </a14:m>
                <a:r>
                  <a:rPr lang="en-US" dirty="0" smtClean="0"/>
                  <a:t> </a:t>
                </a:r>
                <a:r>
                  <a:rPr lang="ru-RU" dirty="0" smtClean="0"/>
                  <a:t>стойкость.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ru-RU" dirty="0" smtClean="0"/>
                  <a:t> событие того,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up>
                        <m:r>
                          <a:rPr lang="en-US" b="0" i="1" smtClean="0">
                            <a:latin typeface="Cambria Math" panose="02040503050406030204" pitchFamily="18" charset="0"/>
                          </a:rPr>
                          <m:t>𝑣𝑞</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4092"/>
            <a:ext cx="3771900" cy="425053"/>
            <a:chOff x="1776" y="1791"/>
            <a:chExt cx="2400" cy="357"/>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mc:Choice xmlns:a14="http://schemas.microsoft.com/office/drawing/2010/main" Requires="a14">
            <p:sp>
              <p:nvSpPr>
                <p:cNvPr id="9"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p:sp>
              <p:nvSpPr>
                <p:cNvPr id="9"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rotWithShape="0">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593771"/>
            <a:ext cx="3733803" cy="425054"/>
            <a:chOff x="1776" y="2069"/>
            <a:chExt cx="2352" cy="357"/>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mc:Choice xmlns:a14="http://schemas.microsoft.com/office/drawing/2010/main" Requires="a14">
            <p:sp>
              <p:nvSpPr>
                <p:cNvPr id="12" name="Text Box 14"/>
                <p:cNvSpPr txBox="1">
                  <a:spLocks noChangeArrowheads="1"/>
                </p:cNvSpPr>
                <p:nvPr/>
              </p:nvSpPr>
              <p:spPr bwMode="auto">
                <a:xfrm>
                  <a:off x="2326" y="2069"/>
                  <a:ext cx="1353"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𝑗</m:t>
                          </m:r>
                        </m:sub>
                      </m:sSub>
                    </m:oMath>
                  </a14:m>
                  <a:r>
                    <a:rPr lang="en-US" sz="2000" dirty="0" smtClean="0"/>
                    <a:t>]</a:t>
                  </a:r>
                  <a:endParaRPr lang="en-US" sz="2000" dirty="0"/>
                </a:p>
              </p:txBody>
            </p:sp>
          </mc:Choice>
          <mc:Fallback>
            <p:sp>
              <p:nvSpPr>
                <p:cNvPr id="12" name="Text Box 14"/>
                <p:cNvSpPr txBox="1">
                  <a:spLocks noRot="1" noChangeAspect="1" noMove="1" noResize="1" noEditPoints="1" noAdjustHandles="1" noChangeArrowheads="1" noChangeShapeType="1" noTextEdit="1"/>
                </p:cNvSpPr>
                <p:nvPr/>
              </p:nvSpPr>
              <p:spPr bwMode="auto">
                <a:xfrm>
                  <a:off x="2326" y="2069"/>
                  <a:ext cx="1353" cy="357"/>
                </a:xfrm>
                <a:prstGeom prst="rect">
                  <a:avLst/>
                </a:prstGeom>
                <a:blipFill rotWithShape="0">
                  <a:blip r:embed="rId5"/>
                  <a:stretch>
                    <a:fillRect t="-7246" r="-1989" b="-21739"/>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15517" y="5339029"/>
                <a:ext cx="1602042" cy="663708"/>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15517" y="5339029"/>
                <a:ext cx="1602042" cy="663708"/>
              </a:xfrm>
              <a:prstGeom prst="rect">
                <a:avLst/>
              </a:prstGeom>
              <a:blipFill rotWithShape="0">
                <a:blip r:embed="rId7"/>
                <a:stretch>
                  <a:fillRect l="-2281" b="-550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28660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Аналогично игре 0, но претендент «вредный» и всегда отвечает 0 на любые запросы на проверку.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smtClean="0"/>
                  <a:t> </a:t>
                </a:r>
                <a:r>
                  <a:rPr lang="ru-RU" dirty="0" smtClean="0"/>
                  <a:t>событие того, что в игре 1 величина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smtClean="0"/>
                  <a:t>1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(т.е. хотя бы одна пара, полученная от противника была верной). Очевидно, что 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a:t>
                </a:r>
                <a:r>
                  <a:rPr lang="en-US" dirty="0" smtClean="0"/>
                  <a:t> </a:t>
                </a:r>
                <a:r>
                  <a:rPr lang="ru-RU" dirty="0" smtClean="0"/>
                  <a:t>игры 0 и 1 идентичны (разница только когда, когда претендент возвращает 0, а должен был вернуть 1). Т.е.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 включительно.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33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02042" cy="663708"/>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02042" cy="663708"/>
              </a:xfrm>
              <a:prstGeom prst="rect">
                <a:avLst/>
              </a:prstGeom>
              <a:blipFill rotWithShape="0">
                <a:blip r:embed="rId7"/>
                <a:stretch>
                  <a:fillRect l="-2281" b="-550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49681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Модифицируем игру 1, но теперь в начале игры претендент выберет </a:t>
                </a:r>
                <a14:m>
                  <m:oMath xmlns:m="http://schemas.openxmlformats.org/officeDocument/2006/math">
                    <m:r>
                      <a:rPr lang="en-US" b="0" i="1" smtClean="0">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ru-RU" dirty="0" smtClean="0"/>
                  <a:t>.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dirty="0" smtClean="0"/>
                  <a:t> </a:t>
                </a:r>
                <a:r>
                  <a:rPr lang="ru-RU" dirty="0" smtClean="0"/>
                  <a:t>событие того, что в игре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𝑤</m:t>
                        </m:r>
                      </m:sub>
                    </m:sSub>
                    <m:r>
                      <a:rPr lang="en-US" b="0" i="1" smtClean="0">
                        <a:latin typeface="Cambria Math" panose="02040503050406030204" pitchFamily="18" charset="0"/>
                      </a:rPr>
                      <m:t>=1</m:t>
                    </m:r>
                  </m:oMath>
                </a14:m>
                <a:r>
                  <a:rPr lang="en-US" dirty="0" smtClean="0"/>
                  <a:t>. </a:t>
                </a:r>
                <a:r>
                  <a:rPr lang="ru-RU" dirty="0" smtClean="0"/>
                  <a:t>Так как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выбирается независимо случайно и равновероятно, 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ru-RU" dirty="0" smtClean="0"/>
                  <a:t>. Заметим,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smtClean="0"/>
                  <a:t> (</a:t>
                </a:r>
                <a:r>
                  <a:rPr lang="ru-RU" dirty="0" smtClean="0"/>
                  <a:t>для построенного ранее </a:t>
                </a:r>
                <a14:m>
                  <m:oMath xmlns:m="http://schemas.openxmlformats.org/officeDocument/2006/math">
                    <m:r>
                      <a:rPr lang="en-US" b="0" i="1" smtClean="0">
                        <a:latin typeface="Cambria Math" panose="02040503050406030204" pitchFamily="18" charset="0"/>
                      </a:rPr>
                      <m:t>𝐵</m:t>
                    </m:r>
                  </m:oMath>
                </a14:m>
                <a:r>
                  <a:rPr lang="en-US" dirty="0" smtClean="0"/>
                  <a:t>)</a:t>
                </a:r>
                <a:r>
                  <a:rPr lang="ru-RU" dirty="0" smtClean="0"/>
                  <a:t>.</a:t>
                </a:r>
                <a:endParaRPr lang="en-US" dirty="0" smtClean="0"/>
              </a:p>
              <a:p>
                <a:pPr marL="0" indent="0">
                  <a:buNone/>
                </a:pPr>
                <a:r>
                  <a:rPr lang="ru-RU" dirty="0" smtClean="0"/>
                  <a:t>Сводя игру 0 к игре 2 имеем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18456" cy="915315"/>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d>
                        <m:dPr>
                          <m:ctrlPr>
                            <a:rPr lang="en-US" sz="1600" i="1">
                              <a:latin typeface="Cambria Math" panose="02040503050406030204" pitchFamily="18" charset="0"/>
                            </a:rPr>
                          </m:ctrlPr>
                        </m:dPr>
                        <m:e>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e>
                      </m:d>
                    </m:oMath>
                  </m:oMathPara>
                </a14:m>
                <a:endParaRPr lang="en-US" sz="1600" dirty="0" smtClean="0"/>
              </a:p>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𝑤</m:t>
                      </m:r>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𝑅</m:t>
                          </m:r>
                        </m:sup>
                      </m:sSup>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𝑣</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18456" cy="915315"/>
              </a:xfrm>
              <a:prstGeom prst="rect">
                <a:avLst/>
              </a:prstGeom>
              <a:blipFill rotWithShape="0">
                <a:blip r:embed="rId7"/>
                <a:stretch>
                  <a:fillRect l="-2264" b="-4000"/>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35302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2973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743198" y="369761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Построение </a:t>
            </a:r>
            <a:r>
              <a:rPr lang="en-US" dirty="0" smtClean="0"/>
              <a:t>MAC</a:t>
            </a:r>
            <a:r>
              <a:rPr lang="ru-RU" dirty="0" smtClean="0"/>
              <a:t> на основе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Построим </a:t>
                </a:r>
                <a:r>
                  <a:rPr lang="en-US" dirty="0" smtClean="0"/>
                  <a:t>MAC </a:t>
                </a:r>
                <a:r>
                  <a:rPr lang="ru-RU" dirty="0" smtClean="0"/>
                  <a:t>следующим образом. Пусть </a:t>
                </a:r>
                <a14:m>
                  <m:oMath xmlns:m="http://schemas.openxmlformats.org/officeDocument/2006/math">
                    <m:r>
                      <a:rPr lang="en-US" b="0" i="1" smtClean="0">
                        <a:latin typeface="Cambria Math" panose="02040503050406030204" pitchFamily="18" charset="0"/>
                      </a:rPr>
                      <m:t>𝐹</m:t>
                    </m:r>
                  </m:oMath>
                </a14:m>
                <a:r>
                  <a:rPr lang="en-US" dirty="0" smtClean="0"/>
                  <a:t> – PRF</a:t>
                </a:r>
                <a:r>
                  <a:rPr lang="ru-RU" dirty="0" smtClean="0"/>
                  <a:t>.</a:t>
                </a: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b="0" dirty="0" smtClean="0"/>
              </a:p>
              <a:p>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a14:m>
                <a:endParaRPr lang="en-US" dirty="0" smtClean="0"/>
              </a:p>
              <a:p>
                <a:pPr marL="0" indent="0">
                  <a:buNone/>
                </a:pPr>
                <a:r>
                  <a:rPr lang="ru-RU" b="1" dirty="0" smtClean="0"/>
                  <a:t>Теорем</a:t>
                </a:r>
                <a:r>
                  <a:rPr lang="ru-RU" b="1" dirty="0"/>
                  <a:t>а</a:t>
                </a:r>
                <a:r>
                  <a:rPr lang="ru-RU" b="1" dirty="0" smtClean="0"/>
                  <a:t> 9.2.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en-US" dirty="0" smtClean="0"/>
                  <a:t> – </a:t>
                </a:r>
                <a:r>
                  <a:rPr lang="ru-RU" dirty="0" smtClean="0"/>
                  <a:t>стойкая </a:t>
                </a:r>
                <a:r>
                  <a:rPr lang="en-US" dirty="0" smtClean="0"/>
                  <a:t>PRF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 </a:t>
                </a:r>
                <a:r>
                  <a:rPr lang="ru-RU" dirty="0" err="1" smtClean="0"/>
                  <a:t>суперполиномиальная</a:t>
                </a:r>
                <a:r>
                  <a:rPr lang="ru-RU" dirty="0" smtClean="0"/>
                  <a:t>. Тогда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полученный из </a:t>
                </a:r>
                <a14:m>
                  <m:oMath xmlns:m="http://schemas.openxmlformats.org/officeDocument/2006/math">
                    <m:r>
                      <a:rPr lang="en-US" b="0" i="1" smtClean="0">
                        <a:latin typeface="Cambria Math" panose="02040503050406030204" pitchFamily="18" charset="0"/>
                      </a:rPr>
                      <m:t>𝐹</m:t>
                    </m:r>
                  </m:oMath>
                </a14:m>
                <a:r>
                  <a:rPr lang="ru-RU" dirty="0" smtClean="0"/>
                  <a:t> – стойкий, причём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𝐴</m:t>
                    </m:r>
                  </m:oMath>
                </a14:m>
                <a:r>
                  <a:rPr lang="ru-RU" dirty="0" smtClean="0"/>
                  <a:t> противника в игре против </a:t>
                </a:r>
                <a14:m>
                  <m:oMath xmlns:m="http://schemas.openxmlformats.org/officeDocument/2006/math">
                    <m:r>
                      <a:rPr lang="en-US" b="0" i="1" smtClean="0">
                        <a:latin typeface="Cambria Math" panose="02040503050406030204" pitchFamily="18" charset="0"/>
                      </a:rPr>
                      <m:t>𝑀𝐴𝐶</m:t>
                    </m:r>
                  </m:oMath>
                </a14:m>
                <a:r>
                  <a:rPr lang="ru-RU" dirty="0" smtClean="0"/>
                  <a:t>, делающим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против </a:t>
                </a:r>
                <a:r>
                  <a:rPr lang="en-US" dirty="0" smtClean="0"/>
                  <a:t>PRF</a:t>
                </a:r>
                <a:r>
                  <a:rPr lang="ru-RU" dirty="0" smtClean="0"/>
                  <a:t>, причём</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spTree>
    <p:extLst>
      <p:ext uri="{BB962C8B-B14F-4D97-AF65-F5344CB8AC3E}">
        <p14:creationId xmlns:p14="http://schemas.microsoft.com/office/powerpoint/2010/main" val="2235707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ru-RU" dirty="0" smtClean="0"/>
                  <a:t>Введём игру на стойкость </a:t>
                </a:r>
                <a:r>
                  <a:rPr lang="en-US" dirty="0" smtClean="0"/>
                  <a:t>MAC </a:t>
                </a:r>
                <a:r>
                  <a:rPr lang="ru-RU" dirty="0" smtClean="0"/>
                  <a:t>для описанной конструкции.</a:t>
                </a:r>
              </a:p>
              <a:p>
                <a:pPr marL="0" indent="0">
                  <a:buNone/>
                </a:pPr>
                <a:r>
                  <a:rPr lang="ru-RU" dirty="0" smtClean="0"/>
                  <a:t>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en-US" dirty="0" smtClean="0"/>
                  <a:t> - </a:t>
                </a:r>
                <a:r>
                  <a:rPr lang="ru-RU" dirty="0" smtClean="0"/>
                  <a:t>событие того</a:t>
                </a:r>
                <a:r>
                  <a:rPr lang="en-US" dirty="0" smtClean="0"/>
                  <a:t> </a:t>
                </a:r>
                <a:r>
                  <a:rPr lang="ru-RU" dirty="0" smtClean="0"/>
                  <a:t>в игре 0, что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ru-RU" dirty="0" smtClean="0"/>
                  <a:t>. Очевидно,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6474"/>
            <a:ext cx="3771900" cy="400050"/>
            <a:chOff x="1776" y="1793"/>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639016"/>
            <a:ext cx="3733800" cy="400051"/>
            <a:chOff x="1776" y="2107"/>
            <a:chExt cx="2352" cy="336"/>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00958" y="5348356"/>
                <a:ext cx="1198790"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i="1" dirty="0" smtClean="0"/>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00958" y="5348356"/>
                <a:ext cx="1198790" cy="669350"/>
              </a:xfrm>
              <a:prstGeom prst="rect">
                <a:avLst/>
              </a:prstGeom>
              <a:blipFill rotWithShape="0">
                <a:blip r:embed="rId7"/>
                <a:stretch>
                  <a:fillRect l="-2538"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838395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66117" y="1383064"/>
                <a:ext cx="10515600" cy="4351338"/>
              </a:xfrm>
            </p:spPr>
            <p:txBody>
              <a:bodyPr/>
              <a:lstStyle/>
              <a:p>
                <a:pPr marL="0" indent="0">
                  <a:buNone/>
                </a:pPr>
                <a:r>
                  <a:rPr lang="ru-RU" dirty="0" smtClean="0"/>
                  <a:t>Модифицируем игру 0, заменив псевдослучайную функцию на случайную.</a:t>
                </a:r>
                <a:endParaRPr lang="en-US" dirty="0" smtClean="0"/>
              </a:p>
              <a:p>
                <a:pPr marL="0" indent="0">
                  <a:buNone/>
                </a:pPr>
                <a:r>
                  <a:rPr lang="ru-RU" dirty="0"/>
                  <a:t>Обозначим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oMath>
                </a14:m>
                <a:r>
                  <a:rPr lang="en-US" dirty="0"/>
                  <a:t> - </a:t>
                </a:r>
                <a:r>
                  <a:rPr lang="ru-RU" dirty="0"/>
                  <a:t>событие того</a:t>
                </a:r>
                <a:r>
                  <a:rPr lang="en-US" dirty="0"/>
                  <a:t> </a:t>
                </a:r>
                <a:r>
                  <a:rPr lang="ru-RU" dirty="0"/>
                  <a:t>в игре </a:t>
                </a:r>
                <a:r>
                  <a:rPr lang="ru-RU" dirty="0" smtClean="0"/>
                  <a:t>1, </a:t>
                </a:r>
                <a:r>
                  <a:rPr lang="ru-RU" dirty="0"/>
                  <a:t>что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r>
                      <a:rPr lang="en-US" i="1" dirty="0">
                        <a:latin typeface="Cambria Math" panose="02040503050406030204" pitchFamily="18" charset="0"/>
                      </a:rPr>
                      <m:t>,…}</m:t>
                    </m:r>
                  </m:oMath>
                </a14:m>
                <a:r>
                  <a:rPr lang="ru-RU" dirty="0"/>
                  <a:t>. </a:t>
                </a:r>
                <a:endParaRPr lang="ru-RU" dirty="0" smtClean="0"/>
              </a:p>
              <a:p>
                <a:pPr marL="0" indent="0">
                  <a:buNone/>
                </a:pPr>
                <a:r>
                  <a:rPr lang="ru-RU" dirty="0" smtClean="0"/>
                  <a:t>Очевидно, что выигрыш в такой игре есть фактически угад</a:t>
                </a:r>
                <a:r>
                  <a:rPr lang="ru-RU" dirty="0"/>
                  <a:t>ы</a:t>
                </a:r>
                <a:r>
                  <a:rPr lang="ru-RU" dirty="0" smtClean="0"/>
                  <a:t>вание следующего значения случайной функции, что возможно с вероятность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6117" y="1383064"/>
                <a:ext cx="10515600" cy="4351338"/>
              </a:xfrm>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sp>
        <p:nvSpPr>
          <p:cNvPr id="19"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53DDDB-F8F7-4D64-A7FD-3F3D61C1949F}" type="slidenum">
              <a:rPr lang="ru-RU" smtClean="0"/>
              <a:pPr/>
              <a:t>22</a:t>
            </a:fld>
            <a:endParaRPr lang="ru-RU"/>
          </a:p>
        </p:txBody>
      </p:sp>
      <p:sp>
        <p:nvSpPr>
          <p:cNvPr id="20" name="Rectangle 4"/>
          <p:cNvSpPr>
            <a:spLocks noChangeArrowheads="1"/>
          </p:cNvSpPr>
          <p:nvPr/>
        </p:nvSpPr>
        <p:spPr bwMode="auto">
          <a:xfrm>
            <a:off x="2296273" y="4901502"/>
            <a:ext cx="1648605"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1"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1"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2" name="Group 21"/>
          <p:cNvGrpSpPr>
            <a:grpSpLocks/>
          </p:cNvGrpSpPr>
          <p:nvPr/>
        </p:nvGrpSpPr>
        <p:grpSpPr bwMode="auto">
          <a:xfrm>
            <a:off x="4002028" y="5116474"/>
            <a:ext cx="3771900" cy="400050"/>
            <a:chOff x="1776" y="1793"/>
            <a:chExt cx="2400" cy="336"/>
          </a:xfrm>
        </p:grpSpPr>
        <p:sp>
          <p:nvSpPr>
            <p:cNvPr id="2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4"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24"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25" name="Group 20"/>
          <p:cNvGrpSpPr>
            <a:grpSpLocks/>
          </p:cNvGrpSpPr>
          <p:nvPr/>
        </p:nvGrpSpPr>
        <p:grpSpPr bwMode="auto">
          <a:xfrm>
            <a:off x="4040128" y="5639016"/>
            <a:ext cx="3733800" cy="400051"/>
            <a:chOff x="1776" y="2107"/>
            <a:chExt cx="2352" cy="336"/>
          </a:xfrm>
        </p:grpSpPr>
        <p:sp>
          <p:nvSpPr>
            <p:cNvPr id="26"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7"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27"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28"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9" name="TextBox 28"/>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30"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1"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1"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2" name="TextBox 31"/>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3" name="Text Box 13"/>
              <p:cNvSpPr txBox="1">
                <a:spLocks noChangeArrowheads="1"/>
              </p:cNvSpPr>
              <p:nvPr/>
            </p:nvSpPr>
            <p:spPr bwMode="auto">
              <a:xfrm>
                <a:off x="2371435" y="5294250"/>
                <a:ext cx="1651349"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m:rPr>
                          <m:sty m:val="p"/>
                        </m:rPr>
                        <a:rPr lang="en-US" sz="1600" b="0" i="0" smtClean="0">
                          <a:solidFill>
                            <a:srgbClr val="FF0000"/>
                          </a:solidFill>
                          <a:latin typeface="Cambria Math" panose="02040503050406030204" pitchFamily="18" charset="0"/>
                        </a:rPr>
                        <m:t>FUNS</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m:t>
                      </m:r>
                      <m:r>
                        <a:rPr lang="en-US" sz="1600" b="0" i="1" smtClean="0">
                          <a:solidFill>
                            <a:srgbClr val="FF0000"/>
                          </a:solidFill>
                          <a:latin typeface="Cambria Math" panose="02040503050406030204" pitchFamily="18" charset="0"/>
                        </a:rPr>
                        <m:t>]</m:t>
                      </m:r>
                    </m:oMath>
                  </m:oMathPara>
                </a14:m>
                <a:endParaRPr lang="en-US" sz="1600" b="0" i="1" dirty="0" smtClean="0"/>
              </a:p>
            </p:txBody>
          </p:sp>
        </mc:Choice>
        <mc:Fallback xmlns="">
          <p:sp>
            <p:nvSpPr>
              <p:cNvPr id="33" name="Text Box 13"/>
              <p:cNvSpPr txBox="1">
                <a:spLocks noRot="1" noChangeAspect="1" noMove="1" noResize="1" noEditPoints="1" noAdjustHandles="1" noChangeArrowheads="1" noChangeShapeType="1" noTextEdit="1"/>
              </p:cNvSpPr>
              <p:nvPr/>
            </p:nvSpPr>
            <p:spPr bwMode="auto">
              <a:xfrm>
                <a:off x="2371435" y="5294250"/>
                <a:ext cx="1651349" cy="669350"/>
              </a:xfrm>
              <a:prstGeom prst="rect">
                <a:avLst/>
              </a:prstGeom>
              <a:blipFill rotWithShape="0">
                <a:blip r:embed="rId7"/>
                <a:stretch>
                  <a:fillRect l="-1845"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8563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a:t>Построим противника </a:t>
                </a:r>
                <a14:m>
                  <m:oMath xmlns:m="http://schemas.openxmlformats.org/officeDocument/2006/math">
                    <m:r>
                      <a:rPr lang="en-US" i="1">
                        <a:latin typeface="Cambria Math" panose="02040503050406030204" pitchFamily="18" charset="0"/>
                      </a:rPr>
                      <m:t>𝐵</m:t>
                    </m:r>
                  </m:oMath>
                </a14:m>
                <a:r>
                  <a:rPr lang="ru-RU" dirty="0"/>
                  <a:t> в игре на</a:t>
                </a:r>
                <a:r>
                  <a:rPr lang="en-US" dirty="0"/>
                  <a:t> PRF</a:t>
                </a:r>
                <a:r>
                  <a:rPr lang="ru-RU" dirty="0"/>
                  <a:t/>
                </a:r>
                <a:br>
                  <a:rPr lang="ru-RU" dirty="0"/>
                </a:b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t="-133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928601" y="1399327"/>
                <a:ext cx="10515600" cy="4351338"/>
              </a:xfrm>
            </p:spPr>
            <p:txBody>
              <a:bodyPr/>
              <a:lstStyle/>
              <a:p>
                <a:pPr marL="0" indent="0">
                  <a:buNone/>
                </a:pPr>
                <a:r>
                  <a:rPr lang="ru-RU" dirty="0" smtClean="0"/>
                  <a:t>Основная идея – если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умеет «ломать» </a:t>
                </a:r>
                <a:r>
                  <a:rPr lang="en-US" dirty="0" smtClean="0"/>
                  <a:t>MAC </a:t>
                </a:r>
                <a:r>
                  <a:rPr lang="ru-RU" dirty="0" smtClean="0"/>
                  <a:t>на основе </a:t>
                </a:r>
                <a:r>
                  <a:rPr lang="en-US" dirty="0" smtClean="0"/>
                  <a:t>PRF</a:t>
                </a:r>
                <a:r>
                  <a:rPr lang="ru-RU" dirty="0" smtClean="0"/>
                  <a:t> и не умеет на основе случайной функции, то можно понять, когда мы общались </a:t>
                </a:r>
                <a:r>
                  <a:rPr lang="en-US" dirty="0" smtClean="0"/>
                  <a:t>PRF</a:t>
                </a:r>
                <a:r>
                  <a:rPr lang="ru-RU" dirty="0" smtClean="0"/>
                  <a:t>, а когда со случайной функцией.</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28601" y="1399327"/>
                <a:ext cx="10515600" cy="4351338"/>
              </a:xfrm>
              <a:blipFill rotWithShape="0">
                <a:blip r:embed="rId3"/>
                <a:stretch>
                  <a:fillRect l="-1043" t="-2244"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
        <p:nvSpPr>
          <p:cNvPr id="5"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6"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7"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7"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4"/>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8" name="Group 20"/>
          <p:cNvGrpSpPr>
            <a:grpSpLocks/>
          </p:cNvGrpSpPr>
          <p:nvPr/>
        </p:nvGrpSpPr>
        <p:grpSpPr bwMode="auto">
          <a:xfrm>
            <a:off x="4569303" y="4061393"/>
            <a:ext cx="3307265" cy="400051"/>
            <a:chOff x="1776" y="2080"/>
            <a:chExt cx="2352" cy="336"/>
          </a:xfrm>
        </p:grpSpPr>
        <p:sp>
          <p:nvSpPr>
            <p:cNvPr id="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2086" y="2080"/>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2086" y="2080"/>
                  <a:ext cx="691"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1"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2" name="Rectangle 4"/>
          <p:cNvSpPr>
            <a:spLocks noChangeArrowheads="1"/>
          </p:cNvSpPr>
          <p:nvPr/>
        </p:nvSpPr>
        <p:spPr bwMode="auto">
          <a:xfrm>
            <a:off x="1405096" y="3182003"/>
            <a:ext cx="3122054"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1570650" y="3586368"/>
                <a:ext cx="2956500" cy="1185774"/>
              </a:xfrm>
              <a:prstGeom prst="rect">
                <a:avLst/>
              </a:prstGeom>
              <a:noFill/>
              <a:ln w="9525">
                <a:noFill/>
                <a:miter lim="800000"/>
                <a:headEnd/>
                <a:tailEnd/>
              </a:ln>
              <a:effectLst/>
            </p:spPr>
            <p:txBody>
              <a:bodyPr wrap="square">
                <a:spAutoFit/>
              </a:bodyPr>
              <a:lstStyle/>
              <a:p>
                <a:r>
                  <a:rPr lang="en-US" dirty="0" smtClean="0"/>
                  <a:t>If</a:t>
                </a:r>
                <a:r>
                  <a:rPr lang="en-US" dirty="0"/>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m:t>
                    </m:r>
                    <m:r>
                      <a:rPr lang="en-US" i="1">
                        <a:latin typeface="Cambria Math" panose="02040503050406030204" pitchFamily="18" charset="0"/>
                      </a:rPr>
                      <m:t>𝑘</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r>
                  <a:rPr lang="en-US" dirty="0"/>
                  <a:t>Else: </a:t>
                </a:r>
                <a:r>
                  <a:rPr lang="ru-RU" dirty="0"/>
                  <a:t> </a:t>
                </a:r>
                <a:r>
                  <a:rPr lang="en-US" dirty="0"/>
                  <a:t>       </a:t>
                </a:r>
                <a14:m>
                  <m:oMath xmlns:m="http://schemas.openxmlformats.org/officeDocument/2006/math">
                    <m:r>
                      <a:rPr lang="en-US" i="1">
                        <a:latin typeface="Cambria Math" panose="02040503050406030204" pitchFamily="18" charset="0"/>
                      </a:rPr>
                      <m:t>𝑓</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m:rPr>
                        <m:sty m:val="p"/>
                      </m:rPr>
                      <a:rPr lang="en-US">
                        <a:latin typeface="Cambria Math" panose="02040503050406030204" pitchFamily="18" charset="0"/>
                      </a:rPr>
                      <m:t>Funs</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endParaRPr lang="en-US" dirty="0"/>
              </a:p>
              <a:p>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1570650" y="3586368"/>
                <a:ext cx="2956500" cy="1185774"/>
              </a:xfrm>
              <a:prstGeom prst="rect">
                <a:avLst/>
              </a:prstGeom>
              <a:blipFill rotWithShape="0">
                <a:blip r:embed="rId6"/>
                <a:stretch>
                  <a:fillRect l="-1856"/>
                </a:stretch>
              </a:blipFill>
              <a:ln w="9525">
                <a:noFill/>
                <a:miter lim="800000"/>
                <a:headEnd/>
                <a:tailEnd/>
              </a:ln>
              <a:effectLst/>
            </p:spPr>
            <p:txBody>
              <a:bodyPr/>
              <a:lstStyle/>
              <a:p>
                <a:r>
                  <a:rPr lang="ru-RU">
                    <a:noFill/>
                  </a:rPr>
                  <a:t> </a:t>
                </a:r>
              </a:p>
            </p:txBody>
          </p:sp>
        </mc:Fallback>
      </mc:AlternateContent>
      <p:cxnSp>
        <p:nvCxnSpPr>
          <p:cNvPr id="15" name="Прямая со стрелкой 14"/>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17" name="Прямая со стрелкой 16"/>
          <p:cNvCxnSpPr/>
          <p:nvPr/>
        </p:nvCxnSpPr>
        <p:spPr>
          <a:xfrm flipH="1" flipV="1">
            <a:off x="4569303" y="3935564"/>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8" name="Group 20"/>
          <p:cNvGrpSpPr>
            <a:grpSpLocks/>
          </p:cNvGrpSpPr>
          <p:nvPr/>
        </p:nvGrpSpPr>
        <p:grpSpPr bwMode="auto">
          <a:xfrm>
            <a:off x="7876569" y="4061789"/>
            <a:ext cx="1547873" cy="400051"/>
            <a:chOff x="1776" y="2074"/>
            <a:chExt cx="2352" cy="336"/>
          </a:xfrm>
        </p:grpSpPr>
        <p:sp>
          <p:nvSpPr>
            <p:cNvPr id="1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0"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21" name="Прямая со стрелкой 20"/>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7694890" y="4778264"/>
                <a:ext cx="1747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7694890" y="4778264"/>
                <a:ext cx="1747914" cy="369332"/>
              </a:xfrm>
              <a:prstGeom prst="rect">
                <a:avLst/>
              </a:prstGeom>
              <a:blipFill rotWithShape="0">
                <a:blip r:embed="rId8"/>
                <a:stretch>
                  <a:fillRect/>
                </a:stretch>
              </a:blipFill>
            </p:spPr>
            <p:txBody>
              <a:bodyPr/>
              <a:lstStyle/>
              <a:p>
                <a:r>
                  <a:rPr lang="ru-RU">
                    <a:noFill/>
                  </a:rPr>
                  <a:t> </a:t>
                </a:r>
              </a:p>
            </p:txBody>
          </p:sp>
        </mc:Fallback>
      </mc:AlternateContent>
      <p:grpSp>
        <p:nvGrpSpPr>
          <p:cNvPr id="27" name="Group 20"/>
          <p:cNvGrpSpPr>
            <a:grpSpLocks/>
          </p:cNvGrpSpPr>
          <p:nvPr/>
        </p:nvGrpSpPr>
        <p:grpSpPr bwMode="auto">
          <a:xfrm>
            <a:off x="7208187" y="5510277"/>
            <a:ext cx="4857269" cy="400051"/>
            <a:chOff x="1776" y="2074"/>
            <a:chExt cx="2352" cy="336"/>
          </a:xfrm>
        </p:grpSpPr>
        <p:sp>
          <p:nvSpPr>
            <p:cNvPr id="2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30" name="Прямоугольник 29"/>
              <p:cNvSpPr/>
              <p:nvPr/>
            </p:nvSpPr>
            <p:spPr>
              <a:xfrm>
                <a:off x="7536646" y="5558143"/>
                <a:ext cx="19948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30" name="Прямоугольник 29"/>
              <p:cNvSpPr>
                <a:spLocks noRot="1" noChangeAspect="1" noMove="1" noResize="1" noEditPoints="1" noAdjustHandles="1" noChangeArrowheads="1" noChangeShapeType="1" noTextEdit="1"/>
              </p:cNvSpPr>
              <p:nvPr/>
            </p:nvSpPr>
            <p:spPr>
              <a:xfrm>
                <a:off x="7536646" y="5558143"/>
                <a:ext cx="1994841" cy="369332"/>
              </a:xfrm>
              <a:prstGeom prst="rect">
                <a:avLst/>
              </a:prstGeom>
              <a:blipFill rotWithShape="0">
                <a:blip r:embed="rId9"/>
                <a:stretch>
                  <a:fillRect b="-16667"/>
                </a:stretch>
              </a:blipFill>
            </p:spPr>
            <p:txBody>
              <a:bodyPr/>
              <a:lstStyle/>
              <a:p>
                <a:r>
                  <a:rPr lang="ru-RU">
                    <a:noFill/>
                  </a:rPr>
                  <a:t> </a:t>
                </a:r>
              </a:p>
            </p:txBody>
          </p:sp>
        </mc:Fallback>
      </mc:AlternateContent>
      <p:cxnSp>
        <p:nvCxnSpPr>
          <p:cNvPr id="34" name="Прямая со стрелкой 33"/>
          <p:cNvCxnSpPr/>
          <p:nvPr/>
        </p:nvCxnSpPr>
        <p:spPr>
          <a:xfrm flipH="1" flipV="1">
            <a:off x="4499475" y="5120376"/>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Text Box 14"/>
              <p:cNvSpPr txBox="1">
                <a:spLocks noChangeArrowheads="1"/>
              </p:cNvSpPr>
              <p:nvPr/>
            </p:nvSpPr>
            <p:spPr bwMode="auto">
              <a:xfrm>
                <a:off x="5251285" y="4712239"/>
                <a:ext cx="971650" cy="400051"/>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𝑚</m:t>
                      </m:r>
                    </m:oMath>
                  </m:oMathPara>
                </a14:m>
                <a:endParaRPr lang="en-US" sz="2000" dirty="0"/>
              </a:p>
            </p:txBody>
          </p:sp>
        </mc:Choice>
        <mc:Fallback xmlns="">
          <p:sp>
            <p:nvSpPr>
              <p:cNvPr id="35" name="Text Box 14"/>
              <p:cNvSpPr txBox="1">
                <a:spLocks noRot="1" noChangeAspect="1" noMove="1" noResize="1" noEditPoints="1" noAdjustHandles="1" noChangeArrowheads="1" noChangeShapeType="1" noTextEdit="1"/>
              </p:cNvSpPr>
              <p:nvPr/>
            </p:nvSpPr>
            <p:spPr bwMode="auto">
              <a:xfrm>
                <a:off x="5251285" y="4712239"/>
                <a:ext cx="971650" cy="400051"/>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nvGrpSpPr>
          <p:cNvPr id="36" name="Group 20"/>
          <p:cNvGrpSpPr>
            <a:grpSpLocks/>
          </p:cNvGrpSpPr>
          <p:nvPr/>
        </p:nvGrpSpPr>
        <p:grpSpPr bwMode="auto">
          <a:xfrm>
            <a:off x="4652271" y="5109176"/>
            <a:ext cx="2983954" cy="400051"/>
            <a:chOff x="1776" y="2081"/>
            <a:chExt cx="2352" cy="336"/>
          </a:xfrm>
        </p:grpSpPr>
        <p:sp>
          <p:nvSpPr>
            <p:cNvPr id="3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8" name="Text Box 14"/>
                <p:cNvSpPr txBox="1">
                  <a:spLocks noChangeArrowheads="1"/>
                </p:cNvSpPr>
                <p:nvPr/>
              </p:nvSpPr>
              <p:spPr bwMode="auto">
                <a:xfrm>
                  <a:off x="2292" y="2081"/>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dirty="0"/>
                </a:p>
              </p:txBody>
            </p:sp>
          </mc:Choice>
          <mc:Fallback xmlns="">
            <p:sp>
              <p:nvSpPr>
                <p:cNvPr id="38" name="Text Box 14"/>
                <p:cNvSpPr txBox="1">
                  <a:spLocks noRot="1" noChangeAspect="1" noMove="1" noResize="1" noEditPoints="1" noAdjustHandles="1" noChangeArrowheads="1" noChangeShapeType="1" noTextEdit="1"/>
                </p:cNvSpPr>
                <p:nvPr/>
              </p:nvSpPr>
              <p:spPr bwMode="auto">
                <a:xfrm>
                  <a:off x="2292" y="2081"/>
                  <a:ext cx="691" cy="336"/>
                </a:xfrm>
                <a:prstGeom prst="rect">
                  <a:avLst/>
                </a:prstGeom>
                <a:blipFill rotWithShape="0">
                  <a:blip r:embed="rId11"/>
                  <a:stretch>
                    <a:fillRect b="-15152"/>
                  </a:stretch>
                </a:blipFill>
                <a:ln w="9525">
                  <a:noFill/>
                  <a:miter lim="800000"/>
                  <a:headEnd/>
                  <a:tailEnd/>
                </a:ln>
                <a:effectLst/>
              </p:spPr>
              <p:txBody>
                <a:bodyPr/>
                <a:lstStyle/>
                <a:p>
                  <a:r>
                    <a:rPr lang="ru-RU">
                      <a:noFill/>
                    </a:rPr>
                    <a:t> </a:t>
                  </a:r>
                </a:p>
              </p:txBody>
            </p:sp>
          </mc:Fallback>
        </mc:AlternateContent>
      </p:grpSp>
      <p:sp>
        <p:nvSpPr>
          <p:cNvPr id="39" name="Line 5"/>
          <p:cNvSpPr>
            <a:spLocks noChangeShapeType="1"/>
          </p:cNvSpPr>
          <p:nvPr/>
        </p:nvSpPr>
        <p:spPr bwMode="auto">
          <a:xfrm>
            <a:off x="888628" y="4180645"/>
            <a:ext cx="492078" cy="1"/>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0" name="Text Box 6"/>
              <p:cNvSpPr txBox="1">
                <a:spLocks noChangeArrowheads="1"/>
              </p:cNvSpPr>
              <p:nvPr/>
            </p:nvSpPr>
            <p:spPr bwMode="auto">
              <a:xfrm>
                <a:off x="585655" y="3688182"/>
                <a:ext cx="427040"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0" name="Text Box 6"/>
              <p:cNvSpPr txBox="1">
                <a:spLocks noRot="1" noChangeAspect="1" noMove="1" noResize="1" noEditPoints="1" noAdjustHandles="1" noChangeArrowheads="1" noChangeShapeType="1" noTextEdit="1"/>
              </p:cNvSpPr>
              <p:nvPr/>
            </p:nvSpPr>
            <p:spPr bwMode="auto">
              <a:xfrm>
                <a:off x="585655" y="3688182"/>
                <a:ext cx="427040" cy="461665"/>
              </a:xfrm>
              <a:prstGeom prst="rect">
                <a:avLst/>
              </a:prstGeom>
              <a:blipFill rotWithShape="0">
                <a:blip r:embed="rId12"/>
                <a:stretch>
                  <a:fillRect/>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450670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Основная идея. </a:t>
                </a:r>
              </a:p>
              <a:p>
                <a:pPr marL="0" indent="0">
                  <a:buNone/>
                </a:pPr>
                <a:r>
                  <a:rPr lang="ru-RU" dirty="0" smtClean="0"/>
                  <a:t>Ввели игру 0 на стойкость </a:t>
                </a:r>
                <a:r>
                  <a:rPr lang="en-US" dirty="0" smtClean="0"/>
                  <a:t>MAC. </a:t>
                </a:r>
                <a:r>
                  <a:rPr lang="ru-RU" dirty="0" smtClean="0"/>
                  <a:t>Обозначили вероятность победы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oMath>
                </a14:m>
                <a:r>
                  <a:rPr lang="ru-RU" dirty="0" smtClean="0"/>
                  <a:t>. Для любой точки </a:t>
                </a:r>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верно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oMath>
                </a14:m>
                <a:r>
                  <a:rPr lang="ru-RU" dirty="0" smtClean="0"/>
                  <a:t>.</a:t>
                </a:r>
              </a:p>
              <a:p>
                <a:pPr marL="0" indent="0">
                  <a:buNone/>
                </a:pPr>
                <a:r>
                  <a:rPr lang="ru-RU" dirty="0" smtClean="0"/>
                  <a:t>Ввели игру 1, заменив </a:t>
                </a:r>
                <a:r>
                  <a:rPr lang="en-US" dirty="0" smtClean="0"/>
                  <a:t>PRF </a:t>
                </a:r>
                <a:r>
                  <a:rPr lang="ru-RU" dirty="0" smtClean="0"/>
                  <a:t>на случайную функцию.</a:t>
                </a:r>
              </a:p>
              <a:p>
                <a:pPr marL="0" indent="0">
                  <a:buNone/>
                </a:pPr>
                <a:r>
                  <a:rPr lang="ru-RU" dirty="0" smtClean="0"/>
                  <a:t>Итого имеем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dirty="0"/>
                  <a:t>Обозначили вероятность победы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e>
                        </m:d>
                      </m:e>
                    </m:func>
                  </m:oMath>
                </a14:m>
                <a:r>
                  <a:rPr lang="ru-RU" dirty="0" smtClean="0"/>
                  <a:t>. Замечаем, что  </a:t>
                </a:r>
                <a14:m>
                  <m:oMath xmlns:m="http://schemas.openxmlformats.org/officeDocument/2006/math">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r>
                      <a:rPr lang="ru-RU"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ru-RU" b="0" i="0" smtClean="0">
                        <a:latin typeface="Cambria Math" panose="02040503050406030204" pitchFamily="18" charset="0"/>
                      </a:rPr>
                      <m:t>, </m:t>
                    </m:r>
                  </m:oMath>
                </a14:m>
                <a:r>
                  <a:rPr lang="ru-RU" dirty="0" smtClean="0"/>
                  <a:t>так как мы смогли построить алгоритм </a:t>
                </a:r>
                <a14:m>
                  <m:oMath xmlns:m="http://schemas.openxmlformats.org/officeDocument/2006/math">
                    <m:r>
                      <a:rPr lang="en-US" b="0" i="1" smtClean="0">
                        <a:latin typeface="Cambria Math" panose="02040503050406030204" pitchFamily="18" charset="0"/>
                      </a:rPr>
                      <m:t>𝐵</m:t>
                    </m:r>
                    <m:r>
                      <a:rPr lang="ru-RU" b="0" i="1" smtClean="0">
                        <a:latin typeface="Cambria Math" panose="02040503050406030204" pitchFamily="18" charset="0"/>
                      </a:rPr>
                      <m:t>.</m:t>
                    </m:r>
                  </m:oMath>
                </a14:m>
                <a:r>
                  <a:rPr lang="ru-RU" dirty="0" smtClean="0"/>
                  <a:t> Заметим также, что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endParaRPr lang="ru-RU" dirty="0"/>
              </a:p>
              <a:p>
                <a:pPr marL="0" indent="0">
                  <a:buNone/>
                </a:pPr>
                <a:r>
                  <a:rPr lang="ru-RU" dirty="0" smtClean="0"/>
                  <a:t>Итого </a:t>
                </a:r>
                <a14:m>
                  <m:oMath xmlns:m="http://schemas.openxmlformats.org/officeDocument/2006/math">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r>
                  <a:rPr lang="ru-RU" dirty="0" smtClean="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2020022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стойкая </a:t>
            </a:r>
            <a:r>
              <a:rPr lang="en-US" dirty="0" smtClean="0"/>
              <a:t>PRF </a:t>
            </a:r>
            <a:r>
              <a:rPr lang="ru-RU" dirty="0" smtClean="0"/>
              <a:t>с </a:t>
            </a:r>
            <a:r>
              <a:rPr lang="ru-RU" dirty="0" err="1" smtClean="0"/>
              <a:t>суперполиномиальной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spTree>
    <p:extLst>
      <p:ext uri="{BB962C8B-B14F-4D97-AF65-F5344CB8AC3E}">
        <p14:creationId xmlns:p14="http://schemas.microsoft.com/office/powerpoint/2010/main" val="2153038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93115"/>
                <a:ext cx="10515600" cy="4955185"/>
              </a:xfrm>
            </p:spPr>
            <p:txBody>
              <a:bodyPr>
                <a:normAutofit lnSpcReduction="10000"/>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t>
                </a:r>
                <a:r>
                  <a:rPr lang="ru-RU" dirty="0" smtClean="0"/>
                  <a:t>последовательности,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𝑡</m:t>
                    </m:r>
                  </m:oMath>
                </a14:m>
                <a:r>
                  <a:rPr lang="en-US" dirty="0" smtClean="0"/>
                  <a:t>. </a:t>
                </a:r>
                <a14:m>
                  <m:oMath xmlns:m="http://schemas.openxmlformats.org/officeDocument/2006/math">
                    <m:r>
                      <a:rPr lang="en-US" b="0" i="1" smtClean="0">
                        <a:latin typeface="Cambria Math" panose="02040503050406030204" pitchFamily="18" charset="0"/>
                      </a:rPr>
                      <m:t>𝑥</m:t>
                    </m:r>
                  </m:oMath>
                </a14:m>
                <a:r>
                  <a:rPr lang="en-US" dirty="0" smtClean="0"/>
                  <a:t> </a:t>
                </a:r>
                <a:r>
                  <a:rPr lang="ru-RU" dirty="0" smtClean="0"/>
                  <a:t>является полным префиксом </a:t>
                </a:r>
                <a14:m>
                  <m:oMath xmlns:m="http://schemas.openxmlformats.org/officeDocument/2006/math">
                    <m:r>
                      <a:rPr lang="en-US" b="0" i="1" smtClean="0">
                        <a:latin typeface="Cambria Math" panose="02040503050406030204" pitchFamily="18" charset="0"/>
                      </a:rPr>
                      <m:t>𝑦</m:t>
                    </m:r>
                  </m:oMath>
                </a14:m>
                <a:r>
                  <a:rPr lang="ru-RU" dirty="0" smtClean="0"/>
                  <a:t>, если для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ru-RU" dirty="0" smtClean="0"/>
                  <a:t>.</a:t>
                </a:r>
              </a:p>
              <a:p>
                <a:pPr marL="0" indent="0">
                  <a:buNone/>
                </a:pPr>
                <a:endParaRPr lang="ru-RU" dirty="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a:t>
                </a:r>
                <a:r>
                  <a:rPr lang="en-US" dirty="0" smtClean="0"/>
                  <a:t>PRF </a:t>
                </a:r>
                <a:r>
                  <a:rPr lang="ru-RU" dirty="0" smtClean="0"/>
                  <a:t>на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В введём </a:t>
                </a:r>
                <a:r>
                  <a:rPr lang="ru-RU" dirty="0" err="1" smtClean="0"/>
                  <a:t>беспрификсного</a:t>
                </a:r>
                <a:r>
                  <a:rPr lang="ru-RU" dirty="0" smtClean="0"/>
                  <a:t> противника в игре на </a:t>
                </a:r>
                <a:r>
                  <a:rPr lang="en-US" dirty="0" smtClean="0"/>
                  <a:t>PRF</a:t>
                </a:r>
                <a:r>
                  <a:rPr lang="ru-RU" dirty="0" smtClean="0"/>
                  <a:t>, отличающегося от обычного тем, что он запрашивает значения только для непустых сообщений длины не более </a:t>
                </a:r>
                <a14:m>
                  <m:oMath xmlns:m="http://schemas.openxmlformats.org/officeDocument/2006/math">
                    <m:r>
                      <a:rPr lang="en-US" b="0" i="1" smtClean="0">
                        <a:latin typeface="Cambria Math" panose="02040503050406030204" pitchFamily="18" charset="0"/>
                      </a:rPr>
                      <m:t>𝑙</m:t>
                    </m:r>
                  </m:oMath>
                </a14:m>
                <a:r>
                  <a:rPr lang="en-US" dirty="0" smtClean="0"/>
                  <a:t> </a:t>
                </a:r>
                <a:r>
                  <a:rPr lang="ru-RU" dirty="0" smtClean="0"/>
                  <a:t>элементов из </a:t>
                </a:r>
                <a14:m>
                  <m:oMath xmlns:m="http://schemas.openxmlformats.org/officeDocument/2006/math">
                    <m:r>
                      <a:rPr lang="en-US" b="0" i="1" smtClean="0">
                        <a:latin typeface="Cambria Math" panose="02040503050406030204" pitchFamily="18" charset="0"/>
                      </a:rPr>
                      <m:t>𝑋</m:t>
                    </m:r>
                  </m:oMath>
                </a14:m>
                <a:r>
                  <a:rPr lang="ru-RU" dirty="0" smtClean="0"/>
                  <a:t>, для которых ни одно из них не является полным префиксом другого.</a:t>
                </a:r>
              </a:p>
              <a:p>
                <a:pPr marL="0" indent="0">
                  <a:buNone/>
                </a:pPr>
                <a:endParaRPr lang="ru-RU" dirty="0"/>
              </a:p>
              <a:p>
                <a:pPr marL="0" indent="0">
                  <a:buNone/>
                </a:pPr>
                <a:r>
                  <a:rPr lang="en-US" dirty="0" smtClean="0"/>
                  <a:t>PRF </a:t>
                </a:r>
                <a14:m>
                  <m:oMath xmlns:m="http://schemas.openxmlformats.org/officeDocument/2006/math">
                    <m:r>
                      <a:rPr lang="en-US" b="0" i="1" smtClean="0">
                        <a:latin typeface="Cambria Math" panose="02040503050406030204" pitchFamily="18" charset="0"/>
                      </a:rPr>
                      <m:t>𝐹</m:t>
                    </m:r>
                  </m:oMath>
                </a14:m>
                <a:r>
                  <a:rPr lang="ru-RU" dirty="0" smtClean="0"/>
                  <a:t> называется стойкой </a:t>
                </a:r>
                <a:r>
                  <a:rPr lang="ru-RU" dirty="0" err="1" smtClean="0"/>
                  <a:t>беспрификсной</a:t>
                </a:r>
                <a:r>
                  <a:rPr lang="ru-RU" dirty="0" smtClean="0"/>
                  <a:t> </a:t>
                </a:r>
                <a:r>
                  <a:rPr lang="en-US" dirty="0" smtClean="0"/>
                  <a:t>PRF</a:t>
                </a:r>
                <a:r>
                  <a:rPr lang="ru-RU" dirty="0" smtClean="0"/>
                  <a:t>, если она стойкая против любых </a:t>
                </a:r>
                <a:r>
                  <a:rPr lang="ru-RU" dirty="0" err="1" smtClean="0"/>
                  <a:t>беспрификсных</a:t>
                </a:r>
                <a:r>
                  <a:rPr lang="ru-RU" dirty="0" smtClean="0"/>
                  <a:t> противников.</a:t>
                </a:r>
              </a:p>
              <a:p>
                <a:pPr marL="0" indent="0">
                  <a:buNone/>
                </a:pPr>
                <a:endParaRPr lang="ru-RU" dirty="0"/>
              </a:p>
              <a:p>
                <a:pPr marL="0" indent="0">
                  <a:buNone/>
                </a:pPr>
                <a:r>
                  <a:rPr lang="ru-RU" dirty="0" err="1" smtClean="0"/>
                  <a:t>Беспрификсная</a:t>
                </a:r>
                <a:r>
                  <a:rPr lang="en-US" dirty="0" smtClean="0"/>
                  <a:t> </a:t>
                </a:r>
                <a:r>
                  <a:rPr lang="ru-RU" dirty="0" smtClean="0"/>
                  <a:t>стойкая </a:t>
                </a:r>
                <a:r>
                  <a:rPr lang="en-US" dirty="0" smtClean="0"/>
                  <a:t>PRF </a:t>
                </a:r>
                <a:r>
                  <a:rPr lang="ru-RU" dirty="0" smtClean="0"/>
                  <a:t>более слабое определение, чем стойкая </a:t>
                </a:r>
                <a:r>
                  <a:rPr lang="en-US" dirty="0" smtClean="0"/>
                  <a:t>PRF</a:t>
                </a:r>
                <a:endParaRPr lang="ru-RU" dirty="0" smtClean="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93115"/>
                <a:ext cx="10515600" cy="4955185"/>
              </a:xfrm>
              <a:blipFill rotWithShape="0">
                <a:blip r:embed="rId2"/>
                <a:stretch>
                  <a:fillRect l="-1043" t="-2460" r="-1507"/>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4269009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1939144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91705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838200" y="3835730"/>
            <a:ext cx="10515600" cy="18525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a:bodyPr>
              <a:lstStyle/>
              <a:p>
                <a:pPr marL="0" indent="0">
                  <a:buNone/>
                </a:pPr>
                <a:r>
                  <a:rPr lang="ru-RU" b="1" dirty="0" smtClean="0"/>
                  <a:t>Теорема 9.3.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стойкая </a:t>
                </a:r>
                <a:r>
                  <a:rPr lang="en-US" dirty="0" smtClean="0"/>
                  <a:t>PRF</a:t>
                </a:r>
                <a:r>
                  <a:rPr lang="ru-RU" dirty="0"/>
                  <a:t>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ru-RU" dirty="0" smtClean="0"/>
                  <a:t>. Для </a:t>
                </a:r>
                <a:r>
                  <a:rPr lang="ru-RU" dirty="0" err="1" smtClean="0"/>
                  <a:t>полиномиально</a:t>
                </a:r>
                <a:r>
                  <a:rPr lang="ru-RU" dirty="0" smtClean="0"/>
                  <a:t> ограниченной величины </a:t>
                </a:r>
                <a14:m>
                  <m:oMath xmlns:m="http://schemas.openxmlformats.org/officeDocument/2006/math">
                    <m:r>
                      <a:rPr lang="en-US" b="0" i="1" smtClean="0">
                        <a:latin typeface="Cambria Math" panose="02040503050406030204" pitchFamily="18" charset="0"/>
                      </a:rPr>
                      <m:t>𝑙</m:t>
                    </m:r>
                  </m:oMath>
                </a14:m>
                <a:r>
                  <a:rPr lang="ru-RU" dirty="0" smtClean="0"/>
                  <a:t> </a:t>
                </a: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a:t>
                </a:r>
                <a:r>
                  <a:rPr lang="ru-RU" dirty="0" smtClean="0"/>
                  <a:t>является стойкой </a:t>
                </a:r>
                <a:r>
                  <a:rPr lang="ru-RU" dirty="0" err="1" smtClean="0"/>
                  <a:t>беспрификсной</a:t>
                </a:r>
                <a:r>
                  <a:rPr lang="ru-RU" dirty="0" smtClean="0"/>
                  <a:t> </a:t>
                </a:r>
                <a:r>
                  <a:rPr lang="en-US" dirty="0" smtClean="0"/>
                  <a:t>PRF</a:t>
                </a:r>
                <a:r>
                  <a:rPr lang="ru-RU" dirty="0" smtClean="0"/>
                  <a:t>, причём для любого </a:t>
                </a:r>
                <a:r>
                  <a:rPr lang="ru-RU" dirty="0" err="1" smtClean="0"/>
                  <a:t>беспрификсного</a:t>
                </a:r>
                <a:r>
                  <a:rPr lang="ru-RU" dirty="0" smtClean="0"/>
                  <a:t> противника </a:t>
                </a:r>
                <a14:m>
                  <m:oMath xmlns:m="http://schemas.openxmlformats.org/officeDocument/2006/math">
                    <m:r>
                      <a:rPr lang="en-US" b="0" i="1" smtClean="0">
                        <a:latin typeface="Cambria Math" panose="02040503050406030204" pitchFamily="18" charset="0"/>
                      </a:rPr>
                      <m:t>𝐴</m:t>
                    </m:r>
                  </m:oMath>
                </a14:m>
                <a:r>
                  <a:rPr lang="ru-RU" dirty="0" smtClean="0"/>
                  <a:t>, делающего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в игре на </a:t>
                </a:r>
                <a:r>
                  <a:rPr lang="en-US" dirty="0" smtClean="0"/>
                  <a:t>PRF</a:t>
                </a:r>
                <a:r>
                  <a:rPr lang="ru-RU" dirty="0" smtClean="0"/>
                  <a:t>, причём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𝑝𝑓</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𝑄𝑙</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ru-RU" dirty="0" smtClean="0"/>
              </a:p>
              <a:p>
                <a:pPr marL="0" indent="0">
                  <a:buNone/>
                </a:pPr>
                <a:r>
                  <a:rPr lang="ru-RU" b="1" dirty="0"/>
                  <a:t>Теорема </a:t>
                </a:r>
                <a:r>
                  <a:rPr lang="ru-RU" b="1" dirty="0" smtClean="0"/>
                  <a:t>9.4</a:t>
                </a:r>
                <a:r>
                  <a:rPr lang="ru-RU" dirty="0" smtClean="0"/>
                  <a:t>. </a:t>
                </a:r>
                <a:r>
                  <a:rPr lang="ru-RU" dirty="0"/>
                  <a:t>Пусть </a:t>
                </a:r>
                <a14:m>
                  <m:oMath xmlns:m="http://schemas.openxmlformats.org/officeDocument/2006/math">
                    <m:r>
                      <a:rPr lang="en-US" i="1">
                        <a:latin typeface="Cambria Math" panose="02040503050406030204" pitchFamily="18" charset="0"/>
                      </a:rPr>
                      <m:t>𝐹</m:t>
                    </m:r>
                  </m:oMath>
                </a14:m>
                <a:r>
                  <a:rPr lang="ru-RU" dirty="0"/>
                  <a:t> – стойкая </a:t>
                </a:r>
                <a:r>
                  <a:rPr lang="en-US" dirty="0"/>
                  <a:t>PRF</a:t>
                </a:r>
                <a:r>
                  <a:rPr lang="ru-RU" dirty="0"/>
                  <a:t> на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𝐾</m:t>
                        </m:r>
                      </m:e>
                    </m:d>
                  </m:oMath>
                </a14:m>
                <a:r>
                  <a:rPr lang="ru-RU" dirty="0" smtClean="0"/>
                  <a:t>. </a:t>
                </a:r>
                <a:r>
                  <a:rPr lang="ru-RU" dirty="0"/>
                  <a:t>Для </a:t>
                </a:r>
                <a:r>
                  <a:rPr lang="ru-RU" dirty="0" err="1"/>
                  <a:t>полиномиально</a:t>
                </a:r>
                <a:r>
                  <a:rPr lang="ru-RU" dirty="0"/>
                  <a:t> ограниченной величины </a:t>
                </a:r>
                <a14:m>
                  <m:oMath xmlns:m="http://schemas.openxmlformats.org/officeDocument/2006/math">
                    <m:r>
                      <a:rPr lang="en-US" i="1">
                        <a:latin typeface="Cambria Math" panose="02040503050406030204" pitchFamily="18" charset="0"/>
                      </a:rPr>
                      <m:t>𝑙</m:t>
                    </m:r>
                  </m:oMath>
                </a14:m>
                <a:r>
                  <a:rPr lang="ru-RU" dirty="0"/>
                  <a:t> </a:t>
                </a:r>
                <a:r>
                  <a:rPr lang="en-US" dirty="0"/>
                  <a:t>PRF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e>
                      <m:sup>
                        <m:r>
                          <a:rPr lang="en-US" i="1">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r>
                      <a:rPr lang="en-US" b="0" i="1" smtClean="0">
                        <a:latin typeface="Cambria Math" panose="02040503050406030204" pitchFamily="18" charset="0"/>
                      </a:rPr>
                      <m:t>𝐾</m:t>
                    </m:r>
                  </m:oMath>
                </a14:m>
                <a:r>
                  <a:rPr lang="en-US" dirty="0"/>
                  <a:t> </a:t>
                </a:r>
                <a:r>
                  <a:rPr lang="ru-RU" dirty="0"/>
                  <a:t>является стойкой </a:t>
                </a:r>
                <a:r>
                  <a:rPr lang="ru-RU" dirty="0" err="1"/>
                  <a:t>беспрификсной</a:t>
                </a:r>
                <a:r>
                  <a:rPr lang="ru-RU" dirty="0"/>
                  <a:t> </a:t>
                </a:r>
                <a:r>
                  <a:rPr lang="en-US" dirty="0"/>
                  <a:t>PRF</a:t>
                </a:r>
                <a:r>
                  <a:rPr lang="ru-RU" dirty="0"/>
                  <a:t>, причём для любого </a:t>
                </a:r>
                <a:r>
                  <a:rPr lang="ru-RU" dirty="0" err="1"/>
                  <a:t>беспрификсного</a:t>
                </a:r>
                <a:r>
                  <a:rPr lang="ru-RU" dirty="0"/>
                  <a:t> противника </a:t>
                </a:r>
                <a14:m>
                  <m:oMath xmlns:m="http://schemas.openxmlformats.org/officeDocument/2006/math">
                    <m:r>
                      <a:rPr lang="en-US" i="1">
                        <a:latin typeface="Cambria Math" panose="02040503050406030204" pitchFamily="18" charset="0"/>
                      </a:rPr>
                      <m:t>𝐴</m:t>
                    </m:r>
                  </m:oMath>
                </a14:m>
                <a:r>
                  <a:rPr lang="ru-RU" dirty="0"/>
                  <a:t>, делающего не более </a:t>
                </a:r>
                <a14:m>
                  <m:oMath xmlns:m="http://schemas.openxmlformats.org/officeDocument/2006/math">
                    <m:r>
                      <a:rPr lang="en-US" i="1">
                        <a:latin typeface="Cambria Math" panose="02040503050406030204" pitchFamily="18" charset="0"/>
                      </a:rPr>
                      <m:t>𝑄</m:t>
                    </m:r>
                  </m:oMath>
                </a14:m>
                <a:r>
                  <a:rPr lang="ru-RU" dirty="0"/>
                  <a:t> запросов существует противник в игре на </a:t>
                </a:r>
                <a:r>
                  <a:rPr lang="en-US" dirty="0"/>
                  <a:t>PRF</a:t>
                </a:r>
                <a:r>
                  <a:rPr lang="ru-RU" dirty="0"/>
                  <a:t>, причём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𝑃𝑅</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𝑝𝑓</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e>
                      </m:d>
                      <m:r>
                        <a:rPr lang="en-US" i="1">
                          <a:latin typeface="Cambria Math" panose="02040503050406030204" pitchFamily="18" charset="0"/>
                        </a:rPr>
                        <m:t>≤</m:t>
                      </m:r>
                      <m:r>
                        <a:rPr lang="en-US" b="0" i="1" smtClean="0">
                          <a:latin typeface="Cambria Math" panose="02040503050406030204" pitchFamily="18" charset="0"/>
                        </a:rPr>
                        <m:t>𝑄𝑙</m:t>
                      </m:r>
                      <m:r>
                        <a:rPr lang="en-US" b="0" i="1" smtClean="0">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без доказательства</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b="-26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29</a:t>
            </a:fld>
            <a:endParaRPr lang="ru-RU"/>
          </a:p>
        </p:txBody>
      </p:sp>
    </p:spTree>
    <p:extLst>
      <p:ext uri="{BB962C8B-B14F-4D97-AF65-F5344CB8AC3E}">
        <p14:creationId xmlns:p14="http://schemas.microsoft.com/office/powerpoint/2010/main" val="1252994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008355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30</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3167811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31</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096968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Стойкие </a:t>
            </a:r>
            <a:r>
              <a:rPr lang="en-US" dirty="0" smtClean="0"/>
              <a:t>MAC </a:t>
            </a:r>
            <a:r>
              <a:rPr lang="ru-RU" dirty="0" smtClean="0"/>
              <a:t>можно построить на основе </a:t>
            </a:r>
            <a:r>
              <a:rPr lang="ru-RU" dirty="0" err="1" smtClean="0"/>
              <a:t>беспрификсных</a:t>
            </a:r>
            <a:r>
              <a:rPr lang="ru-RU" dirty="0" smtClean="0"/>
              <a:t> </a:t>
            </a:r>
            <a:r>
              <a:rPr lang="en-US" dirty="0" smtClean="0"/>
              <a:t>PRF</a:t>
            </a:r>
            <a:r>
              <a:rPr lang="ru-RU" dirty="0"/>
              <a:t> </a:t>
            </a:r>
            <a:r>
              <a:rPr lang="ru-RU" dirty="0" smtClean="0"/>
              <a:t>(</a:t>
            </a:r>
            <a:r>
              <a:rPr lang="ru-RU" dirty="0" err="1" smtClean="0"/>
              <a:t>сл</a:t>
            </a:r>
            <a:r>
              <a:rPr lang="ru-RU" dirty="0" smtClean="0"/>
              <a:t> лекция), но использование </a:t>
            </a:r>
            <a:r>
              <a:rPr lang="ru-RU" dirty="0" err="1"/>
              <a:t>беспрификсных</a:t>
            </a:r>
            <a:r>
              <a:rPr lang="ru-RU" dirty="0"/>
              <a:t> </a:t>
            </a:r>
            <a:r>
              <a:rPr lang="en-US" dirty="0"/>
              <a:t>PRF</a:t>
            </a:r>
            <a:r>
              <a:rPr lang="ru-RU" dirty="0"/>
              <a:t> </a:t>
            </a:r>
            <a:r>
              <a:rPr lang="ru-RU" dirty="0" smtClean="0"/>
              <a:t>в качестве </a:t>
            </a:r>
            <a:r>
              <a:rPr lang="en-US" dirty="0" smtClean="0"/>
              <a:t>MAC </a:t>
            </a:r>
            <a:r>
              <a:rPr lang="ru-RU" dirty="0" smtClean="0"/>
              <a:t>даёт </a:t>
            </a:r>
            <a:r>
              <a:rPr lang="ru-RU" smtClean="0"/>
              <a:t>нестойкие конструкции.</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32</a:t>
            </a:fld>
            <a:endParaRPr lang="ru-RU"/>
          </a:p>
        </p:txBody>
      </p:sp>
    </p:spTree>
    <p:extLst>
      <p:ext uri="{BB962C8B-B14F-4D97-AF65-F5344CB8AC3E}">
        <p14:creationId xmlns:p14="http://schemas.microsoft.com/office/powerpoint/2010/main" val="8503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04130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02987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1880686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354514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351203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4755808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3279</TotalTime>
  <Words>1051</Words>
  <Application>Microsoft Office PowerPoint</Application>
  <PresentationFormat>Широкоэкранный</PresentationFormat>
  <Paragraphs>281</Paragraphs>
  <Slides>32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32</vt:i4>
      </vt:variant>
    </vt:vector>
  </HeadingPairs>
  <TitlesOfParts>
    <vt:vector size="38" baseType="lpstr">
      <vt:lpstr>Arial</vt:lpstr>
      <vt:lpstr>Calibri</vt:lpstr>
      <vt:lpstr>Calibri Light</vt:lpstr>
      <vt:lpstr>Cambria Math</vt:lpstr>
      <vt:lpstr>Symbol</vt:lpstr>
      <vt:lpstr>Тема Office</vt:lpstr>
      <vt:lpstr>Прикладная Криптография: Симметричные криптосистемы MAC</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Игра на стойкость MAC  (chosen message attack)</vt:lpstr>
      <vt:lpstr>Игра на стойкость MAC (chosen message attack)</vt:lpstr>
      <vt:lpstr>Игра на стойкость MAC</vt:lpstr>
      <vt:lpstr>Игра на стойкость MAC  (с запросами на проверку)</vt:lpstr>
      <vt:lpstr>Игра на стойкость MAC  (с запросами на проверку)</vt:lpstr>
      <vt:lpstr>Эквивалентность определений</vt:lpstr>
      <vt:lpstr>Построение противника B</vt:lpstr>
      <vt:lpstr>Игра 0</vt:lpstr>
      <vt:lpstr>Игра 1</vt:lpstr>
      <vt:lpstr>Игра 2</vt:lpstr>
      <vt:lpstr>Построение MAC на основе PRF</vt:lpstr>
      <vt:lpstr>Игра 0</vt:lpstr>
      <vt:lpstr>Игра 1</vt:lpstr>
      <vt:lpstr>Построим противника B в игре на PRF </vt:lpstr>
      <vt:lpstr>Построение MAC на основе PRF</vt:lpstr>
      <vt:lpstr>Построение MAC на основе PRF</vt:lpstr>
      <vt:lpstr>Беспрификсные PRF</vt:lpstr>
      <vt:lpstr>Беспрификсные PRF</vt:lpstr>
      <vt:lpstr>Беспрификсные PRF</vt:lpstr>
      <vt:lpstr>Беспрификсные PRF</vt:lpstr>
      <vt:lpstr>Атака на F^∗ MAC</vt:lpstr>
      <vt:lpstr>Атака на F_CBC MAC </vt:lpstr>
      <vt:lpstr>Построение MAC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Макаров Артем Олегович</cp:lastModifiedBy>
  <cp:revision>1132</cp:revision>
  <dcterms:created xsi:type="dcterms:W3CDTF">2018-08-24T12:25:18Z</dcterms:created>
  <dcterms:modified xsi:type="dcterms:W3CDTF">2019-11-12T11:17:29Z</dcterms:modified>
</cp:coreProperties>
</file>