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322" r:id="rId2"/>
    <p:sldId id="327" r:id="rId3"/>
    <p:sldId id="328" r:id="rId4"/>
    <p:sldId id="323" r:id="rId5"/>
    <p:sldId id="324" r:id="rId6"/>
    <p:sldId id="325" r:id="rId7"/>
    <p:sldId id="326" r:id="rId8"/>
    <p:sldId id="299" r:id="rId9"/>
    <p:sldId id="298" r:id="rId10"/>
    <p:sldId id="300" r:id="rId11"/>
    <p:sldId id="301" r:id="rId12"/>
    <p:sldId id="303" r:id="rId13"/>
    <p:sldId id="307" r:id="rId14"/>
    <p:sldId id="308" r:id="rId15"/>
    <p:sldId id="306" r:id="rId16"/>
    <p:sldId id="309" r:id="rId17"/>
    <p:sldId id="265" r:id="rId18"/>
    <p:sldId id="310" r:id="rId19"/>
    <p:sldId id="312" r:id="rId20"/>
    <p:sldId id="313" r:id="rId21"/>
    <p:sldId id="302" r:id="rId22"/>
    <p:sldId id="314" r:id="rId23"/>
    <p:sldId id="315" r:id="rId24"/>
    <p:sldId id="304" r:id="rId25"/>
    <p:sldId id="316" r:id="rId26"/>
    <p:sldId id="317" r:id="rId27"/>
    <p:sldId id="318" r:id="rId28"/>
    <p:sldId id="319" r:id="rId29"/>
    <p:sldId id="320" r:id="rId30"/>
    <p:sldId id="321" r:id="rId3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F0A6B2F-72A2-4B80-9CCA-8781ED2C4189}">
          <p14:sldIdLst>
            <p14:sldId id="322"/>
          </p14:sldIdLst>
        </p14:section>
        <p14:section name="flashback" id="{F6B5557B-2A93-4918-934F-99327DC43D12}">
          <p14:sldIdLst>
            <p14:sldId id="327"/>
            <p14:sldId id="328"/>
          </p14:sldIdLst>
        </p14:section>
        <p14:section name="Вычислимые шифры и семантческая стойкость" id="{F636B4C9-9F35-405A-B7EC-ED6DD80C5AFF}">
          <p14:sldIdLst>
            <p14:sldId id="323"/>
            <p14:sldId id="324"/>
            <p14:sldId id="325"/>
            <p14:sldId id="326"/>
            <p14:sldId id="299"/>
            <p14:sldId id="298"/>
            <p14:sldId id="300"/>
            <p14:sldId id="301"/>
            <p14:sldId id="303"/>
            <p14:sldId id="307"/>
            <p14:sldId id="308"/>
            <p14:sldId id="306"/>
            <p14:sldId id="309"/>
            <p14:sldId id="265"/>
            <p14:sldId id="310"/>
            <p14:sldId id="312"/>
            <p14:sldId id="313"/>
            <p14:sldId id="302"/>
            <p14:sldId id="314"/>
            <p14:sldId id="315"/>
            <p14:sldId id="304"/>
            <p14:sldId id="316"/>
            <p14:sldId id="317"/>
            <p14:sldId id="318"/>
            <p14:sldId id="319"/>
            <p14:sldId id="320"/>
          </p14:sldIdLst>
        </p14:section>
        <p14:section name="Выводы" id="{DBB8A91A-3157-4835-9428-3543E107E76C}">
          <p14:sldIdLst>
            <p14:sldId id="32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4664" autoAdjust="0"/>
  </p:normalViewPr>
  <p:slideViewPr>
    <p:cSldViewPr snapToGrid="0">
      <p:cViewPr varScale="1">
        <p:scale>
          <a:sx n="109" d="100"/>
          <a:sy n="109" d="100"/>
        </p:scale>
        <p:origin x="85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22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12.09.2021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12.09.2021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12.09.2021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12.09.2021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12.09.2021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12.09.2021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12.09.2021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12.09.2021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12.09.2021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12.09.2021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12.09.2021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12.09.2021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12.09.2021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01.png"/><Relationship Id="rId7" Type="http://schemas.openxmlformats.org/officeDocument/2006/relationships/image" Target="../media/image48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5" Type="http://schemas.openxmlformats.org/officeDocument/2006/relationships/image" Target="../media/image421.png"/><Relationship Id="rId4" Type="http://schemas.openxmlformats.org/officeDocument/2006/relationships/image" Target="../media/image4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0.png"/><Relationship Id="rId7" Type="http://schemas.openxmlformats.org/officeDocument/2006/relationships/image" Target="../media/image44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5" Type="http://schemas.openxmlformats.org/officeDocument/2006/relationships/image" Target="../media/image410.png"/><Relationship Id="rId4" Type="http://schemas.openxmlformats.org/officeDocument/2006/relationships/image" Target="../media/image401.png"/><Relationship Id="rId9" Type="http://schemas.openxmlformats.org/officeDocument/2006/relationships/image" Target="../media/image7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0.png"/><Relationship Id="rId7" Type="http://schemas.openxmlformats.org/officeDocument/2006/relationships/image" Target="../media/image54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83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10" Type="http://schemas.openxmlformats.org/officeDocument/2006/relationships/image" Target="../media/image81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10" Type="http://schemas.openxmlformats.org/officeDocument/2006/relationships/image" Target="../media/image94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31.png"/><Relationship Id="rId7" Type="http://schemas.openxmlformats.org/officeDocument/2006/relationships/image" Target="../media/image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421.png"/><Relationship Id="rId4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00.png"/><Relationship Id="rId7" Type="http://schemas.openxmlformats.org/officeDocument/2006/relationships/image" Target="../media/image4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21.png"/><Relationship Id="rId4" Type="http://schemas.openxmlformats.org/officeDocument/2006/relationships/image" Target="../media/image4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38785"/>
            <a:ext cx="9144000" cy="394633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Абсолютная и </a:t>
            </a:r>
            <a:r>
              <a:rPr lang="en-US" dirty="0" smtClean="0"/>
              <a:t>C</a:t>
            </a:r>
            <a:r>
              <a:rPr lang="ru-RU" dirty="0" err="1" smtClean="0"/>
              <a:t>емантическая</a:t>
            </a:r>
            <a:r>
              <a:rPr lang="ru-RU" dirty="0" smtClean="0"/>
              <a:t> стойкость</a:t>
            </a:r>
            <a:r>
              <a:rPr lang="en-US" dirty="0" smtClean="0"/>
              <a:t> (</a:t>
            </a:r>
            <a:r>
              <a:rPr lang="ru-RU" smtClean="0"/>
              <a:t>Акт 2)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323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</a:t>
            </a:r>
            <a:r>
              <a:rPr lang="en-US" dirty="0" smtClean="0"/>
              <a:t>: </a:t>
            </a:r>
            <a:r>
              <a:rPr lang="ru-RU" dirty="0" smtClean="0"/>
              <a:t>семантическая </a:t>
            </a:r>
            <a:r>
              <a:rPr lang="ru-RU" dirty="0"/>
              <a:t>стойкость (одноразовое использование ключа)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Объект 2"/>
              <p:cNvSpPr txBox="1">
                <a:spLocks/>
              </p:cNvSpPr>
              <p:nvPr/>
            </p:nvSpPr>
            <p:spPr>
              <a:xfrm>
                <a:off x="838200" y="1825624"/>
                <a:ext cx="10207170" cy="4530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 smtClean="0"/>
                  <a:t> - событие того, что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эксперименте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 smtClean="0"/>
                  <a:t>. 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1" dirty="0" smtClean="0"/>
                  <a:t>Преимуществом</a:t>
                </a:r>
                <a:r>
                  <a:rPr lang="ru-RU" dirty="0" smtClean="0"/>
                  <a:t> (</a:t>
                </a:r>
                <a:r>
                  <a:rPr lang="en-US" b="1" dirty="0" smtClean="0"/>
                  <a:t>Advantage</a:t>
                </a:r>
                <a:r>
                  <a:rPr lang="en-US" dirty="0" smtClean="0"/>
                  <a:t>) </a:t>
                </a:r>
                <a:r>
                  <a:rPr lang="ru-RU" dirty="0" smtClean="0"/>
                  <a:t>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 в игре на семантическую стойкость есть величина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9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4"/>
                <a:ext cx="10207170" cy="4530725"/>
              </a:xfrm>
              <a:prstGeom prst="rect">
                <a:avLst/>
              </a:prstGeom>
              <a:blipFill>
                <a:blip r:embed="rId2"/>
                <a:stretch>
                  <a:fillRect l="-1075" t="-2016" r="-12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21"/>
          <p:cNvGrpSpPr>
            <a:grpSpLocks/>
          </p:cNvGrpSpPr>
          <p:nvPr/>
        </p:nvGrpSpPr>
        <p:grpSpPr bwMode="auto">
          <a:xfrm>
            <a:off x="3885276" y="4769398"/>
            <a:ext cx="3810000" cy="403622"/>
            <a:chOff x="1776" y="1783"/>
            <a:chExt cx="2400" cy="339"/>
          </a:xfrm>
        </p:grpSpPr>
        <p:sp>
          <p:nvSpPr>
            <p:cNvPr id="16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7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2"/>
          <p:cNvGrpSpPr>
            <a:grpSpLocks/>
          </p:cNvGrpSpPr>
          <p:nvPr/>
        </p:nvGrpSpPr>
        <p:grpSpPr bwMode="auto">
          <a:xfrm>
            <a:off x="8304878" y="5874297"/>
            <a:ext cx="1570038" cy="678656"/>
            <a:chOff x="4560" y="2842"/>
            <a:chExt cx="989" cy="570"/>
          </a:xfrm>
        </p:grpSpPr>
        <p:sp>
          <p:nvSpPr>
            <p:cNvPr id="22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6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7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0"/>
          <p:cNvGrpSpPr>
            <a:grpSpLocks/>
          </p:cNvGrpSpPr>
          <p:nvPr/>
        </p:nvGrpSpPr>
        <p:grpSpPr bwMode="auto">
          <a:xfrm>
            <a:off x="3885276" y="5148024"/>
            <a:ext cx="3733800" cy="506017"/>
            <a:chOff x="1776" y="1985"/>
            <a:chExt cx="2352" cy="425"/>
          </a:xfrm>
        </p:grpSpPr>
        <p:sp>
          <p:nvSpPr>
            <p:cNvPr id="28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61" y="1985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61" y="1985"/>
                  <a:ext cx="981" cy="425"/>
                </a:xfrm>
                <a:prstGeom prst="rect">
                  <a:avLst/>
                </a:prstGeom>
                <a:blipFill>
                  <a:blip r:embed="rId8"/>
                  <a:stretch>
                    <a:fillRect r="-3922" b="-1904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1838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Семантическая </a:t>
            </a:r>
            <a:r>
              <a:rPr lang="ru-RU" dirty="0"/>
              <a:t>стойкость (одноразовое использование ключа)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196909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(одноразово) </a:t>
                </a:r>
                <a:r>
                  <a:rPr lang="ru-RU" b="1" dirty="0" smtClean="0"/>
                  <a:t>семантически стойкий</a:t>
                </a:r>
                <a:r>
                  <a:rPr lang="ru-RU" dirty="0" smtClean="0"/>
                  <a:t>, если для всех эффективных противников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SSadv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b="1" dirty="0" smtClean="0"/>
                  <a:t>пренебрежимо малая величина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Иными словами – вычислительно невозможно отличить шифртексты различных сообщений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196909" cy="4351338"/>
              </a:xfrm>
              <a:blipFill>
                <a:blip r:embed="rId2"/>
                <a:stretch>
                  <a:fillRect l="-1077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1731701" y="6209148"/>
                <a:ext cx="4939109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6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6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701" y="6209148"/>
                <a:ext cx="4939109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5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21"/>
          <p:cNvGrpSpPr>
            <a:grpSpLocks/>
          </p:cNvGrpSpPr>
          <p:nvPr/>
        </p:nvGrpSpPr>
        <p:grpSpPr bwMode="auto">
          <a:xfrm>
            <a:off x="3885276" y="4769398"/>
            <a:ext cx="3810000" cy="403622"/>
            <a:chOff x="1776" y="1783"/>
            <a:chExt cx="2400" cy="339"/>
          </a:xfrm>
        </p:grpSpPr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6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22"/>
          <p:cNvGrpSpPr>
            <a:grpSpLocks/>
          </p:cNvGrpSpPr>
          <p:nvPr/>
        </p:nvGrpSpPr>
        <p:grpSpPr bwMode="auto">
          <a:xfrm>
            <a:off x="8304878" y="5874297"/>
            <a:ext cx="1570038" cy="678656"/>
            <a:chOff x="4560" y="2842"/>
            <a:chExt cx="989" cy="570"/>
          </a:xfrm>
        </p:grpSpPr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2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8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3885276" y="5148024"/>
            <a:ext cx="3733800" cy="506017"/>
            <a:chOff x="1776" y="1985"/>
            <a:chExt cx="2352" cy="425"/>
          </a:xfrm>
        </p:grpSpPr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85" y="1985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85" y="1985"/>
                  <a:ext cx="981" cy="425"/>
                </a:xfrm>
                <a:prstGeom prst="rect">
                  <a:avLst/>
                </a:prstGeom>
                <a:blipFill>
                  <a:blip r:embed="rId9"/>
                  <a:stretch>
                    <a:fillRect r="-3922" b="-1904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5468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Семантическая стойкость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ru-RU" dirty="0" smtClean="0"/>
                  <a:t>«Ослабленная» версия абсолютной стойкости</a:t>
                </a:r>
                <a:r>
                  <a:rPr lang="en-US" dirty="0" smtClean="0"/>
                  <a:t>: </a:t>
                </a:r>
                <a:r>
                  <a:rPr lang="ru-RU" dirty="0" smtClean="0"/>
                  <a:t>только </a:t>
                </a:r>
                <a:r>
                  <a:rPr lang="ru-RU" b="1" dirty="0" smtClean="0"/>
                  <a:t>эффективные</a:t>
                </a:r>
                <a:r>
                  <a:rPr lang="ru-RU" dirty="0" smtClean="0"/>
                  <a:t> </a:t>
                </a:r>
                <a:r>
                  <a:rPr lang="ru-RU" b="1" dirty="0" smtClean="0"/>
                  <a:t>противники</a:t>
                </a:r>
                <a:r>
                  <a:rPr lang="ru-RU" dirty="0" smtClean="0"/>
                  <a:t> и разность вероятностей </a:t>
                </a:r>
                <a:r>
                  <a:rPr lang="ru-RU" dirty="0" err="1" smtClean="0"/>
                  <a:t>расшифрования</a:t>
                </a:r>
                <a:r>
                  <a:rPr lang="ru-RU" dirty="0" smtClean="0"/>
                  <a:t> в заданные сообщения </a:t>
                </a:r>
                <a:r>
                  <a:rPr lang="ru-RU" b="1" dirty="0" smtClean="0"/>
                  <a:t>не превосходит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Позволяет использовать </a:t>
                </a:r>
                <a:r>
                  <a:rPr lang="ru-RU" b="1" dirty="0" smtClean="0"/>
                  <a:t>короткие ключи</a:t>
                </a:r>
              </a:p>
              <a:p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Примеры</a:t>
                </a:r>
                <a:r>
                  <a:rPr lang="en-US" dirty="0" smtClean="0"/>
                  <a:t>:</a:t>
                </a:r>
                <a:endParaRPr lang="ru-RU" dirty="0"/>
              </a:p>
              <a:p>
                <a:r>
                  <a:rPr lang="ru-RU" dirty="0" smtClean="0"/>
                  <a:t>Одноразовый блокнот – семантически стойкий шифр</a:t>
                </a:r>
              </a:p>
              <a:p>
                <a:r>
                  <a:rPr lang="ru-RU" dirty="0" smtClean="0"/>
                  <a:t>Одноразовый блокнот переменной длины – семантически стойкий шифр</a:t>
                </a:r>
              </a:p>
              <a:p>
                <a:r>
                  <a:rPr lang="ru-RU" dirty="0" smtClean="0"/>
                  <a:t>Шифр подстановки – не семантически стойкий шифр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13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3287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атаки на семантическую стойкость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алгоритм позволяющий получить наименее значимый бит </a:t>
                </a:r>
                <a:r>
                  <a:rPr lang="en-US" dirty="0" smtClean="0"/>
                  <a:t>(LSB)</a:t>
                </a:r>
                <a:r>
                  <a:rPr lang="ru-RU" dirty="0" smtClean="0"/>
                  <a:t> открытого текста через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с</m:t>
                    </m:r>
                    <m:groupChr>
                      <m:groupChrPr>
                        <m:chr m:val="←"/>
                        <m:vertJc m:val="bot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 семантически стойкий шифр.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Построим эффективный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, позволяющий выиграть игру на семантическую стойкость.</a:t>
                </a:r>
              </a:p>
              <a:p>
                <a:r>
                  <a:rPr lang="ru-RU" dirty="0" smtClean="0"/>
                  <a:t>Генерация двух сообщений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 с различным наименее значимым битом</a:t>
                </a:r>
                <a:endParaRPr lang="en-US" dirty="0" smtClean="0"/>
              </a:p>
              <a:p>
                <a:r>
                  <a:rPr lang="ru-RU" dirty="0" smtClean="0"/>
                  <a:t>Получение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 smtClean="0"/>
                  <a:t> для одного из сообщений</a:t>
                </a:r>
                <a:endParaRPr lang="en-US" dirty="0" smtClean="0"/>
              </a:p>
              <a:p>
                <a:r>
                  <a:rPr lang="ru-RU" dirty="0" smtClean="0"/>
                  <a:t>Передача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на вход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ru-RU" dirty="0" smtClean="0"/>
              </a:p>
              <a:p>
                <a:r>
                  <a:rPr lang="ru-RU" dirty="0" smtClean="0"/>
                  <a:t>Получение наименее значимого бита отрытого текста, определение эксперимента.</a:t>
                </a:r>
                <a:r>
                  <a:rPr lang="en-US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b="-35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390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Скругленный прямоугольник 65"/>
          <p:cNvSpPr/>
          <p:nvPr/>
        </p:nvSpPr>
        <p:spPr>
          <a:xfrm>
            <a:off x="760774" y="1737864"/>
            <a:ext cx="10542006" cy="13287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атаки на семантическую стойкость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  <p:sp>
        <p:nvSpPr>
          <p:cNvPr id="20" name="Rectangle 28"/>
          <p:cNvSpPr>
            <a:spLocks noChangeArrowheads="1"/>
          </p:cNvSpPr>
          <p:nvPr/>
        </p:nvSpPr>
        <p:spPr bwMode="auto">
          <a:xfrm>
            <a:off x="5832318" y="3901229"/>
            <a:ext cx="4572000" cy="16002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Adv. B  (us)</a:t>
            </a: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2098518" y="3996479"/>
            <a:ext cx="1295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>
            <a:off x="2708118" y="3394023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8880318" y="4529879"/>
            <a:ext cx="1295400" cy="895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Adv.  A</a:t>
            </a:r>
          </a:p>
          <a:p>
            <a:pPr algn="ctr"/>
            <a:r>
              <a:rPr lang="en-US"/>
              <a:t>(given)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2403319" y="4350095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03319" y="4350095"/>
                <a:ext cx="632609" cy="423129"/>
              </a:xfrm>
              <a:prstGeom prst="rect">
                <a:avLst/>
              </a:prstGeom>
              <a:blipFill>
                <a:blip r:embed="rId2"/>
                <a:stretch>
                  <a:fillRect l="-4808" r="-2788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30"/>
          <p:cNvGrpSpPr>
            <a:grpSpLocks/>
          </p:cNvGrpSpPr>
          <p:nvPr/>
        </p:nvGrpSpPr>
        <p:grpSpPr bwMode="auto">
          <a:xfrm>
            <a:off x="3393918" y="4517976"/>
            <a:ext cx="3733800" cy="506016"/>
            <a:chOff x="1152" y="2918"/>
            <a:chExt cx="2352" cy="425"/>
          </a:xfrm>
        </p:grpSpPr>
        <p:sp>
          <p:nvSpPr>
            <p:cNvPr id="26" name="Line 17"/>
            <p:cNvSpPr>
              <a:spLocks noChangeShapeType="1"/>
            </p:cNvSpPr>
            <p:nvPr/>
          </p:nvSpPr>
          <p:spPr bwMode="auto">
            <a:xfrm>
              <a:off x="1152" y="3312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27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blipFill>
                  <a:blip r:embed="rId3"/>
                  <a:stretch>
                    <a:fillRect r="-3383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Rectangle 20"/>
          <p:cNvSpPr>
            <a:spLocks noChangeArrowheads="1"/>
          </p:cNvSpPr>
          <p:nvPr/>
        </p:nvSpPr>
        <p:spPr bwMode="auto">
          <a:xfrm>
            <a:off x="1793718" y="3767879"/>
            <a:ext cx="8763000" cy="1828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9" name="Group 29"/>
          <p:cNvGrpSpPr>
            <a:grpSpLocks/>
          </p:cNvGrpSpPr>
          <p:nvPr/>
        </p:nvGrpSpPr>
        <p:grpSpPr bwMode="auto">
          <a:xfrm>
            <a:off x="3244693" y="3679777"/>
            <a:ext cx="3349625" cy="814389"/>
            <a:chOff x="1106" y="2214"/>
            <a:chExt cx="2110" cy="684"/>
          </a:xfrm>
        </p:grpSpPr>
        <p:sp>
          <p:nvSpPr>
            <p:cNvPr id="30" name="Line 15"/>
            <p:cNvSpPr>
              <a:spLocks noChangeShapeType="1"/>
            </p:cNvSpPr>
            <p:nvPr/>
          </p:nvSpPr>
          <p:spPr bwMode="auto">
            <a:xfrm flipH="1" flipV="1">
              <a:off x="1248" y="2880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106" y="2214"/>
                  <a:ext cx="1709" cy="6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dirty="0">
                            <a:latin typeface="Cambria Math" panose="02040503050406030204" pitchFamily="18" charset="0"/>
                          </a:rPr>
                          <m:t>LSB</m:t>
                        </m:r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)=0</m:t>
                        </m:r>
                        <m:r>
                          <a:rPr lang="en-US" sz="2000" b="0" i="1" dirty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000" dirty="0">
                    <a:latin typeface="Courier New" pitchFamily="49" charset="0"/>
                  </a:endParaRPr>
                </a:p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dirty="0">
                            <a:latin typeface="Cambria Math" panose="02040503050406030204" pitchFamily="18" charset="0"/>
                          </a:rPr>
                          <m:t>LSB</m:t>
                        </m:r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)=1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06" y="2214"/>
                  <a:ext cx="1709" cy="684"/>
                </a:xfrm>
                <a:prstGeom prst="rect">
                  <a:avLst/>
                </a:prstGeom>
                <a:blipFill>
                  <a:blip r:embed="rId4"/>
                  <a:stretch>
                    <a:fillRect b="-4511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7356318" y="4616799"/>
            <a:ext cx="1447800" cy="400050"/>
            <a:chOff x="3648" y="3001"/>
            <a:chExt cx="912" cy="336"/>
          </a:xfrm>
        </p:grpSpPr>
        <p:sp>
          <p:nvSpPr>
            <p:cNvPr id="33" name="Line 24"/>
            <p:cNvSpPr>
              <a:spLocks noChangeShapeType="1"/>
            </p:cNvSpPr>
            <p:nvPr/>
          </p:nvSpPr>
          <p:spPr bwMode="auto">
            <a:xfrm>
              <a:off x="3648" y="331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984" y="3001"/>
                  <a:ext cx="256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4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4" y="3001"/>
                  <a:ext cx="256" cy="33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2"/>
          <p:cNvGrpSpPr>
            <a:grpSpLocks/>
          </p:cNvGrpSpPr>
          <p:nvPr/>
        </p:nvGrpSpPr>
        <p:grpSpPr bwMode="auto">
          <a:xfrm>
            <a:off x="6670518" y="5141858"/>
            <a:ext cx="2209800" cy="645318"/>
            <a:chOff x="3216" y="3442"/>
            <a:chExt cx="1392" cy="542"/>
          </a:xfrm>
        </p:grpSpPr>
        <p:sp>
          <p:nvSpPr>
            <p:cNvPr id="36" name="Line 25"/>
            <p:cNvSpPr>
              <a:spLocks noChangeShapeType="1"/>
            </p:cNvSpPr>
            <p:nvPr/>
          </p:nvSpPr>
          <p:spPr bwMode="auto">
            <a:xfrm flipH="1">
              <a:off x="3216" y="350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9"/>
            <p:cNvSpPr>
              <a:spLocks noChangeShapeType="1"/>
            </p:cNvSpPr>
            <p:nvPr/>
          </p:nvSpPr>
          <p:spPr bwMode="auto">
            <a:xfrm>
              <a:off x="3216" y="35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614" y="3442"/>
                  <a:ext cx="994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LSB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dirty="0" err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 err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14" y="3442"/>
                  <a:ext cx="994" cy="310"/>
                </a:xfrm>
                <a:prstGeom prst="rect">
                  <a:avLst/>
                </a:prstGeom>
                <a:blipFill>
                  <a:blip r:embed="rId6"/>
                  <a:stretch>
                    <a:fillRect b="-131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Прямоугольник 40"/>
              <p:cNvSpPr/>
              <p:nvPr/>
            </p:nvSpPr>
            <p:spPr>
              <a:xfrm>
                <a:off x="2761705" y="6085077"/>
                <a:ext cx="6910353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 smtClean="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6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6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  <m:r>
                        <a:rPr lang="ru-RU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1−0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sz="2600" dirty="0"/>
              </a:p>
            </p:txBody>
          </p:sp>
        </mc:Choice>
        <mc:Fallback xmlns="">
          <p:sp>
            <p:nvSpPr>
              <p:cNvPr id="41" name="Прямоугольник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705" y="6085077"/>
                <a:ext cx="6910353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 Box 6"/>
          <p:cNvSpPr txBox="1">
            <a:spLocks noChangeArrowheads="1"/>
          </p:cNvSpPr>
          <p:nvPr/>
        </p:nvSpPr>
        <p:spPr bwMode="auto">
          <a:xfrm>
            <a:off x="2346021" y="3312472"/>
            <a:ext cx="346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алгоритм позволяющий получить наименее значимый бит </a:t>
                </a:r>
                <a:r>
                  <a:rPr lang="en-US" dirty="0" smtClean="0"/>
                  <a:t>(LSB)</a:t>
                </a:r>
                <a:r>
                  <a:rPr lang="ru-RU" dirty="0" smtClean="0"/>
                  <a:t> открытого текста через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с</m:t>
                    </m:r>
                    <m:groupChr>
                      <m:groupChrPr>
                        <m:chr m:val="←"/>
                        <m:vertJc m:val="bot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 семантически стойкий шифр.</a:t>
                </a:r>
              </a:p>
            </p:txBody>
          </p:sp>
        </mc:Choice>
        <mc:Fallback xmlns="">
          <p:sp>
            <p:nvSpPr>
              <p:cNvPr id="65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8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748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811794" y="1690688"/>
            <a:ext cx="10542006" cy="17573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Доказательства сведением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(</a:t>
            </a:r>
            <a:r>
              <a:rPr lang="en-US" dirty="0" smtClean="0"/>
              <a:t>Reduction proof)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/>
                  <a:t> - вычислимый семантически стойкий шифр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Тогда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e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 </a:t>
                </a:r>
                <a:r>
                  <a:rPr lang="en-US" dirty="0"/>
                  <a:t> </a:t>
                </a:r>
                <a:r>
                  <a:rPr lang="ru-RU" dirty="0"/>
                  <a:t>семантически стойкий шифр.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 От противного.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- не семантически стойкий шифр. 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 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противник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: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SSadv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 пренебрежимо малая величина.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Построим</a:t>
                </a:r>
                <a:r>
                  <a:rPr lang="en-US" dirty="0" smtClean="0"/>
                  <a:t> </a:t>
                </a:r>
                <a:r>
                  <a:rPr lang="ru-RU" dirty="0" smtClean="0"/>
                  <a:t>эффективный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для игры против</a:t>
                </a:r>
                <a:r>
                  <a:rPr lang="en-US" dirty="0" smtClean="0"/>
                  <a:t> </a:t>
                </a:r>
                <a:r>
                  <a:rPr lang="ru-RU" dirty="0" smtClean="0"/>
                  <a:t>семантической</a:t>
                </a:r>
                <a:r>
                  <a:rPr lang="en-US" dirty="0" smtClean="0"/>
                  <a:t> </a:t>
                </a:r>
                <a:r>
                  <a:rPr lang="ru-RU" dirty="0" smtClean="0"/>
                  <a:t>стойкости шифра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с использованием алгоритма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, показав тем самым что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не семантический стойкий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ru-RU" dirty="0" smtClean="0"/>
                  <a:t> противоречие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ru-RU" dirty="0"/>
                  <a:t> </a:t>
                </a:r>
                <a:r>
                  <a:rPr lang="ru-RU" dirty="0" smtClean="0"/>
                  <a:t>– семантический стойкий.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681" b="-37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05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Скругленный прямоугольник 65"/>
          <p:cNvSpPr/>
          <p:nvPr/>
        </p:nvSpPr>
        <p:spPr>
          <a:xfrm>
            <a:off x="811794" y="1690688"/>
            <a:ext cx="10542006" cy="17573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Доказательства сведением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(</a:t>
            </a:r>
            <a:r>
              <a:rPr lang="en-US" dirty="0" smtClean="0"/>
              <a:t>Reduction proof)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53667" y="180203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/>
                  <a:t> - </a:t>
                </a:r>
                <a:r>
                  <a:rPr lang="ru-RU" dirty="0" smtClean="0"/>
                  <a:t>вычислимый семантически стойкий шифр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/>
                  <a:t> </a:t>
                </a:r>
                <a:r>
                  <a:rPr lang="en-US" dirty="0" smtClean="0"/>
                  <a:t> </a:t>
                </a:r>
                <a:r>
                  <a:rPr lang="ru-RU" dirty="0" smtClean="0"/>
                  <a:t>семантически стойкий шифр.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SSadv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 пренебрежимо малая величина.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3667" y="1802035"/>
                <a:ext cx="10515600" cy="4351338"/>
              </a:xfrm>
              <a:blipFill>
                <a:blip r:embed="rId2"/>
                <a:stretch>
                  <a:fillRect l="-1043" t="-2244" r="-17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  <p:sp>
        <p:nvSpPr>
          <p:cNvPr id="44" name="Rectangle 28"/>
          <p:cNvSpPr>
            <a:spLocks noChangeArrowheads="1"/>
          </p:cNvSpPr>
          <p:nvPr/>
        </p:nvSpPr>
        <p:spPr bwMode="auto">
          <a:xfrm>
            <a:off x="5616167" y="4267423"/>
            <a:ext cx="4572000" cy="16002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B </a:t>
            </a: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1882367" y="4362673"/>
            <a:ext cx="1295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46" name="Line 10"/>
          <p:cNvSpPr>
            <a:spLocks noChangeShapeType="1"/>
          </p:cNvSpPr>
          <p:nvPr/>
        </p:nvSpPr>
        <p:spPr bwMode="auto">
          <a:xfrm>
            <a:off x="1112426" y="4485455"/>
            <a:ext cx="349253" cy="8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" name="Rectangle 12"/>
          <p:cNvSpPr>
            <a:spLocks noChangeArrowheads="1"/>
          </p:cNvSpPr>
          <p:nvPr/>
        </p:nvSpPr>
        <p:spPr bwMode="auto">
          <a:xfrm>
            <a:off x="8664167" y="4562475"/>
            <a:ext cx="1295400" cy="122894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 </a:t>
            </a:r>
            <a:r>
              <a:rPr lang="en-US" dirty="0" smtClean="0"/>
              <a:t>A</a:t>
            </a:r>
            <a:endParaRPr lang="en-US" dirty="0"/>
          </a:p>
        </p:txBody>
      </p:sp>
      <p:grpSp>
        <p:nvGrpSpPr>
          <p:cNvPr id="49" name="Group 30"/>
          <p:cNvGrpSpPr>
            <a:grpSpLocks/>
          </p:cNvGrpSpPr>
          <p:nvPr/>
        </p:nvGrpSpPr>
        <p:grpSpPr bwMode="auto">
          <a:xfrm>
            <a:off x="3177767" y="4915134"/>
            <a:ext cx="3733800" cy="506017"/>
            <a:chOff x="1152" y="2944"/>
            <a:chExt cx="2352" cy="425"/>
          </a:xfrm>
        </p:grpSpPr>
        <p:sp>
          <p:nvSpPr>
            <p:cNvPr id="50" name="Line 17"/>
            <p:cNvSpPr>
              <a:spLocks noChangeShapeType="1"/>
            </p:cNvSpPr>
            <p:nvPr/>
          </p:nvSpPr>
          <p:spPr bwMode="auto">
            <a:xfrm>
              <a:off x="1152" y="3312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200" y="2944"/>
                  <a:ext cx="1052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𝑐</m:t>
                        </m:r>
                        <m:groupChr>
                          <m:groupChrPr>
                            <m:chr m:val="←"/>
                            <m:vertJc m:val="bot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groupCh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1" dirty="0" err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i="1" baseline="-25000" dirty="0" err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1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00" y="2944"/>
                  <a:ext cx="1052" cy="42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2" name="Rectangle 20"/>
          <p:cNvSpPr>
            <a:spLocks noChangeArrowheads="1"/>
          </p:cNvSpPr>
          <p:nvPr/>
        </p:nvSpPr>
        <p:spPr bwMode="auto">
          <a:xfrm>
            <a:off x="1577567" y="4134073"/>
            <a:ext cx="8763000" cy="1828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3" name="Group 29"/>
          <p:cNvGrpSpPr>
            <a:grpSpLocks/>
          </p:cNvGrpSpPr>
          <p:nvPr/>
        </p:nvGrpSpPr>
        <p:grpSpPr bwMode="auto">
          <a:xfrm>
            <a:off x="3253967" y="4348388"/>
            <a:ext cx="5356225" cy="490538"/>
            <a:chOff x="1248" y="2468"/>
            <a:chExt cx="3374" cy="412"/>
          </a:xfrm>
        </p:grpSpPr>
        <p:sp>
          <p:nvSpPr>
            <p:cNvPr id="54" name="Line 15"/>
            <p:cNvSpPr>
              <a:spLocks noChangeShapeType="1"/>
            </p:cNvSpPr>
            <p:nvPr/>
          </p:nvSpPr>
          <p:spPr bwMode="auto">
            <a:xfrm flipH="1">
              <a:off x="1248" y="2864"/>
              <a:ext cx="3374" cy="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370" y="2468"/>
                  <a:ext cx="1063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lvl="1"/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i="1" baseline="-25000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sz="2400" dirty="0" smtClean="0">
                      <a:latin typeface="Courier New" pitchFamily="49" charset="0"/>
                    </a:rPr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55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70" y="2468"/>
                  <a:ext cx="1063" cy="3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Group 31"/>
          <p:cNvGrpSpPr>
            <a:grpSpLocks/>
          </p:cNvGrpSpPr>
          <p:nvPr/>
        </p:nvGrpSpPr>
        <p:grpSpPr bwMode="auto">
          <a:xfrm>
            <a:off x="7140167" y="4982993"/>
            <a:ext cx="1447800" cy="400050"/>
            <a:chOff x="3648" y="3001"/>
            <a:chExt cx="912" cy="336"/>
          </a:xfrm>
        </p:grpSpPr>
        <p:sp>
          <p:nvSpPr>
            <p:cNvPr id="57" name="Line 24"/>
            <p:cNvSpPr>
              <a:spLocks noChangeShapeType="1"/>
            </p:cNvSpPr>
            <p:nvPr/>
          </p:nvSpPr>
          <p:spPr bwMode="auto">
            <a:xfrm>
              <a:off x="3648" y="331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984" y="3001"/>
                  <a:ext cx="415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000" i="1" dirty="0"/>
                </a:p>
              </p:txBody>
            </p:sp>
          </mc:Choice>
          <mc:Fallback xmlns="">
            <p:sp>
              <p:nvSpPr>
                <p:cNvPr id="58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4" y="3001"/>
                  <a:ext cx="415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32"/>
          <p:cNvGrpSpPr>
            <a:grpSpLocks/>
          </p:cNvGrpSpPr>
          <p:nvPr/>
        </p:nvGrpSpPr>
        <p:grpSpPr bwMode="auto">
          <a:xfrm>
            <a:off x="6454367" y="5524726"/>
            <a:ext cx="2209800" cy="628650"/>
            <a:chOff x="3216" y="3456"/>
            <a:chExt cx="1392" cy="528"/>
          </a:xfrm>
        </p:grpSpPr>
        <p:sp>
          <p:nvSpPr>
            <p:cNvPr id="60" name="Line 25"/>
            <p:cNvSpPr>
              <a:spLocks noChangeShapeType="1"/>
            </p:cNvSpPr>
            <p:nvPr/>
          </p:nvSpPr>
          <p:spPr bwMode="auto">
            <a:xfrm flipH="1">
              <a:off x="3216" y="350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19"/>
            <p:cNvSpPr>
              <a:spLocks noChangeShapeType="1"/>
            </p:cNvSpPr>
            <p:nvPr/>
          </p:nvSpPr>
          <p:spPr bwMode="auto">
            <a:xfrm>
              <a:off x="3216" y="35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984" y="3456"/>
                  <a:ext cx="266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4" y="3456"/>
                  <a:ext cx="266" cy="3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Прямоугольник 62"/>
              <p:cNvSpPr/>
              <p:nvPr/>
            </p:nvSpPr>
            <p:spPr>
              <a:xfrm>
                <a:off x="3355315" y="6090593"/>
                <a:ext cx="479291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 smtClean="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Ε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ru-RU" sz="2600" dirty="0"/>
              </a:p>
            </p:txBody>
          </p:sp>
        </mc:Choice>
        <mc:Fallback xmlns="">
          <p:sp>
            <p:nvSpPr>
              <p:cNvPr id="63" name="Прямоугольник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315" y="6090593"/>
                <a:ext cx="4792915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 Box 6"/>
          <p:cNvSpPr txBox="1">
            <a:spLocks noChangeArrowheads="1"/>
          </p:cNvSpPr>
          <p:nvPr/>
        </p:nvSpPr>
        <p:spPr bwMode="auto">
          <a:xfrm>
            <a:off x="810510" y="4254624"/>
            <a:ext cx="346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 Box 13"/>
              <p:cNvSpPr txBox="1">
                <a:spLocks noChangeArrowheads="1"/>
              </p:cNvSpPr>
              <p:nvPr/>
            </p:nvSpPr>
            <p:spPr bwMode="auto">
              <a:xfrm>
                <a:off x="2195112" y="4771428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6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95112" y="4771428"/>
                <a:ext cx="632609" cy="423129"/>
              </a:xfrm>
              <a:prstGeom prst="rect">
                <a:avLst/>
              </a:prstGeom>
              <a:blipFill>
                <a:blip r:embed="rId8"/>
                <a:stretch>
                  <a:fillRect l="-4808" r="-2788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8065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Восстановление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Атака на восстановление сообщений</a:t>
                </a:r>
                <a:r>
                  <a:rPr lang="en-US" dirty="0" smtClean="0"/>
                  <a:t>: </a:t>
                </a:r>
                <a:r>
                  <a:rPr lang="ru-RU" dirty="0" smtClean="0"/>
                  <a:t>имея зашифрованное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 smtClean="0"/>
                  <a:t>, восстановить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, с вероятностью больше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Опишем игру на восстановление сообщений.</a:t>
                </a:r>
              </a:p>
              <a:p>
                <a:r>
                  <a:rPr lang="ru-RU" dirty="0"/>
                  <a:t>Претендент вычисляет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ru-RU" dirty="0"/>
                  <a:t>и отправляет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противнику.</a:t>
                </a:r>
              </a:p>
              <a:p>
                <a:r>
                  <a:rPr lang="ru-RU" dirty="0"/>
                  <a:t>Противник</a:t>
                </a:r>
                <a:r>
                  <a:rPr lang="en-US" dirty="0"/>
                  <a:t> </a:t>
                </a:r>
                <a:r>
                  <a:rPr lang="ru-RU" dirty="0"/>
                  <a:t>возвращает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как результат игры</a:t>
                </a:r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56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Восстановление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80618" y="3716968"/>
                <a:ext cx="10515600" cy="25322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событие, при котором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Преимуществом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 шифра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при атаке на восстановление сообщений является величина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MRadv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lit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ru-RU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0618" y="3716968"/>
                <a:ext cx="10515600" cy="2532225"/>
              </a:xfrm>
              <a:blipFill>
                <a:blip r:embed="rId2"/>
                <a:stretch>
                  <a:fillRect l="-1043" t="-38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14911" y="1784586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 err="1"/>
              <a:t>Chal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396511" y="1784586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96511" y="1784586"/>
                <a:ext cx="1295400" cy="1188244"/>
              </a:xfrm>
              <a:prstGeom prst="rect">
                <a:avLst/>
              </a:prstGeom>
              <a:blipFill>
                <a:blip r:embed="rId3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22"/>
          <p:cNvGrpSpPr>
            <a:grpSpLocks/>
          </p:cNvGrpSpPr>
          <p:nvPr/>
        </p:nvGrpSpPr>
        <p:grpSpPr bwMode="auto">
          <a:xfrm>
            <a:off x="8006120" y="2972828"/>
            <a:ext cx="1254127" cy="678656"/>
            <a:chOff x="4560" y="2842"/>
            <a:chExt cx="790" cy="570"/>
          </a:xfrm>
        </p:grpSpPr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782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782" cy="3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1575151" y="1555985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13"/>
              <p:cNvSpPr txBox="1">
                <a:spLocks noChangeArrowheads="1"/>
              </p:cNvSpPr>
              <p:nvPr/>
            </p:nvSpPr>
            <p:spPr bwMode="auto">
              <a:xfrm>
                <a:off x="2484878" y="2099118"/>
                <a:ext cx="810158" cy="7539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ru-RU" sz="1600" b="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𝑚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i="1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9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84878" y="2099118"/>
                <a:ext cx="810158" cy="753924"/>
              </a:xfrm>
              <a:prstGeom prst="rect">
                <a:avLst/>
              </a:prstGeom>
              <a:blipFill>
                <a:blip r:embed="rId5"/>
                <a:stretch>
                  <a:fillRect r="-33083" b="-2500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20"/>
          <p:cNvGrpSpPr>
            <a:grpSpLocks/>
          </p:cNvGrpSpPr>
          <p:nvPr/>
        </p:nvGrpSpPr>
        <p:grpSpPr bwMode="auto">
          <a:xfrm>
            <a:off x="3612705" y="1653625"/>
            <a:ext cx="3733800" cy="559595"/>
            <a:chOff x="1776" y="1940"/>
            <a:chExt cx="2352" cy="470"/>
          </a:xfrm>
        </p:grpSpPr>
        <p:sp>
          <p:nvSpPr>
            <p:cNvPr id="2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13" y="1940"/>
                  <a:ext cx="954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  <m:groupChr>
                          <m:groupChrPr>
                            <m:chr m:val="←"/>
                            <m:vertJc m:val="bot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groupCh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13" y="1940"/>
                  <a:ext cx="954" cy="42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0460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Восстановление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80618" y="3716968"/>
                <a:ext cx="10515600" cy="25322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MRadv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lit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ru-RU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b="0" dirty="0" smtClean="0"/>
                  <a:t> называется </a:t>
                </a:r>
                <a:r>
                  <a:rPr lang="ru-RU" b="1" dirty="0" smtClean="0"/>
                  <a:t>стойким к атаке на восстановление сообщений</a:t>
                </a:r>
                <a:r>
                  <a:rPr lang="ru-RU" b="0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b="0" dirty="0" smtClean="0"/>
                  <a:t> величина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MRadv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en-US" dirty="0"/>
                  <a:t>-</a:t>
                </a:r>
                <a:r>
                  <a:rPr lang="ru-RU" b="0" dirty="0" smtClean="0"/>
                  <a:t> пренебрежимо малая величина.</a:t>
                </a:r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0618" y="3716968"/>
                <a:ext cx="10515600" cy="2532225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14911" y="1784586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 err="1"/>
              <a:t>Chal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396511" y="1784586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96511" y="1784586"/>
                <a:ext cx="1295400" cy="1188244"/>
              </a:xfrm>
              <a:prstGeom prst="rect">
                <a:avLst/>
              </a:prstGeom>
              <a:blipFill>
                <a:blip r:embed="rId3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22"/>
          <p:cNvGrpSpPr>
            <a:grpSpLocks/>
          </p:cNvGrpSpPr>
          <p:nvPr/>
        </p:nvGrpSpPr>
        <p:grpSpPr bwMode="auto">
          <a:xfrm>
            <a:off x="8006120" y="2972828"/>
            <a:ext cx="1254127" cy="678656"/>
            <a:chOff x="4560" y="2842"/>
            <a:chExt cx="790" cy="570"/>
          </a:xfrm>
        </p:grpSpPr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782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782" cy="3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1575151" y="1555985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13"/>
              <p:cNvSpPr txBox="1">
                <a:spLocks noChangeArrowheads="1"/>
              </p:cNvSpPr>
              <p:nvPr/>
            </p:nvSpPr>
            <p:spPr bwMode="auto">
              <a:xfrm>
                <a:off x="2484878" y="2099118"/>
                <a:ext cx="810158" cy="7539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ru-RU" sz="1600" b="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𝑚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i="1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9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84878" y="2099118"/>
                <a:ext cx="810158" cy="753924"/>
              </a:xfrm>
              <a:prstGeom prst="rect">
                <a:avLst/>
              </a:prstGeom>
              <a:blipFill>
                <a:blip r:embed="rId5"/>
                <a:stretch>
                  <a:fillRect r="-33083" b="-2500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20"/>
          <p:cNvGrpSpPr>
            <a:grpSpLocks/>
          </p:cNvGrpSpPr>
          <p:nvPr/>
        </p:nvGrpSpPr>
        <p:grpSpPr bwMode="auto">
          <a:xfrm>
            <a:off x="3612705" y="1653625"/>
            <a:ext cx="3733800" cy="559595"/>
            <a:chOff x="1776" y="1940"/>
            <a:chExt cx="2352" cy="470"/>
          </a:xfrm>
        </p:grpSpPr>
        <p:sp>
          <p:nvSpPr>
            <p:cNvPr id="2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13" y="1940"/>
                  <a:ext cx="954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  <m:groupChr>
                          <m:groupChrPr>
                            <m:chr m:val="←"/>
                            <m:vertJc m:val="bot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groupCh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13" y="1940"/>
                  <a:ext cx="954" cy="42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9368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1570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</a:t>
            </a:r>
            <a:r>
              <a:rPr lang="ru-RU" dirty="0" smtClean="0"/>
              <a:t>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704968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4</a:t>
                </a:r>
                <a:r>
                  <a:rPr lang="ru-RU" b="1" dirty="0" smtClean="0"/>
                  <a:t>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- шифр Шеннона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Рассмотрим вероятностный эксперимент для равномерно </a:t>
                </a:r>
                <a:r>
                  <a:rPr lang="ru-RU" dirty="0"/>
                  <a:t>распределённой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– </a:t>
                </a:r>
                <a:r>
                  <a:rPr lang="ru-RU" dirty="0" smtClean="0"/>
                  <a:t>абсолютно стойкий тогда и только тогда, когда для произвольного предиката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→{0,1}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Иными словами</a:t>
                </a:r>
                <a:r>
                  <a:rPr lang="en-US" dirty="0" smtClean="0"/>
                  <a:t>: </a:t>
                </a:r>
                <a:r>
                  <a:rPr lang="ru-RU" dirty="0" smtClean="0"/>
                  <a:t>при использовании произвольного предиката на </a:t>
                </a:r>
                <a:r>
                  <a:rPr lang="ru-RU" dirty="0" err="1" smtClean="0"/>
                  <a:t>шифртекстах</a:t>
                </a:r>
                <a:r>
                  <a:rPr lang="ru-RU" dirty="0" smtClean="0"/>
                  <a:t> абсолютно стойкого шифра злоумышленник не получает информации об открытом тексте.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704968" cy="4351338"/>
              </a:xfrm>
              <a:blipFill>
                <a:blip r:embed="rId2"/>
                <a:stretch>
                  <a:fillRect l="-1025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37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83044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Восстановление сообщений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9724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1.8. </a:t>
                </a:r>
                <a:r>
                  <a:rPr lang="ru-RU" dirty="0" smtClean="0"/>
                  <a:t>Если шифр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семантически </a:t>
                </a:r>
                <a:r>
                  <a:rPr lang="ru-RU" dirty="0" smtClean="0"/>
                  <a:t>стойкий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то он стойкий к атаке на восстановление </a:t>
                </a:r>
                <a:r>
                  <a:rPr lang="ru-RU" dirty="0" smtClean="0"/>
                  <a:t>сообщений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 Покажем, что атака на восстановление сообщений даёт атаку на семантическую стойкость.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эффективный алгоритм. Обозначим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ru-RU" dirty="0" smtClean="0"/>
                  <a:t> – вероятность выиграть игру на восстановление сообщений для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ru-RU" b="0" i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MRadv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Построим эффективный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для игры на семантическую стойкость простив алгоритма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для которого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MRadv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SS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97244"/>
              </a:xfrm>
              <a:blipFill>
                <a:blip r:embed="rId2"/>
                <a:stretch>
                  <a:fillRect l="-1043" t="-25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175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0002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Восстановление сообщений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1.8. </a:t>
                </a:r>
                <a:r>
                  <a:rPr lang="ru-RU" dirty="0" smtClean="0"/>
                  <a:t>Если шифр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семантически </a:t>
                </a:r>
                <a:r>
                  <a:rPr lang="ru-RU" dirty="0" smtClean="0"/>
                  <a:t>стойкий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то он стойкий к атаке на восстановление </a:t>
                </a:r>
                <a:r>
                  <a:rPr lang="ru-RU" dirty="0" smtClean="0"/>
                  <a:t>сообщений</a:t>
                </a:r>
                <a:endParaRPr lang="en-US" b="1" dirty="0"/>
              </a:p>
              <a:p>
                <a:pPr marL="0" indent="0">
                  <a:buNone/>
                </a:pPr>
                <a:r>
                  <a:rPr lang="ru-RU" dirty="0" smtClean="0"/>
                  <a:t>Построим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.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генерирует </a:t>
                </a:r>
                <a:r>
                  <a:rPr lang="ru-RU" smtClean="0"/>
                  <a:t>два </a:t>
                </a:r>
                <a:r>
                  <a:rPr lang="ru-RU" smtClean="0"/>
                  <a:t>случайных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и оправляет их претенденту в игре на семантическую стойкость. Претендент отвечает </a:t>
                </a:r>
                <a:r>
                  <a:rPr lang="ru-RU" dirty="0" err="1" smtClean="0"/>
                  <a:t>шифртекстом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одного из сообщений, которых алгоритм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пересылает алгоритму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, получая восстановленное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. Если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/>
                  <a:t> то выводит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иначе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80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02110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Восстановление сообщений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1.8. </a:t>
                </a:r>
                <a:r>
                  <a:rPr lang="ru-RU" dirty="0" smtClean="0"/>
                  <a:t>Если </a:t>
                </a:r>
                <a:r>
                  <a:rPr lang="ru-RU" dirty="0"/>
                  <a:t>шифр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семантически стойкий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то он стойкий к атаке на восстановление </a:t>
                </a:r>
                <a:r>
                  <a:rPr lang="ru-RU" dirty="0" smtClean="0"/>
                  <a:t>сообщений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  <p:sp>
        <p:nvSpPr>
          <p:cNvPr id="6" name="Rectangle 28"/>
          <p:cNvSpPr>
            <a:spLocks noChangeArrowheads="1"/>
          </p:cNvSpPr>
          <p:nvPr/>
        </p:nvSpPr>
        <p:spPr bwMode="auto">
          <a:xfrm>
            <a:off x="5832318" y="3901229"/>
            <a:ext cx="4572000" cy="16002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</a:t>
            </a:r>
            <a:r>
              <a:rPr lang="en-US" dirty="0" smtClean="0"/>
              <a:t>B  (us)</a:t>
            </a:r>
            <a:endParaRPr lang="en-US" dirty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098518" y="3996479"/>
            <a:ext cx="1295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2708118" y="3394023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8880318" y="4529879"/>
            <a:ext cx="1295400" cy="895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 </a:t>
            </a:r>
            <a:r>
              <a:rPr lang="en-US" dirty="0" smtClean="0"/>
              <a:t>A</a:t>
            </a:r>
          </a:p>
          <a:p>
            <a:pPr algn="ctr"/>
            <a:r>
              <a:rPr lang="en-US" dirty="0" smtClean="0"/>
              <a:t>(given)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13"/>
              <p:cNvSpPr txBox="1">
                <a:spLocks noChangeArrowheads="1"/>
              </p:cNvSpPr>
              <p:nvPr/>
            </p:nvSpPr>
            <p:spPr bwMode="auto">
              <a:xfrm>
                <a:off x="2403319" y="4350095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03319" y="4350095"/>
                <a:ext cx="632609" cy="423129"/>
              </a:xfrm>
              <a:prstGeom prst="rect">
                <a:avLst/>
              </a:prstGeom>
              <a:blipFill>
                <a:blip r:embed="rId3"/>
                <a:stretch>
                  <a:fillRect l="-4808" r="-2788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30"/>
          <p:cNvGrpSpPr>
            <a:grpSpLocks/>
          </p:cNvGrpSpPr>
          <p:nvPr/>
        </p:nvGrpSpPr>
        <p:grpSpPr bwMode="auto">
          <a:xfrm>
            <a:off x="3452137" y="4526896"/>
            <a:ext cx="3733800" cy="506016"/>
            <a:chOff x="1152" y="2918"/>
            <a:chExt cx="2352" cy="425"/>
          </a:xfrm>
        </p:grpSpPr>
        <p:sp>
          <p:nvSpPr>
            <p:cNvPr id="12" name="Line 17"/>
            <p:cNvSpPr>
              <a:spLocks noChangeShapeType="1"/>
            </p:cNvSpPr>
            <p:nvPr/>
          </p:nvSpPr>
          <p:spPr bwMode="auto">
            <a:xfrm>
              <a:off x="1152" y="3312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13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blipFill>
                  <a:blip r:embed="rId4"/>
                  <a:stretch>
                    <a:fillRect r="-3008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Rectangle 20"/>
          <p:cNvSpPr>
            <a:spLocks noChangeArrowheads="1"/>
          </p:cNvSpPr>
          <p:nvPr/>
        </p:nvSpPr>
        <p:spPr bwMode="auto">
          <a:xfrm>
            <a:off x="1793718" y="3767879"/>
            <a:ext cx="8763000" cy="1828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" name="Group 29"/>
          <p:cNvGrpSpPr>
            <a:grpSpLocks/>
          </p:cNvGrpSpPr>
          <p:nvPr/>
        </p:nvGrpSpPr>
        <p:grpSpPr bwMode="auto">
          <a:xfrm>
            <a:off x="3470118" y="3996479"/>
            <a:ext cx="3124200" cy="476250"/>
            <a:chOff x="1248" y="2480"/>
            <a:chExt cx="1968" cy="400"/>
          </a:xfrm>
        </p:grpSpPr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H="1" flipV="1">
              <a:off x="1248" y="2880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248" y="2480"/>
                  <a:ext cx="1023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48" y="2480"/>
                  <a:ext cx="1023" cy="388"/>
                </a:xfrm>
                <a:prstGeom prst="rect">
                  <a:avLst/>
                </a:prstGeom>
                <a:blipFill>
                  <a:blip r:embed="rId5"/>
                  <a:stretch>
                    <a:fillRect b="-1333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31"/>
          <p:cNvGrpSpPr>
            <a:grpSpLocks/>
          </p:cNvGrpSpPr>
          <p:nvPr/>
        </p:nvGrpSpPr>
        <p:grpSpPr bwMode="auto">
          <a:xfrm>
            <a:off x="7356318" y="4616799"/>
            <a:ext cx="1447800" cy="400050"/>
            <a:chOff x="3648" y="3001"/>
            <a:chExt cx="912" cy="336"/>
          </a:xfrm>
        </p:grpSpPr>
        <p:sp>
          <p:nvSpPr>
            <p:cNvPr id="19" name="Line 24"/>
            <p:cNvSpPr>
              <a:spLocks noChangeShapeType="1"/>
            </p:cNvSpPr>
            <p:nvPr/>
          </p:nvSpPr>
          <p:spPr bwMode="auto">
            <a:xfrm>
              <a:off x="3648" y="331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984" y="3001"/>
                  <a:ext cx="23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0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4" y="3001"/>
                  <a:ext cx="233" cy="33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32"/>
          <p:cNvGrpSpPr>
            <a:grpSpLocks/>
          </p:cNvGrpSpPr>
          <p:nvPr/>
        </p:nvGrpSpPr>
        <p:grpSpPr bwMode="auto">
          <a:xfrm>
            <a:off x="5948376" y="5151447"/>
            <a:ext cx="1337132" cy="815513"/>
            <a:chOff x="3216" y="3483"/>
            <a:chExt cx="1504" cy="501"/>
          </a:xfrm>
        </p:grpSpPr>
        <p:sp>
          <p:nvSpPr>
            <p:cNvPr id="22" name="Line 25"/>
            <p:cNvSpPr>
              <a:spLocks noChangeShapeType="1"/>
            </p:cNvSpPr>
            <p:nvPr/>
          </p:nvSpPr>
          <p:spPr bwMode="auto">
            <a:xfrm flipH="1">
              <a:off x="3216" y="350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3216" y="35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400" y="3483"/>
                  <a:ext cx="1320" cy="2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=?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00" y="3483"/>
                  <a:ext cx="1320" cy="22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6"/>
              <p:cNvSpPr txBox="1">
                <a:spLocks noChangeArrowheads="1"/>
              </p:cNvSpPr>
              <p:nvPr/>
            </p:nvSpPr>
            <p:spPr bwMode="auto">
              <a:xfrm>
                <a:off x="2346021" y="331247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46021" y="3312472"/>
                <a:ext cx="42704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Прямая со стрелкой 26"/>
          <p:cNvCxnSpPr/>
          <p:nvPr/>
        </p:nvCxnSpPr>
        <p:spPr>
          <a:xfrm flipH="1">
            <a:off x="7289675" y="5185630"/>
            <a:ext cx="1514443" cy="17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484992" y="5141954"/>
                <a:ext cx="1179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4992" y="5141954"/>
                <a:ext cx="117934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6"/>
              <p:cNvSpPr txBox="1">
                <a:spLocks noChangeArrowheads="1"/>
              </p:cNvSpPr>
              <p:nvPr/>
            </p:nvSpPr>
            <p:spPr bwMode="auto">
              <a:xfrm>
                <a:off x="5564468" y="5618559"/>
                <a:ext cx="435056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 smtClean="0"/>
                  <a:t>’</a:t>
                </a:r>
                <a:endParaRPr lang="en-US" sz="2400" dirty="0"/>
              </a:p>
            </p:txBody>
          </p:sp>
        </mc:Choice>
        <mc:Fallback xmlns="">
          <p:sp>
            <p:nvSpPr>
              <p:cNvPr id="30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64468" y="5618559"/>
                <a:ext cx="435056" cy="461665"/>
              </a:xfrm>
              <a:prstGeom prst="rect">
                <a:avLst/>
              </a:prstGeom>
              <a:blipFill>
                <a:blip r:embed="rId10"/>
                <a:stretch>
                  <a:fillRect l="-4225" t="-10667" r="-19718" b="-3066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043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98719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Восстановление сообщений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1.8. </a:t>
                </a:r>
                <a:r>
                  <a:rPr lang="ru-RU" dirty="0" smtClean="0"/>
                  <a:t>Если </a:t>
                </a:r>
                <a:r>
                  <a:rPr lang="ru-RU" dirty="0"/>
                  <a:t>шифр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семантически стойкий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то он стойкий к атаке на восстановление </a:t>
                </a:r>
                <a:r>
                  <a:rPr lang="ru-RU" dirty="0" smtClean="0"/>
                  <a:t>сообщений</a:t>
                </a:r>
                <a:endParaRPr lang="en-US" b="1" dirty="0"/>
              </a:p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=0,1</m:t>
                    </m:r>
                  </m:oMath>
                </a14:m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 smtClean="0"/>
                  <a:t> - вероятность того, что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выдаст значение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dirty="0" smtClean="0"/>
                  <a:t>, при шифровании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SSadv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. </a:t>
                </a:r>
                <a:r>
                  <a:rPr lang="ru-RU" dirty="0" smtClean="0"/>
                  <a:t>С другой стороны,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 smtClean="0"/>
                  <a:t> есть </a:t>
                </a:r>
                <a:r>
                  <a:rPr lang="ru-RU" dirty="0" err="1" smtClean="0"/>
                  <a:t>зашифрование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то вероятность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ru-RU" dirty="0" smtClean="0"/>
                  <a:t> (Вероятность выиграть игру на восстановление 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). Если же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 smtClean="0"/>
                  <a:t> есть зашифрование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/>
                  <a:t>, то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/>
                  <a:t> не зависит от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]=1/|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Следовательно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𝑆𝑆𝑎𝑑𝑣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d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𝑀𝑅𝑎𝑑𝑣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атака на восстановление сообщений даёт атаку на семантическую стойкость.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1275" b="-112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165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Восстановление битов сообщения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3192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 smtClean="0"/>
                  <a:t> </a:t>
                </a:r>
                <a:r>
                  <a:rPr lang="ru-RU" dirty="0" smtClean="0"/>
                  <a:t>шифр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i="1" dirty="0" smtClean="0"/>
                  <a:t>. </a:t>
                </a:r>
                <a:r>
                  <a:rPr lang="ru-RU" dirty="0" smtClean="0"/>
                  <a:t>Пусть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i="1" dirty="0" smtClean="0"/>
                  <a:t> –</a:t>
                </a:r>
                <a:r>
                  <a:rPr lang="en-US" i="1" dirty="0" smtClean="0"/>
                  <a:t> </a:t>
                </a:r>
                <a:r>
                  <a:rPr lang="ru-RU" dirty="0"/>
                  <a:t>произвольный предикат, вычисляющий 1 бит информации об открытом </a:t>
                </a:r>
                <a:r>
                  <a:rPr lang="ru-RU" dirty="0" smtClean="0"/>
                  <a:t>тексте (Например функция вычисления чётности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 smtClean="0"/>
                  <a:t>).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Определим игру на восстановление битов.</a:t>
                </a:r>
              </a:p>
              <a:p>
                <a:r>
                  <a:rPr lang="ru-RU" dirty="0"/>
                  <a:t>Претендент вычисляет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ru-RU" dirty="0"/>
                  <a:t>и отправляет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противнику.</a:t>
                </a:r>
              </a:p>
              <a:p>
                <a:r>
                  <a:rPr lang="ru-RU" dirty="0"/>
                  <a:t>Противник</a:t>
                </a:r>
                <a:r>
                  <a:rPr lang="en-US" dirty="0"/>
                  <a:t> </a:t>
                </a:r>
                <a:r>
                  <a:rPr lang="ru-RU" dirty="0"/>
                  <a:t>возвращает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как результат игры.</a:t>
                </a:r>
              </a:p>
              <a:p>
                <a:pPr marL="0" indent="0">
                  <a:buNone/>
                </a:pPr>
                <a:r>
                  <a:rPr lang="ru-RU" dirty="0"/>
                  <a:t>Пусть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событие, при котором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ru-RU" dirty="0"/>
                  <a:t>Преимуществом алгоритма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против шифра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/>
                  <a:t> при атаке на восстановление </a:t>
                </a:r>
                <a:r>
                  <a:rPr lang="ru-RU" dirty="0" smtClean="0"/>
                  <a:t>битов </a:t>
                </a:r>
                <a:r>
                  <a:rPr lang="ru-RU" dirty="0"/>
                  <a:t>является величина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AR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e>
                      </m:d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31929"/>
              </a:xfrm>
              <a:blipFill>
                <a:blip r:embed="rId2"/>
                <a:stretch>
                  <a:fillRect l="-1043" t="-2574" r="-1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041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Восстановление битов сообщения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 smtClean="0"/>
                  <a:t> </a:t>
                </a:r>
                <a:r>
                  <a:rPr lang="ru-RU" dirty="0" smtClean="0"/>
                  <a:t>шифр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i="1" dirty="0" smtClean="0"/>
                  <a:t>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i="1" dirty="0" smtClean="0"/>
                  <a:t> – </a:t>
                </a:r>
                <a:r>
                  <a:rPr lang="ru-RU" dirty="0" smtClean="0"/>
                  <a:t>функция вычисления чётности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i="1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называется </a:t>
                </a:r>
                <a:r>
                  <a:rPr lang="ru-RU" b="1" dirty="0" smtClean="0"/>
                  <a:t>стойким к восстановлению битов</a:t>
                </a:r>
                <a:r>
                  <a:rPr lang="ru-RU" dirty="0" smtClean="0"/>
                  <a:t>, если величина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PARadv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 величина. 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61" r="-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407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6681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Вычисление индивидуальных битов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9</a:t>
                </a:r>
                <a:r>
                  <a:rPr lang="ru-RU" b="1" dirty="0" smtClean="0"/>
                  <a:t>. </a:t>
                </a:r>
                <a:r>
                  <a:rPr lang="ru-RU" dirty="0" smtClean="0"/>
                  <a:t>Если шифр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семантически </a:t>
                </a:r>
                <a:r>
                  <a:rPr lang="ru-RU" dirty="0" smtClean="0"/>
                  <a:t>стойкий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то он стойкий к атаке на </a:t>
                </a:r>
                <a:r>
                  <a:rPr lang="ru-RU" dirty="0" smtClean="0"/>
                  <a:t>восстановление битов </a:t>
                </a:r>
                <a:r>
                  <a:rPr lang="ru-RU" dirty="0"/>
                  <a:t>сообщения (Атака на восстановление</a:t>
                </a:r>
                <a:r>
                  <a:rPr lang="en-US" dirty="0"/>
                  <a:t> </a:t>
                </a:r>
                <a:r>
                  <a:rPr lang="ru-RU" dirty="0"/>
                  <a:t>битов сообщения </a:t>
                </a:r>
                <a:r>
                  <a:rPr lang="ru-RU" dirty="0" smtClean="0"/>
                  <a:t>даёт атаку на </a:t>
                </a:r>
                <a:r>
                  <a:rPr lang="ru-RU" dirty="0"/>
                  <a:t>семантическую </a:t>
                </a:r>
                <a:r>
                  <a:rPr lang="ru-RU" dirty="0" smtClean="0"/>
                  <a:t>стойкость)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Построим эффективный алгоритм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/>
                  <a:t> для игры на семантическую стойкость простив алгоритма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/>
                  <a:t> для которого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AR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467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6681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Вычисление индивидуальных битов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/>
                  <a:t>Теорема 1.</a:t>
                </a:r>
                <a:r>
                  <a:rPr lang="en-US" b="1" dirty="0"/>
                  <a:t>9</a:t>
                </a:r>
                <a:r>
                  <a:rPr lang="ru-RU" b="1" dirty="0"/>
                  <a:t>. </a:t>
                </a:r>
                <a:r>
                  <a:rPr lang="ru-RU" dirty="0"/>
                  <a:t>Если шифр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семантически стойкий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то он стойкий к атаке на восстановление битов сообщения (Атака на восстановление</a:t>
                </a:r>
                <a:r>
                  <a:rPr lang="en-US" dirty="0"/>
                  <a:t> </a:t>
                </a:r>
                <a:r>
                  <a:rPr lang="ru-RU" dirty="0"/>
                  <a:t>битов сообщения даёт атаку на семантическую стойкость)</a:t>
                </a:r>
                <a:endParaRPr lang="en-US" b="1" dirty="0"/>
              </a:p>
              <a:p>
                <a:pPr marL="0" indent="0">
                  <a:buNone/>
                </a:pPr>
                <a:r>
                  <a:rPr lang="ru-RU" dirty="0" smtClean="0"/>
                  <a:t>Противник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генерирует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⊕(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1)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отправляет претенденту, получая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 smtClean="0"/>
                  <a:t>, который он передаёт алгоритму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.</a:t>
                </a:r>
                <a:r>
                  <a:rPr lang="en-US" dirty="0" smtClean="0"/>
                  <a:t> </a:t>
                </a:r>
                <a:r>
                  <a:rPr lang="ru-RU" dirty="0" smtClean="0"/>
                  <a:t>После получения значения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ru-RU" dirty="0" smtClean="0"/>
                  <a:t> если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𝑝𝑎𝑟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иначе 1.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  <p:sp>
        <p:nvSpPr>
          <p:cNvPr id="6" name="Rectangle 28"/>
          <p:cNvSpPr>
            <a:spLocks noChangeArrowheads="1"/>
          </p:cNvSpPr>
          <p:nvPr/>
        </p:nvSpPr>
        <p:spPr bwMode="auto">
          <a:xfrm>
            <a:off x="6538111" y="4710113"/>
            <a:ext cx="4572000" cy="16002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</a:t>
            </a:r>
            <a:r>
              <a:rPr lang="en-US" dirty="0" smtClean="0"/>
              <a:t>B  (us)</a:t>
            </a:r>
            <a:endParaRPr lang="en-US" dirty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804311" y="4805363"/>
            <a:ext cx="1295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2183598" y="5513558"/>
            <a:ext cx="294965" cy="37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9586111" y="5338763"/>
            <a:ext cx="1295400" cy="895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 </a:t>
            </a:r>
            <a:r>
              <a:rPr lang="en-US" dirty="0" smtClean="0"/>
              <a:t>A</a:t>
            </a:r>
          </a:p>
          <a:p>
            <a:pPr algn="ctr"/>
            <a:r>
              <a:rPr lang="en-US" dirty="0" smtClean="0"/>
              <a:t>(given)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13"/>
              <p:cNvSpPr txBox="1">
                <a:spLocks noChangeArrowheads="1"/>
              </p:cNvSpPr>
              <p:nvPr/>
            </p:nvSpPr>
            <p:spPr bwMode="auto">
              <a:xfrm>
                <a:off x="3109112" y="5158979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09112" y="5158979"/>
                <a:ext cx="632609" cy="423129"/>
              </a:xfrm>
              <a:prstGeom prst="rect">
                <a:avLst/>
              </a:prstGeom>
              <a:blipFill>
                <a:blip r:embed="rId3"/>
                <a:stretch>
                  <a:fillRect l="-4808" r="-27885" b="-4285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30"/>
          <p:cNvGrpSpPr>
            <a:grpSpLocks/>
          </p:cNvGrpSpPr>
          <p:nvPr/>
        </p:nvGrpSpPr>
        <p:grpSpPr bwMode="auto">
          <a:xfrm>
            <a:off x="4157930" y="5335780"/>
            <a:ext cx="3733800" cy="506016"/>
            <a:chOff x="1152" y="2918"/>
            <a:chExt cx="2352" cy="425"/>
          </a:xfrm>
        </p:grpSpPr>
        <p:sp>
          <p:nvSpPr>
            <p:cNvPr id="12" name="Line 17"/>
            <p:cNvSpPr>
              <a:spLocks noChangeShapeType="1"/>
            </p:cNvSpPr>
            <p:nvPr/>
          </p:nvSpPr>
          <p:spPr bwMode="auto">
            <a:xfrm>
              <a:off x="1152" y="3312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13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blipFill>
                  <a:blip r:embed="rId4"/>
                  <a:stretch>
                    <a:fillRect r="-3008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Rectangle 20"/>
          <p:cNvSpPr>
            <a:spLocks noChangeArrowheads="1"/>
          </p:cNvSpPr>
          <p:nvPr/>
        </p:nvSpPr>
        <p:spPr bwMode="auto">
          <a:xfrm>
            <a:off x="2499511" y="4576763"/>
            <a:ext cx="8763000" cy="1828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" name="Group 29"/>
          <p:cNvGrpSpPr>
            <a:grpSpLocks/>
          </p:cNvGrpSpPr>
          <p:nvPr/>
        </p:nvGrpSpPr>
        <p:grpSpPr bwMode="auto">
          <a:xfrm>
            <a:off x="4175911" y="4805364"/>
            <a:ext cx="3124200" cy="492919"/>
            <a:chOff x="1248" y="2480"/>
            <a:chExt cx="1968" cy="414"/>
          </a:xfrm>
        </p:grpSpPr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H="1" flipV="1">
              <a:off x="1248" y="2880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248" y="2480"/>
                  <a:ext cx="1075" cy="4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600" dirty="0"/>
                </a:p>
              </p:txBody>
            </p:sp>
          </mc:Choice>
          <mc:Fallback xmlns="">
            <p:sp>
              <p:nvSpPr>
                <p:cNvPr id="17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48" y="2480"/>
                  <a:ext cx="1075" cy="41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31"/>
          <p:cNvGrpSpPr>
            <a:grpSpLocks/>
          </p:cNvGrpSpPr>
          <p:nvPr/>
        </p:nvGrpSpPr>
        <p:grpSpPr bwMode="auto">
          <a:xfrm>
            <a:off x="8062111" y="5425683"/>
            <a:ext cx="1447800" cy="400050"/>
            <a:chOff x="3648" y="3001"/>
            <a:chExt cx="912" cy="336"/>
          </a:xfrm>
        </p:grpSpPr>
        <p:sp>
          <p:nvSpPr>
            <p:cNvPr id="19" name="Line 24"/>
            <p:cNvSpPr>
              <a:spLocks noChangeShapeType="1"/>
            </p:cNvSpPr>
            <p:nvPr/>
          </p:nvSpPr>
          <p:spPr bwMode="auto">
            <a:xfrm>
              <a:off x="3648" y="331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984" y="3001"/>
                  <a:ext cx="23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0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4" y="3001"/>
                  <a:ext cx="233" cy="33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32"/>
          <p:cNvGrpSpPr>
            <a:grpSpLocks/>
          </p:cNvGrpSpPr>
          <p:nvPr/>
        </p:nvGrpSpPr>
        <p:grpSpPr bwMode="auto">
          <a:xfrm>
            <a:off x="6307438" y="5960331"/>
            <a:ext cx="2187064" cy="815513"/>
            <a:chOff x="2826" y="3483"/>
            <a:chExt cx="2460" cy="501"/>
          </a:xfrm>
        </p:grpSpPr>
        <p:sp>
          <p:nvSpPr>
            <p:cNvPr id="22" name="Line 25"/>
            <p:cNvSpPr>
              <a:spLocks noChangeShapeType="1"/>
            </p:cNvSpPr>
            <p:nvPr/>
          </p:nvSpPr>
          <p:spPr bwMode="auto">
            <a:xfrm flipH="1">
              <a:off x="3216" y="350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3216" y="35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826" y="3483"/>
                  <a:ext cx="2460" cy="2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=?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𝑝𝑎𝑟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26" y="3483"/>
                  <a:ext cx="2460" cy="227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6"/>
              <p:cNvSpPr txBox="1">
                <a:spLocks noChangeArrowheads="1"/>
              </p:cNvSpPr>
              <p:nvPr/>
            </p:nvSpPr>
            <p:spPr bwMode="auto">
              <a:xfrm>
                <a:off x="1820851" y="5274125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0851" y="5274125"/>
                <a:ext cx="42704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Прямая со стрелкой 25"/>
          <p:cNvCxnSpPr/>
          <p:nvPr/>
        </p:nvCxnSpPr>
        <p:spPr>
          <a:xfrm flipH="1">
            <a:off x="7995468" y="5994514"/>
            <a:ext cx="1514443" cy="17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8083172" y="5960331"/>
                <a:ext cx="16390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3172" y="5960331"/>
                <a:ext cx="1639077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 Box 6"/>
              <p:cNvSpPr txBox="1">
                <a:spLocks noChangeArrowheads="1"/>
              </p:cNvSpPr>
              <p:nvPr/>
            </p:nvSpPr>
            <p:spPr bwMode="auto">
              <a:xfrm>
                <a:off x="6270261" y="6427443"/>
                <a:ext cx="435056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 smtClean="0"/>
                  <a:t>’</a:t>
                </a:r>
                <a:endParaRPr lang="en-US" sz="2400" dirty="0"/>
              </a:p>
            </p:txBody>
          </p:sp>
        </mc:Choice>
        <mc:Fallback xmlns="">
          <p:sp>
            <p:nvSpPr>
              <p:cNvPr id="28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70261" y="6427443"/>
                <a:ext cx="435056" cy="461665"/>
              </a:xfrm>
              <a:prstGeom prst="rect">
                <a:avLst/>
              </a:prstGeom>
              <a:blipFill>
                <a:blip r:embed="rId10"/>
                <a:stretch>
                  <a:fillRect l="-4225" t="-10526" r="-19718" b="-2894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024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6681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Вычисление индивидуальных битов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/>
                  <a:t>9</a:t>
                </a:r>
                <a:r>
                  <a:rPr lang="ru-RU" b="1" dirty="0"/>
                  <a:t>. </a:t>
                </a:r>
                <a:r>
                  <a:rPr lang="ru-RU" dirty="0"/>
                  <a:t>Если шифр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семантически стойкий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то он стойкий к атаке на восстановление битов сообщения (Атака на восстановление</a:t>
                </a:r>
                <a:r>
                  <a:rPr lang="en-US" dirty="0"/>
                  <a:t> </a:t>
                </a:r>
                <a:r>
                  <a:rPr lang="ru-RU" dirty="0"/>
                  <a:t>битов сообщения даёт атаку на семантическую стойкость)</a:t>
                </a:r>
                <a:endParaRPr lang="en-US" b="1" dirty="0"/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PARadv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т.е. вероятность угадать чётность есть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=0,1</m:t>
                    </m:r>
                  </m:oMath>
                </a14:m>
                <a:r>
                  <a:rPr lang="ru-RU" dirty="0"/>
                  <a:t> 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/>
                  <a:t> - вероятность того, что алгоритм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/>
                  <a:t> выдаст значение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𝑆𝑆𝑎𝑑𝑣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PARadv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</m:oMath>
                </a14:m>
                <a:r>
                  <a:rPr lang="ru-RU" i="1" dirty="0" smtClean="0">
                    <a:latin typeface="Cambria Math" panose="02040503050406030204" pitchFamily="18" charset="0"/>
                  </a:rPr>
                  <a:t>.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верная чётность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неверная чётность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ru-RU" dirty="0"/>
                        <m:t>атака на восстановление даёт атаку на семантическую стойкость.</m:t>
                      </m:r>
                      <m:r>
                        <m:rPr>
                          <m:nor/>
                        </m:rPr>
                        <a:rPr lang="en-US" dirty="0"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2"/>
                <a:stretch>
                  <a:fillRect l="-1043" t="-1866" r="-12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52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8582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Семантическая стойкость (альтернативная формулировка)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1.10. (обобщение </a:t>
                </a:r>
                <a:r>
                  <a:rPr lang="ru-RU" b="1" dirty="0"/>
                  <a:t>1.</a:t>
                </a:r>
                <a:r>
                  <a:rPr lang="en-US" b="1" dirty="0" smtClean="0"/>
                  <a:t>9</a:t>
                </a:r>
                <a:r>
                  <a:rPr lang="ru-RU" b="1" dirty="0" smtClean="0"/>
                  <a:t>) </a:t>
                </a:r>
                <a:r>
                  <a:rPr lang="ru-RU" dirty="0" smtClean="0"/>
                  <a:t>Пусть задана игра на семантическую стойкость для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b="1" dirty="0" smtClean="0"/>
                  <a:t> </a:t>
                </a:r>
                <a:r>
                  <a:rPr lang="ru-RU" dirty="0" smtClean="0"/>
                  <a:t>против шифра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1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1" dirty="0" smtClean="0"/>
                  <a:t>. </a:t>
                </a:r>
                <a:r>
                  <a:rPr lang="ru-RU" dirty="0" smtClean="0"/>
                  <a:t>Определим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SSadv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где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−событие, при котором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SSadv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=2∗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SSadv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</m:oMath>
                </a14:m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доказательство аналогично </a:t>
                </a:r>
                <a:r>
                  <a:rPr lang="ru-RU" b="1" dirty="0" smtClean="0"/>
                  <a:t>Теореме 1.9.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140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94880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Плохие новости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7</a:t>
                </a:r>
                <a:r>
                  <a:rPr lang="ru-RU" b="1" dirty="0" smtClean="0"/>
                  <a:t> (Шеннона).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 шифр Шеннона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Если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абсолютно стойкий, то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d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Простое объяснение – невозможно получить равномерно распределённую случайную величину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, используя детерминированный алгоритм над равномерно распределённой случайной величиной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 smtClean="0"/>
                  <a:t>Иными словами, для шифрования 1 </a:t>
                </a:r>
                <a:r>
                  <a:rPr lang="en-US" b="0" dirty="0" smtClean="0"/>
                  <a:t>Gb </a:t>
                </a:r>
                <a:r>
                  <a:rPr lang="ru-RU" b="0" dirty="0" smtClean="0"/>
                  <a:t>данных </a:t>
                </a:r>
                <a:r>
                  <a:rPr lang="ru-RU" b="1" dirty="0" smtClean="0"/>
                  <a:t>любым</a:t>
                </a:r>
                <a:r>
                  <a:rPr lang="ru-RU" b="0" dirty="0" smtClean="0"/>
                  <a:t> абсолютно стойким шифром потребуется ключ размера как минимум 1 </a:t>
                </a:r>
                <a:r>
                  <a:rPr lang="en-US" b="0" dirty="0" smtClean="0"/>
                  <a:t>Gb</a:t>
                </a:r>
                <a:r>
                  <a:rPr lang="ru-RU" dirty="0" smtClean="0"/>
                  <a:t>.</a:t>
                </a:r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980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56656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Модель абсолютно стойкого шифра делает его сложно применимым в практическом смысле</a:t>
            </a:r>
          </a:p>
          <a:p>
            <a:pPr lvl="1"/>
            <a:r>
              <a:rPr lang="ru-RU" dirty="0" smtClean="0"/>
              <a:t>Требуется размер ключа равный размеру сообщения</a:t>
            </a:r>
          </a:p>
          <a:p>
            <a:pPr lvl="1"/>
            <a:r>
              <a:rPr lang="ru-RU" dirty="0" smtClean="0"/>
              <a:t>Невозможно добиться стойкости при переменной длине сообщений</a:t>
            </a:r>
          </a:p>
          <a:p>
            <a:r>
              <a:rPr lang="ru-RU" dirty="0" smtClean="0"/>
              <a:t>Семантически стойкий шифр – ослабленная модель абсолютно стойкого шифра, пригодная для практического применения</a:t>
            </a:r>
          </a:p>
          <a:p>
            <a:pPr lvl="1"/>
            <a:r>
              <a:rPr lang="ru-RU" dirty="0" smtClean="0"/>
              <a:t>Стойкость к восстановлению сообщений</a:t>
            </a:r>
          </a:p>
          <a:p>
            <a:pPr lvl="1"/>
            <a:r>
              <a:rPr lang="ru-RU" dirty="0" smtClean="0"/>
              <a:t>Стойкость к восстановлению битов сообщений</a:t>
            </a:r>
          </a:p>
          <a:p>
            <a:r>
              <a:rPr lang="ru-RU" dirty="0" smtClean="0"/>
              <a:t>Игровая модель – модель, позволяющая вводить определения стойкости для криптографический примитивов</a:t>
            </a:r>
          </a:p>
          <a:p>
            <a:pPr lvl="1"/>
            <a:r>
              <a:rPr lang="ru-RU" dirty="0" smtClean="0"/>
              <a:t>Доказательства стойкости методом сведения (</a:t>
            </a:r>
            <a:r>
              <a:rPr lang="en-US" dirty="0" smtClean="0"/>
              <a:t>reduction)</a:t>
            </a:r>
            <a:endParaRPr lang="ru-RU" dirty="0" smtClean="0"/>
          </a:p>
          <a:p>
            <a:pPr lvl="1"/>
            <a:r>
              <a:rPr lang="ru-RU" dirty="0" smtClean="0"/>
              <a:t>Построение атак через моделирование игры</a:t>
            </a:r>
            <a:endParaRPr lang="ru-RU" dirty="0"/>
          </a:p>
          <a:p>
            <a:pPr lvl="1"/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275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Вычислимый шифр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Вычислимый шифр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пара </a:t>
                </a:r>
                <a:r>
                  <a:rPr lang="ru-RU" b="1" dirty="0" smtClean="0"/>
                  <a:t>эффективных</a:t>
                </a:r>
                <a:r>
                  <a:rPr lang="ru-RU" dirty="0" smtClean="0"/>
                  <a:t> алгоритмов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вероятностная функция </a:t>
                </a:r>
                <a:r>
                  <a:rPr lang="ru-RU" dirty="0" err="1" smtClean="0"/>
                  <a:t>зашифрования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 smtClean="0"/>
                  <a:t> – функция </a:t>
                </a:r>
                <a:r>
                  <a:rPr lang="ru-RU" dirty="0" err="1" smtClean="0"/>
                  <a:t>расшифрования</a:t>
                </a:r>
                <a:r>
                  <a:rPr lang="ru-RU" dirty="0" smtClean="0"/>
                  <a:t>.</a:t>
                </a:r>
              </a:p>
              <a:p>
                <a:r>
                  <a:rPr lang="ru-RU" dirty="0"/>
                  <a:t>Обозначим процедуры </a:t>
                </a:r>
                <a:r>
                  <a:rPr lang="ru-RU" dirty="0" err="1"/>
                  <a:t>зашифрования</a:t>
                </a:r>
                <a:r>
                  <a:rPr lang="ru-RU" dirty="0"/>
                  <a:t> как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i="1" dirty="0"/>
                  <a:t>.</a:t>
                </a:r>
              </a:p>
              <a:p>
                <a:r>
                  <a:rPr lang="ru-RU" dirty="0"/>
                  <a:t>Обозначим выбор </a:t>
                </a:r>
                <a:r>
                  <a:rPr lang="ru-RU" b="1" dirty="0"/>
                  <a:t>равномерно распределённого ключа </a:t>
                </a:r>
                <a:r>
                  <a:rPr lang="ru-RU" dirty="0"/>
                  <a:t>как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.</a:t>
                </a:r>
                <a:endParaRPr lang="en-US" dirty="0"/>
              </a:p>
              <a:p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При этом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ru-RU" b="1" dirty="0" smtClean="0"/>
                  <a:t>свойство корректности</a:t>
                </a:r>
                <a:r>
                  <a:rPr lang="ru-RU" dirty="0" smtClean="0"/>
                  <a:t>).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714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Семантическая стойкость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 - вычислимый шифр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b="1" dirty="0" smtClean="0"/>
                  <a:t>Теорема 1.3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абсолютно стойкий,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равномерно распределённый и выполняется</a:t>
                </a:r>
                <a:r>
                  <a:rPr lang="en-US" dirty="0" smtClean="0"/>
                  <a:t> </a:t>
                </a: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b="1" dirty="0" smtClean="0"/>
                  <a:t>Ослабим свойство абсолютной стойкости</a:t>
                </a:r>
                <a:r>
                  <a:rPr lang="en-US" dirty="0" smtClean="0"/>
                  <a:t>: </a:t>
                </a:r>
                <a:r>
                  <a:rPr lang="ru-RU" dirty="0" smtClean="0"/>
                  <a:t>вместо требования равенства вероятностей потребуем чтобы их разность не превосходила величину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3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96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игры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</p:spPr>
            <p:txBody>
              <a:bodyPr>
                <a:normAutofit/>
              </a:bodyPr>
              <a:lstStyle/>
              <a:p>
                <a:r>
                  <a:rPr lang="ru-RU" dirty="0" smtClean="0"/>
                  <a:t>Игра состоит из двух сторон – </a:t>
                </a:r>
                <a:r>
                  <a:rPr lang="ru-RU" b="1" dirty="0" smtClean="0"/>
                  <a:t>противника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(</a:t>
                </a:r>
                <a:r>
                  <a:rPr lang="en-US" b="1" dirty="0" smtClean="0"/>
                  <a:t>Adversary</a:t>
                </a:r>
                <a:r>
                  <a:rPr lang="en-US" dirty="0" smtClean="0"/>
                  <a:t>)</a:t>
                </a:r>
                <a:r>
                  <a:rPr lang="ru-RU" dirty="0" smtClean="0"/>
                  <a:t> и </a:t>
                </a:r>
                <a:r>
                  <a:rPr lang="ru-RU" b="1" dirty="0" smtClean="0"/>
                  <a:t>претендента</a:t>
                </a:r>
                <a:r>
                  <a:rPr lang="en-US" dirty="0" smtClean="0"/>
                  <a:t> (</a:t>
                </a:r>
                <a:r>
                  <a:rPr lang="en-US" b="1" dirty="0" smtClean="0"/>
                  <a:t>Challenger</a:t>
                </a:r>
                <a:r>
                  <a:rPr lang="en-US" dirty="0" smtClean="0"/>
                  <a:t>)</a:t>
                </a:r>
                <a:r>
                  <a:rPr lang="ru-RU" dirty="0" smtClean="0"/>
                  <a:t>, моделируемые </a:t>
                </a:r>
                <a:r>
                  <a:rPr lang="ru-RU" b="1" dirty="0" smtClean="0"/>
                  <a:t>эффективными</a:t>
                </a:r>
                <a:r>
                  <a:rPr lang="ru-RU" dirty="0" smtClean="0"/>
                  <a:t> алгоритмами. При этом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вероятностный</a:t>
                </a:r>
              </a:p>
              <a:p>
                <a:r>
                  <a:rPr lang="ru-RU" b="1" dirty="0" smtClean="0"/>
                  <a:t>Входом</a:t>
                </a:r>
                <a:r>
                  <a:rPr lang="ru-RU" dirty="0" smtClean="0"/>
                  <a:t> игры называется</a:t>
                </a:r>
                <a:r>
                  <a:rPr lang="en-US" dirty="0" smtClean="0"/>
                  <a:t> </a:t>
                </a:r>
                <a:r>
                  <a:rPr lang="ru-RU" dirty="0" smtClean="0"/>
                  <a:t>некоторая величина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ru-RU" b="0" dirty="0" smtClean="0"/>
              </a:p>
              <a:p>
                <a:r>
                  <a:rPr lang="ru-RU" b="1" dirty="0" smtClean="0"/>
                  <a:t>Ход игры </a:t>
                </a:r>
                <a:r>
                  <a:rPr lang="ru-RU" dirty="0" smtClean="0"/>
                  <a:t>– атакующий и претендент обмениваются сообщениями согласно некоторому фиксированному протоколу</a:t>
                </a:r>
              </a:p>
              <a:p>
                <a:r>
                  <a:rPr lang="ru-RU" b="1" dirty="0" smtClean="0"/>
                  <a:t>Результатом</a:t>
                </a:r>
                <a:r>
                  <a:rPr lang="ru-RU" dirty="0" smtClean="0"/>
                  <a:t> </a:t>
                </a:r>
                <a:r>
                  <a:rPr lang="ru-RU" dirty="0"/>
                  <a:t>игры называется </a:t>
                </a:r>
                <a:r>
                  <a:rPr lang="ru-RU" dirty="0" smtClean="0"/>
                  <a:t>некоторая величина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  <a:blipFill>
                <a:blip r:embed="rId2"/>
                <a:stretch>
                  <a:fillRect l="-928" t="-2016" r="-2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49478" y="516810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590676" y="5676898"/>
            <a:ext cx="38609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1251282" y="5420665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1282" y="5420665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831078" y="516810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31078" y="516810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4021078" y="4937722"/>
            <a:ext cx="3771900" cy="400050"/>
            <a:chOff x="1776" y="1793"/>
            <a:chExt cx="2400" cy="336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6" y="1793"/>
                  <a:ext cx="360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6" y="1793"/>
                  <a:ext cx="360" cy="33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20"/>
          <p:cNvGrpSpPr>
            <a:grpSpLocks/>
          </p:cNvGrpSpPr>
          <p:nvPr/>
        </p:nvGrpSpPr>
        <p:grpSpPr bwMode="auto">
          <a:xfrm>
            <a:off x="4059178" y="5297556"/>
            <a:ext cx="3733800" cy="400051"/>
            <a:chOff x="1776" y="2107"/>
            <a:chExt cx="2352" cy="336"/>
          </a:xfrm>
        </p:grpSpPr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746" y="2107"/>
                  <a:ext cx="36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4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46" y="2107"/>
                  <a:ext cx="363" cy="33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2009718" y="493950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655223" y="5522087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p:sp>
        <p:nvSpPr>
          <p:cNvPr id="21" name="Line 5"/>
          <p:cNvSpPr>
            <a:spLocks noChangeShapeType="1"/>
          </p:cNvSpPr>
          <p:nvPr/>
        </p:nvSpPr>
        <p:spPr bwMode="auto">
          <a:xfrm>
            <a:off x="9934518" y="5639550"/>
            <a:ext cx="38609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10271192" y="5337772"/>
            <a:ext cx="4713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i="1" dirty="0" smtClean="0">
                <a:latin typeface="+mj-lt"/>
              </a:rPr>
              <a:t>b</a:t>
            </a:r>
            <a:r>
              <a:rPr lang="en-US" sz="2400" i="1" dirty="0" smtClean="0"/>
              <a:t>’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35346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игры на различимость, определения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</p:spPr>
            <p:txBody>
              <a:bodyPr>
                <a:normAutofit/>
              </a:bodyPr>
              <a:lstStyle/>
              <a:p>
                <a:r>
                  <a:rPr lang="ru-RU" b="1" dirty="0" smtClean="0"/>
                  <a:t>Входом</a:t>
                </a:r>
                <a:r>
                  <a:rPr lang="ru-RU" dirty="0" smtClean="0"/>
                  <a:t> игры называется</a:t>
                </a:r>
                <a:r>
                  <a:rPr lang="en-US" dirty="0" smtClean="0"/>
                  <a:t> </a:t>
                </a:r>
                <a:r>
                  <a:rPr lang="ru-RU" dirty="0" smtClean="0"/>
                  <a:t>случайное число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ru-RU" dirty="0" smtClean="0"/>
                  <a:t>, неизвестное для атакующего, определяющего эксперимент</a:t>
                </a:r>
              </a:p>
              <a:p>
                <a:r>
                  <a:rPr lang="ru-RU" b="1" dirty="0" smtClean="0"/>
                  <a:t>Экспериментом</a:t>
                </a:r>
                <a:r>
                  <a:rPr lang="ru-RU" dirty="0" smtClean="0"/>
                  <a:t> 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dirty="0" smtClean="0"/>
                  <a:t>называется «режим» претендента при его общении с атакующим</a:t>
                </a:r>
              </a:p>
              <a:p>
                <a:r>
                  <a:rPr lang="ru-RU" b="1" dirty="0" smtClean="0"/>
                  <a:t>Ход игры </a:t>
                </a:r>
                <a:r>
                  <a:rPr lang="ru-RU" dirty="0" smtClean="0"/>
                  <a:t>– атакующий и претендент обмениваются сообщениями согласно некоторому фиксированному протоколу</a:t>
                </a:r>
              </a:p>
              <a:p>
                <a:r>
                  <a:rPr lang="ru-RU" b="1" dirty="0" smtClean="0"/>
                  <a:t>Цель игры </a:t>
                </a:r>
                <a:r>
                  <a:rPr lang="ru-RU" dirty="0" smtClean="0"/>
                  <a:t>– атакующий пытается различить </a:t>
                </a:r>
                <a:r>
                  <a:rPr lang="ru-RU" smtClean="0"/>
                  <a:t>два эксперимента</a:t>
                </a:r>
                <a:endParaRPr lang="ru-RU" dirty="0" smtClean="0"/>
              </a:p>
              <a:p>
                <a:r>
                  <a:rPr lang="ru-RU" b="1" dirty="0"/>
                  <a:t>Результатом</a:t>
                </a:r>
                <a:r>
                  <a:rPr lang="ru-RU" dirty="0"/>
                  <a:t> игры называется </a:t>
                </a:r>
                <a:r>
                  <a:rPr lang="ru-RU" dirty="0" smtClean="0"/>
                  <a:t>число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ru-RU" dirty="0" smtClean="0"/>
                  <a:t> – выход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  <a:blipFill>
                <a:blip r:embed="rId2"/>
                <a:stretch>
                  <a:fillRect l="-928" t="-20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626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Игра</a:t>
            </a:r>
            <a:r>
              <a:rPr lang="en-US" dirty="0"/>
              <a:t>: </a:t>
            </a:r>
            <a:r>
              <a:rPr lang="ru-RU" dirty="0" smtClean="0"/>
              <a:t>семантическая стойкость (одноразовое использование ключа)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350731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/>
                  <a:t> - </a:t>
                </a:r>
                <a:r>
                  <a:rPr lang="ru-RU" dirty="0" smtClean="0"/>
                  <a:t>вычислимого шифра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и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определим два эксперимента, </a:t>
                </a:r>
                <a:r>
                  <a:rPr lang="en-US" dirty="0" err="1" smtClean="0"/>
                  <a:t>Exp</a:t>
                </a:r>
                <a:r>
                  <a:rPr lang="ru-RU" dirty="0" smtClean="0"/>
                  <a:t>.</a:t>
                </a:r>
                <a:r>
                  <a:rPr lang="en-US" dirty="0" smtClean="0"/>
                  <a:t> 0 </a:t>
                </a:r>
                <a:r>
                  <a:rPr lang="ru-RU" dirty="0" smtClean="0"/>
                  <a:t>и </a:t>
                </a:r>
                <a:r>
                  <a:rPr lang="en-US" dirty="0" err="1" smtClean="0"/>
                  <a:t>Exp</a:t>
                </a:r>
                <a:r>
                  <a:rPr lang="ru-RU" dirty="0" smtClean="0"/>
                  <a:t>.</a:t>
                </a:r>
                <a:r>
                  <a:rPr lang="en-US" dirty="0" smtClean="0"/>
                  <a:t> 1</a:t>
                </a:r>
                <a:r>
                  <a:rPr lang="ru-RU" dirty="0" smtClean="0"/>
                  <a:t> следующим образом</a:t>
                </a:r>
                <a:r>
                  <a:rPr lang="en-US" dirty="0" smtClean="0"/>
                  <a:t>: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350731" cy="4351338"/>
              </a:xfrm>
              <a:blipFill rotWithShape="0">
                <a:blip r:embed="rId2"/>
                <a:stretch>
                  <a:fillRect l="-1061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 err="1"/>
              <a:t>Chal</a:t>
            </a:r>
            <a:r>
              <a:rPr lang="en-US" dirty="0"/>
              <a:t>.</a:t>
            </a:r>
          </a:p>
        </p:txBody>
      </p:sp>
      <p:sp>
        <p:nvSpPr>
          <p:cNvPr id="23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1"/>
          <p:cNvGrpSpPr>
            <a:grpSpLocks/>
          </p:cNvGrpSpPr>
          <p:nvPr/>
        </p:nvGrpSpPr>
        <p:grpSpPr bwMode="auto">
          <a:xfrm>
            <a:off x="3885276" y="4769398"/>
            <a:ext cx="3810000" cy="403622"/>
            <a:chOff x="1776" y="1783"/>
            <a:chExt cx="2400" cy="339"/>
          </a:xfrm>
        </p:grpSpPr>
        <p:sp>
          <p:nvSpPr>
            <p:cNvPr id="27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7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6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20"/>
          <p:cNvGrpSpPr>
            <a:grpSpLocks/>
          </p:cNvGrpSpPr>
          <p:nvPr/>
        </p:nvGrpSpPr>
        <p:grpSpPr bwMode="auto">
          <a:xfrm>
            <a:off x="3885276" y="5176599"/>
            <a:ext cx="3733800" cy="506017"/>
            <a:chOff x="1776" y="2009"/>
            <a:chExt cx="2352" cy="425"/>
          </a:xfrm>
        </p:grpSpPr>
        <p:sp>
          <p:nvSpPr>
            <p:cNvPr id="3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61" y="2009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61" y="2009"/>
                  <a:ext cx="981" cy="425"/>
                </a:xfrm>
                <a:prstGeom prst="rect">
                  <a:avLst/>
                </a:prstGeom>
                <a:blipFill>
                  <a:blip r:embed="rId7"/>
                  <a:stretch>
                    <a:fillRect r="-3922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22"/>
          <p:cNvGrpSpPr>
            <a:grpSpLocks/>
          </p:cNvGrpSpPr>
          <p:nvPr/>
        </p:nvGrpSpPr>
        <p:grpSpPr bwMode="auto">
          <a:xfrm>
            <a:off x="8304886" y="5874297"/>
            <a:ext cx="1570040" cy="678656"/>
            <a:chOff x="4560" y="2842"/>
            <a:chExt cx="989" cy="570"/>
          </a:xfrm>
        </p:grpSpPr>
        <p:sp>
          <p:nvSpPr>
            <p:cNvPr id="21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8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6086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</a:t>
            </a:r>
            <a:r>
              <a:rPr lang="en-US" dirty="0" smtClean="0"/>
              <a:t>: </a:t>
            </a:r>
            <a:r>
              <a:rPr lang="ru-RU" dirty="0" smtClean="0"/>
              <a:t>семантическая </a:t>
            </a:r>
            <a:r>
              <a:rPr lang="ru-RU" dirty="0"/>
              <a:t>стойкость (одноразовое использование ключа)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Объект 2"/>
              <p:cNvSpPr txBox="1">
                <a:spLocks/>
              </p:cNvSpPr>
              <p:nvPr/>
            </p:nvSpPr>
            <p:spPr>
              <a:xfrm>
                <a:off x="838199" y="1825624"/>
                <a:ext cx="10003971" cy="4530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ru-RU" dirty="0" smtClean="0"/>
                  <a:t>Претендент </a:t>
                </a:r>
                <a:r>
                  <a:rPr lang="ru-RU" dirty="0"/>
                  <a:t>выбирает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Противник </a:t>
                </a:r>
                <a:r>
                  <a:rPr lang="en-US" dirty="0" smtClean="0"/>
                  <a:t> </a:t>
                </a:r>
                <a:r>
                  <a:rPr lang="ru-RU" dirty="0" smtClean="0"/>
                  <a:t>выбирает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b="1" dirty="0" smtClean="0"/>
                  <a:t>одинаковой длины</a:t>
                </a:r>
                <a:endParaRPr lang="ru-RU" dirty="0" smtClean="0"/>
              </a:p>
              <a:p>
                <a:r>
                  <a:rPr lang="ru-RU" dirty="0" smtClean="0"/>
                  <a:t>Претендент вычисляет </a:t>
                </a:r>
                <a:r>
                  <a:rPr lang="en-US" i="1" dirty="0" smtClean="0"/>
                  <a:t>c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отправляет противнику</a:t>
                </a:r>
              </a:p>
              <a:p>
                <a:r>
                  <a:rPr lang="ru-RU" dirty="0" smtClean="0"/>
                  <a:t>Противник возвращает бит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ru-RU" dirty="0" smtClean="0"/>
                  <a:t> как результат игры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9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825624"/>
                <a:ext cx="10003971" cy="4530725"/>
              </a:xfrm>
              <a:prstGeom prst="rect">
                <a:avLst/>
              </a:prstGeom>
              <a:blipFill>
                <a:blip r:embed="rId2"/>
                <a:stretch>
                  <a:fillRect l="-9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41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21"/>
          <p:cNvGrpSpPr>
            <a:grpSpLocks/>
          </p:cNvGrpSpPr>
          <p:nvPr/>
        </p:nvGrpSpPr>
        <p:grpSpPr bwMode="auto">
          <a:xfrm>
            <a:off x="3885276" y="4769398"/>
            <a:ext cx="3810000" cy="403622"/>
            <a:chOff x="1776" y="1783"/>
            <a:chExt cx="2400" cy="339"/>
          </a:xfrm>
        </p:grpSpPr>
        <p:sp>
          <p:nvSpPr>
            <p:cNvPr id="46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7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20"/>
          <p:cNvGrpSpPr>
            <a:grpSpLocks/>
          </p:cNvGrpSpPr>
          <p:nvPr/>
        </p:nvGrpSpPr>
        <p:grpSpPr bwMode="auto">
          <a:xfrm>
            <a:off x="3885276" y="5169455"/>
            <a:ext cx="3733800" cy="506017"/>
            <a:chOff x="1776" y="2003"/>
            <a:chExt cx="2352" cy="425"/>
          </a:xfrm>
        </p:grpSpPr>
        <p:sp>
          <p:nvSpPr>
            <p:cNvPr id="4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61" y="2003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5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61" y="2003"/>
                  <a:ext cx="981" cy="425"/>
                </a:xfrm>
                <a:prstGeom prst="rect">
                  <a:avLst/>
                </a:prstGeom>
                <a:blipFill>
                  <a:blip r:embed="rId6"/>
                  <a:stretch>
                    <a:fillRect r="-3922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22"/>
          <p:cNvGrpSpPr>
            <a:grpSpLocks/>
          </p:cNvGrpSpPr>
          <p:nvPr/>
        </p:nvGrpSpPr>
        <p:grpSpPr bwMode="auto">
          <a:xfrm>
            <a:off x="8304886" y="5874297"/>
            <a:ext cx="1570040" cy="678656"/>
            <a:chOff x="4560" y="2842"/>
            <a:chExt cx="989" cy="570"/>
          </a:xfrm>
        </p:grpSpPr>
        <p:sp>
          <p:nvSpPr>
            <p:cNvPr id="52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8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897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1746</TotalTime>
  <Words>1098</Words>
  <Application>Microsoft Office PowerPoint</Application>
  <PresentationFormat>Широкоэкранный</PresentationFormat>
  <Paragraphs>272</Paragraphs>
  <Slides>30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Courier New</vt:lpstr>
      <vt:lpstr>Symbol</vt:lpstr>
      <vt:lpstr>Тема Office</vt:lpstr>
      <vt:lpstr>Прикладная Криптография: Симметричные криптосистемы Абсолютная и Cемантическая стойкость (Акт 2)</vt:lpstr>
      <vt:lpstr>Эквивалентные определения абсолютной стойкости</vt:lpstr>
      <vt:lpstr>Плохие новости</vt:lpstr>
      <vt:lpstr>Вычислимый шифр</vt:lpstr>
      <vt:lpstr>Семантическая стойкость</vt:lpstr>
      <vt:lpstr>Понятие игры</vt:lpstr>
      <vt:lpstr>Понятие игры на различимость, определения</vt:lpstr>
      <vt:lpstr>Игра: семантическая стойкость (одноразовое использование ключа)</vt:lpstr>
      <vt:lpstr>Игра: семантическая стойкость (одноразовое использование ключа)</vt:lpstr>
      <vt:lpstr>Игра: семантическая стойкость (одноразовое использование ключа)</vt:lpstr>
      <vt:lpstr>Семантическая стойкость (одноразовое использование ключа)</vt:lpstr>
      <vt:lpstr>Семантическая стойкость</vt:lpstr>
      <vt:lpstr>Построение атаки на семантическую стойкость</vt:lpstr>
      <vt:lpstr>Построение атаки на семантическую стойкость</vt:lpstr>
      <vt:lpstr>Доказательства сведением  (Reduction proof)</vt:lpstr>
      <vt:lpstr>Доказательства сведением  (Reduction proof)</vt:lpstr>
      <vt:lpstr>Восстановление сообщений</vt:lpstr>
      <vt:lpstr>Восстановление сообщений</vt:lpstr>
      <vt:lpstr>Восстановление сообщений</vt:lpstr>
      <vt:lpstr>Восстановление сообщений</vt:lpstr>
      <vt:lpstr>Восстановление сообщений</vt:lpstr>
      <vt:lpstr>Восстановление сообщений</vt:lpstr>
      <vt:lpstr>Восстановление сообщений</vt:lpstr>
      <vt:lpstr>Восстановление битов сообщения</vt:lpstr>
      <vt:lpstr>Восстановление битов сообщения</vt:lpstr>
      <vt:lpstr>Вычисление индивидуальных битов сообщений</vt:lpstr>
      <vt:lpstr>Вычисление индивидуальных битов сообщений</vt:lpstr>
      <vt:lpstr>Вычисление индивидуальных битов сообщений</vt:lpstr>
      <vt:lpstr>Семантическая стойкость (альтернативная формулировка)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Fasjeit</cp:lastModifiedBy>
  <cp:revision>424</cp:revision>
  <dcterms:created xsi:type="dcterms:W3CDTF">2018-08-24T12:25:18Z</dcterms:created>
  <dcterms:modified xsi:type="dcterms:W3CDTF">2021-09-12T14:56:07Z</dcterms:modified>
</cp:coreProperties>
</file>