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319" r:id="rId4"/>
    <p:sldId id="275" r:id="rId5"/>
    <p:sldId id="276" r:id="rId6"/>
    <p:sldId id="281" r:id="rId7"/>
    <p:sldId id="268" r:id="rId8"/>
    <p:sldId id="289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20" r:id="rId31"/>
    <p:sldId id="321" r:id="rId32"/>
    <p:sldId id="322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Поточные и </a:t>
            </a:r>
            <a:r>
              <a:rPr lang="ru-RU" dirty="0"/>
              <a:t>Б</a:t>
            </a:r>
            <a:r>
              <a:rPr lang="ru-RU" dirty="0" smtClean="0"/>
              <a:t>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smtClean="0"/>
              <a:t>МИФИ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ym typeface="Symbol" pitchFamily="18" charset="2"/>
                  </a:rPr>
                  <a:t>PRF </a:t>
                </a:r>
                <a:r>
                  <a:rPr lang="ru-RU" dirty="0" smtClean="0">
                    <a:sym typeface="Symbol" pitchFamily="18" charset="2"/>
                  </a:rPr>
                  <a:t>стойкая, если</a:t>
                </a:r>
                <a:r>
                  <a:rPr lang="en-US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ru-RU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ym typeface="Symbol" pitchFamily="18" charset="2"/>
                  </a:rPr>
                  <a:t>PRP </a:t>
                </a:r>
                <a:r>
                  <a:rPr lang="ru-RU" dirty="0">
                    <a:sym typeface="Symbol" pitchFamily="18" charset="2"/>
                  </a:rPr>
                  <a:t>стойкая, если</a:t>
                </a:r>
                <a:r>
                  <a:rPr lang="en-US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 rotWithShape="0">
                <a:blip r:embed="rId2"/>
                <a:stretch>
                  <a:fillRect l="-886" t="-999" b="-11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2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Предполагается, что стойкий блочный шифр задаёт стойкую </a:t>
            </a:r>
            <a:r>
              <a:rPr lang="en-US" dirty="0" smtClean="0"/>
              <a:t>PRP</a:t>
            </a:r>
          </a:p>
          <a:p>
            <a:r>
              <a:rPr lang="ru-RU" dirty="0" smtClean="0"/>
              <a:t>Иными словами при случайном ключе, мы ожидаем, что выход </a:t>
            </a:r>
            <a:r>
              <a:rPr lang="ru-RU" dirty="0" err="1" smtClean="0"/>
              <a:t>зашифрования</a:t>
            </a:r>
            <a:r>
              <a:rPr lang="ru-RU" dirty="0"/>
              <a:t> </a:t>
            </a:r>
            <a:r>
              <a:rPr lang="ru-RU" dirty="0" smtClean="0"/>
              <a:t>произвольного блока блочным шифром будет неотличим от случайного блока, выбранного случайно равновероятно.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шифров для сообщений произвольной длины?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Сможем, будем использовать режимы шифрования блочных шифров, определяющие шифрование сообщений произвольной длины, на основе блочных шифров.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1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 шифрования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детерминировано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шифртекст.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96" y="1825625"/>
            <a:ext cx="7581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08897"/>
            <a:ext cx="10515600" cy="5012577"/>
          </a:xfrm>
        </p:spPr>
        <p:txBody>
          <a:bodyPr/>
          <a:lstStyle/>
          <a:p>
            <a:r>
              <a:rPr lang="ru-RU" dirty="0" smtClean="0"/>
              <a:t>Проверка входных значений (длины входов, типы, корректность)</a:t>
            </a:r>
          </a:p>
          <a:p>
            <a:pPr lvl="1"/>
            <a:r>
              <a:rPr lang="ru-RU" dirty="0" smtClean="0"/>
              <a:t>Должна производиться по возможности в начале функции</a:t>
            </a:r>
          </a:p>
          <a:p>
            <a:pPr lvl="1"/>
            <a:r>
              <a:rPr lang="ru-RU" dirty="0" err="1" smtClean="0"/>
              <a:t>Параноидальные</a:t>
            </a:r>
            <a:r>
              <a:rPr lang="ru-RU" dirty="0" smtClean="0"/>
              <a:t> проверки</a:t>
            </a:r>
          </a:p>
          <a:p>
            <a:r>
              <a:rPr lang="ru-RU" dirty="0" smtClean="0"/>
              <a:t>Криптографические методы должны быть вынесены в отдельные функции и модули</a:t>
            </a:r>
          </a:p>
          <a:p>
            <a:r>
              <a:rPr lang="ru-RU" dirty="0" smtClean="0"/>
              <a:t>Все внешние криптографические интерфейсы работают только с массивом байт</a:t>
            </a:r>
          </a:p>
          <a:p>
            <a:r>
              <a:rPr lang="ru-RU" dirty="0" smtClean="0"/>
              <a:t>Не использование «магических чисел» – все константы должны быть определены</a:t>
            </a:r>
          </a:p>
          <a:p>
            <a:r>
              <a:rPr lang="ru-RU" dirty="0" smtClean="0"/>
              <a:t>Не использовать «алгоритмы по умолчанию», т.е. явно задавать алгоритмы шифрования через параметры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8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входных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decrypt(key, data, </a:t>
            </a:r>
            <a:r>
              <a:rPr lang="en-US" dirty="0" err="1" smtClean="0"/>
              <a:t>cipher_suite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len</a:t>
            </a:r>
            <a:r>
              <a:rPr lang="en-US" dirty="0" smtClean="0"/>
              <a:t>(key) != </a:t>
            </a:r>
            <a:r>
              <a:rPr lang="en-US" dirty="0" smtClean="0">
                <a:solidFill>
                  <a:srgbClr val="FF0000"/>
                </a:solidFill>
              </a:rPr>
              <a:t>AES_KEY_SIZE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raise Exception</a:t>
            </a:r>
            <a:r>
              <a:rPr lang="en-US" dirty="0" smtClean="0"/>
              <a:t>($‘</a:t>
            </a:r>
            <a:r>
              <a:rPr lang="en-US" dirty="0"/>
              <a:t>invalid </a:t>
            </a:r>
            <a:r>
              <a:rPr lang="en-US" dirty="0" smtClean="0"/>
              <a:t>key size, expecting {</a:t>
            </a:r>
            <a:r>
              <a:rPr lang="en-US" dirty="0">
                <a:solidFill>
                  <a:srgbClr val="FF0000"/>
                </a:solidFill>
              </a:rPr>
              <a:t>AES_KEY_SIZE</a:t>
            </a:r>
            <a:r>
              <a:rPr lang="en-US" dirty="0" smtClean="0"/>
              <a:t>}’)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 err="1" smtClean="0"/>
              <a:t>len</a:t>
            </a:r>
            <a:r>
              <a:rPr lang="en-US" dirty="0" smtClean="0"/>
              <a:t>(data) &lt; </a:t>
            </a:r>
            <a:r>
              <a:rPr lang="en-US" dirty="0" smtClean="0">
                <a:solidFill>
                  <a:srgbClr val="FF0000"/>
                </a:solidFill>
              </a:rPr>
              <a:t>NONCE_SIZE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raise Exception(‘invalid </a:t>
            </a:r>
            <a:r>
              <a:rPr lang="en-US" dirty="0" err="1" smtClean="0"/>
              <a:t>ciphertext</a:t>
            </a:r>
            <a:r>
              <a:rPr lang="en-US" dirty="0" smtClean="0"/>
              <a:t> length’)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cipher_suite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AES_CBC_WITH_CBC_MAC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aes.cbc.decrypt</a:t>
            </a:r>
            <a:r>
              <a:rPr lang="en-US" dirty="0" smtClean="0"/>
              <a:t>(key</a:t>
            </a:r>
            <a:r>
              <a:rPr lang="en-US" dirty="0"/>
              <a:t>, </a:t>
            </a:r>
            <a:r>
              <a:rPr lang="en-US" dirty="0" smtClean="0"/>
              <a:t>data)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if </a:t>
            </a:r>
            <a:r>
              <a:rPr lang="en-US" dirty="0" err="1"/>
              <a:t>cipher_suite</a:t>
            </a:r>
            <a:r>
              <a:rPr lang="en-US" dirty="0"/>
              <a:t> = </a:t>
            </a:r>
            <a:r>
              <a:rPr lang="en-US" dirty="0" smtClean="0">
                <a:solidFill>
                  <a:srgbClr val="FF0000"/>
                </a:solidFill>
              </a:rPr>
              <a:t>AES_CTR_WITH_CBC_MAC</a:t>
            </a:r>
            <a:r>
              <a:rPr lang="en-US" dirty="0" smtClean="0"/>
              <a:t> 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aes.ctr.decrypt</a:t>
            </a:r>
            <a:r>
              <a:rPr lang="en-US" dirty="0" smtClean="0"/>
              <a:t>(key, data)</a:t>
            </a:r>
          </a:p>
          <a:p>
            <a:pPr marL="0" indent="0">
              <a:buNone/>
            </a:pPr>
            <a:r>
              <a:rPr lang="en-US" dirty="0" smtClean="0"/>
              <a:t>	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raise Exception</a:t>
            </a:r>
            <a:r>
              <a:rPr lang="en-US" dirty="0" smtClean="0"/>
              <a:t>($‘</a:t>
            </a:r>
            <a:r>
              <a:rPr lang="en-US" dirty="0" err="1"/>
              <a:t>cipher_suite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 err="1"/>
              <a:t>cipher_suite</a:t>
            </a:r>
            <a:r>
              <a:rPr lang="en-US" dirty="0" smtClean="0"/>
              <a:t>} is not supported’)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Отдельные функции, работа только с массивом байт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generate</a:t>
            </a:r>
            <a:r>
              <a:rPr lang="ru-RU" dirty="0" smtClean="0"/>
              <a:t>_</a:t>
            </a:r>
            <a:r>
              <a:rPr lang="en-US" dirty="0" err="1" smtClean="0"/>
              <a:t>aes_key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Crypto.random.getBytes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AES_KEY_SIZE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--------------------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encrypt_user_input</a:t>
            </a:r>
            <a:r>
              <a:rPr lang="en-US" dirty="0" smtClean="0"/>
              <a:t>(</a:t>
            </a:r>
            <a:r>
              <a:rPr lang="en-US" dirty="0" err="1" smtClean="0"/>
              <a:t>user_string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user_bytes</a:t>
            </a:r>
            <a:r>
              <a:rPr lang="en-US" dirty="0" smtClean="0"/>
              <a:t> = Encode.utf8.getBytes(</a:t>
            </a:r>
            <a:r>
              <a:rPr lang="en-US" dirty="0" err="1" smtClean="0"/>
              <a:t>user_string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key = </a:t>
            </a:r>
            <a:r>
              <a:rPr lang="en-US" dirty="0" err="1" smtClean="0"/>
              <a:t>generateAesKey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	encrypted = encrypt(key</a:t>
            </a:r>
            <a:r>
              <a:rPr lang="en-US" dirty="0"/>
              <a:t>, </a:t>
            </a:r>
            <a:r>
              <a:rPr lang="en-US" dirty="0" err="1"/>
              <a:t>user_bytes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AES_CBC_WITH_CBC_MAC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encrypted_hex</a:t>
            </a:r>
            <a:r>
              <a:rPr lang="en-US" dirty="0" smtClean="0"/>
              <a:t> = </a:t>
            </a:r>
            <a:r>
              <a:rPr lang="en-US" dirty="0" err="1" smtClean="0"/>
              <a:t>Converter.toHex</a:t>
            </a:r>
            <a:r>
              <a:rPr lang="en-US" dirty="0" smtClean="0"/>
              <a:t>(encrypted)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key_string</a:t>
            </a:r>
            <a:r>
              <a:rPr lang="en-US" dirty="0" smtClean="0"/>
              <a:t> = </a:t>
            </a:r>
            <a:r>
              <a:rPr lang="en-US" dirty="0" err="1" smtClean="0"/>
              <a:t>Converter.toHex</a:t>
            </a:r>
            <a:r>
              <a:rPr lang="en-US" dirty="0" smtClean="0"/>
              <a:t>(key)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key_string</a:t>
            </a:r>
            <a:r>
              <a:rPr lang="en-US" dirty="0" smtClean="0"/>
              <a:t>, </a:t>
            </a:r>
            <a:r>
              <a:rPr lang="en-US" dirty="0" err="1" smtClean="0"/>
              <a:t>encrypted_hex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– невозможны атаки, лучше чем атаки прямым перебором ключевого множества.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Сложность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825</Words>
  <Application>Microsoft Office PowerPoint</Application>
  <PresentationFormat>Широкоэкранный</PresentationFormat>
  <Paragraphs>229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Поточные и Блочные шифры</vt:lpstr>
      <vt:lpstr>Историческая задача криптографической защиты информации</vt:lpstr>
      <vt:lpstr>Шифр Шеннона</vt:lpstr>
      <vt:lpstr>Шифр Шеннона</vt:lpstr>
      <vt:lpstr>Пример: Одноразовый блокнот</vt:lpstr>
      <vt:lpstr>Пример: Аддитивный одноразовый блокнот</vt:lpstr>
      <vt:lpstr>Цель шифра Шеннона</vt:lpstr>
      <vt:lpstr>Одноразовый блокнот – абсолютно стойкий шифр</vt:lpstr>
      <vt:lpstr>Плохие новости</vt:lpstr>
      <vt:lpstr>Идея одноразового блокнота</vt:lpstr>
      <vt:lpstr>Идея одноразового блокнота</vt:lpstr>
      <vt:lpstr>Поточный шифр</vt:lpstr>
      <vt:lpstr>Блочный шифр</vt:lpstr>
      <vt:lpstr>Блочный шифр</vt:lpstr>
      <vt:lpstr>PRP и PRF</vt:lpstr>
      <vt:lpstr>Стойкий блочный шифр</vt:lpstr>
      <vt:lpstr>Использование блочных шифров</vt:lpstr>
      <vt:lpstr>ECB</vt:lpstr>
      <vt:lpstr>ECB</vt:lpstr>
      <vt:lpstr>Стойкость ECB</vt:lpstr>
      <vt:lpstr>Стойкость ECB</vt:lpstr>
      <vt:lpstr>Стойкость ECB</vt:lpstr>
      <vt:lpstr>Стойкость ECB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  <vt:lpstr>Безопасное программирование</vt:lpstr>
      <vt:lpstr>Проверка входных данных</vt:lpstr>
      <vt:lpstr>Отдельные функции, работа только с массивом байт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391</cp:revision>
  <dcterms:created xsi:type="dcterms:W3CDTF">2018-08-24T12:25:18Z</dcterms:created>
  <dcterms:modified xsi:type="dcterms:W3CDTF">2021-02-18T15:18:24Z</dcterms:modified>
</cp:coreProperties>
</file>