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505" r:id="rId3"/>
    <p:sldId id="506" r:id="rId4"/>
    <p:sldId id="507" r:id="rId5"/>
    <p:sldId id="440" r:id="rId6"/>
    <p:sldId id="444" r:id="rId7"/>
    <p:sldId id="448" r:id="rId8"/>
    <p:sldId id="470" r:id="rId9"/>
    <p:sldId id="471" r:id="rId10"/>
    <p:sldId id="472" r:id="rId11"/>
    <p:sldId id="442" r:id="rId12"/>
    <p:sldId id="473" r:id="rId13"/>
    <p:sldId id="475" r:id="rId14"/>
    <p:sldId id="474" r:id="rId15"/>
    <p:sldId id="476" r:id="rId16"/>
    <p:sldId id="477" r:id="rId17"/>
    <p:sldId id="479" r:id="rId18"/>
    <p:sldId id="478" r:id="rId19"/>
    <p:sldId id="480" r:id="rId20"/>
    <p:sldId id="482" r:id="rId21"/>
    <p:sldId id="481" r:id="rId22"/>
    <p:sldId id="483" r:id="rId23"/>
    <p:sldId id="485" r:id="rId24"/>
    <p:sldId id="486" r:id="rId25"/>
    <p:sldId id="487" r:id="rId26"/>
    <p:sldId id="488" r:id="rId27"/>
    <p:sldId id="489" r:id="rId28"/>
    <p:sldId id="484" r:id="rId29"/>
    <p:sldId id="490" r:id="rId30"/>
    <p:sldId id="492" r:id="rId31"/>
    <p:sldId id="493" r:id="rId32"/>
    <p:sldId id="503" r:id="rId33"/>
    <p:sldId id="491" r:id="rId34"/>
    <p:sldId id="494" r:id="rId35"/>
    <p:sldId id="495" r:id="rId36"/>
    <p:sldId id="496" r:id="rId37"/>
    <p:sldId id="498" r:id="rId38"/>
    <p:sldId id="500" r:id="rId39"/>
    <p:sldId id="501" r:id="rId40"/>
    <p:sldId id="502" r:id="rId41"/>
    <p:sldId id="504" r:id="rId42"/>
    <p:sldId id="509" r:id="rId43"/>
    <p:sldId id="50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05"/>
            <p14:sldId id="506"/>
            <p14:sldId id="507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  <p14:sldId id="509"/>
          </p14:sldIdLst>
        </p14:section>
        <p14:section name="Старые тесты" id="{5C5CDB86-5828-4477-A52D-AF42AB0EFF0C}">
          <p14:sldIdLst>
            <p14:sldId id="5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5193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30030" y="1825625"/>
                <a:ext cx="1042376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– число запросов 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030" y="1825625"/>
                <a:ext cx="10423769" cy="4351338"/>
              </a:xfrm>
              <a:blipFill rotWithShape="0">
                <a:blip r:embed="rId2"/>
                <a:stretch>
                  <a:fillRect l="-105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17" y="5128910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543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число блоков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– число запросов противника 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575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</a:p>
          <a:p>
            <a:r>
              <a:rPr lang="ru-RU" dirty="0" smtClean="0"/>
              <a:t>Текущее название алгоритма, описываемое стандартом – </a:t>
            </a:r>
            <a:r>
              <a:rPr lang="en-US" dirty="0" smtClean="0"/>
              <a:t>OMAC</a:t>
            </a:r>
            <a:r>
              <a:rPr lang="ru-RU" dirty="0" smtClean="0"/>
              <a:t> (до этого – </a:t>
            </a:r>
            <a:r>
              <a:rPr lang="en-US" smtClean="0"/>
              <a:t>TMAC).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Игра на стойкость </a:t>
                </a:r>
                <a:r>
                  <a:rPr lang="en-US" sz="2800" dirty="0" smtClean="0"/>
                  <a:t>MAC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b="1" dirty="0" smtClean="0"/>
                  <a:t> </a:t>
                </a:r>
                <a:r>
                  <a:rPr lang="ru-RU" sz="2800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49293" y="2827955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330893" y="2827955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0893" y="2827955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3501843" y="3048880"/>
            <a:ext cx="3771900" cy="400050"/>
            <a:chOff x="1776" y="1798"/>
            <a:chExt cx="2400" cy="336"/>
          </a:xfrm>
        </p:grpSpPr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615" y="1798"/>
                  <a:ext cx="63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1−???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15" y="1798"/>
                  <a:ext cx="630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539943" y="3567851"/>
            <a:ext cx="3733800" cy="400051"/>
            <a:chOff x="1776" y="2109"/>
            <a:chExt cx="2352" cy="336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83" y="2109"/>
                  <a:ext cx="6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2−???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3" y="2109"/>
                  <a:ext cx="624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1509533" y="2534079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8234" y="37562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9434333" y="3566003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9649690" y="3135671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−???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9690" y="3135671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9610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108234" y="2651663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466341" y="344853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341" y="3448539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334251" y="4861599"/>
                <a:ext cx="27220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4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???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51" y="4861599"/>
                <a:ext cx="2722092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466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(хоть и не больше) -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65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Стойкая </a:t>
                </a:r>
                <a:r>
                  <a:rPr lang="en-US" sz="2800" dirty="0" smtClean="0"/>
                  <a:t>PRF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</a:t>
                </a:r>
                <a:r>
                  <a:rPr lang="ru-RU" sz="2800" dirty="0" smtClean="0"/>
                  <a:t>значений. </a:t>
                </a:r>
                <a:r>
                  <a:rPr lang="ru-RU" sz="2800" b="1" dirty="0" smtClean="0"/>
                  <a:t>Является ли она стойкой </a:t>
                </a:r>
                <a:r>
                  <a:rPr lang="en-US" sz="2800" b="1" dirty="0" smtClean="0"/>
                  <a:t>MAC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2 – </a:t>
                </a:r>
                <a:r>
                  <a:rPr lang="ru-RU" sz="2800" dirty="0"/>
                  <a:t>Стойкий блочный шифр 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значений. </a:t>
                </a:r>
                <a:r>
                  <a:rPr lang="ru-RU" sz="2800" b="1" dirty="0"/>
                  <a:t>Является ли он стойким </a:t>
                </a:r>
                <a:r>
                  <a:rPr lang="en-US" sz="2800" b="1" dirty="0"/>
                  <a:t>MAC</a:t>
                </a:r>
                <a:r>
                  <a:rPr lang="en-US" sz="2800" dirty="0" smtClean="0"/>
                  <a:t>?</a:t>
                </a:r>
              </a:p>
              <a:p>
                <a:r>
                  <a:rPr lang="ru-RU" sz="2800" dirty="0" smtClean="0"/>
                  <a:t>3 – Связь преимущества противника в игре против </a:t>
                </a:r>
                <a:r>
                  <a:rPr lang="en-US" sz="2800" dirty="0" smtClean="0"/>
                  <a:t>MAC </a:t>
                </a:r>
                <a:r>
                  <a:rPr lang="ru-RU" sz="2800" b="1" dirty="0" smtClean="0"/>
                  <a:t>с и без запросов на проверку </a:t>
                </a:r>
                <a:r>
                  <a:rPr lang="en-US" sz="2800" b="1" dirty="0" smtClean="0"/>
                  <a:t>MAC</a:t>
                </a:r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r>
                  <a:rPr lang="ru-RU" sz="2800" dirty="0" smtClean="0"/>
                  <a:t>4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стойкая </a:t>
                </a:r>
                <a:r>
                  <a:rPr lang="en-US" sz="2800" dirty="0"/>
                  <a:t>PRP</a:t>
                </a:r>
                <a:r>
                  <a:rPr lang="ru-RU" sz="2800" dirty="0"/>
                  <a:t>. 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цепочка </a:t>
                </a:r>
                <a:r>
                  <a:rPr lang="en-US" sz="2800" dirty="0"/>
                  <a:t>CBC</a:t>
                </a:r>
                <a:r>
                  <a:rPr lang="ru-RU" sz="2800" dirty="0"/>
                  <a:t> с использованием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 smtClean="0"/>
                  <a:t> (результат – последний блок). </a:t>
                </a:r>
                <a:r>
                  <a:rPr lang="ru-RU" sz="28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800" dirty="0"/>
                  <a:t> стойким </a:t>
                </a:r>
                <a:r>
                  <a:rPr lang="en-US" sz="2800" dirty="0"/>
                  <a:t>MAC</a:t>
                </a:r>
                <a:r>
                  <a:rPr lang="ru-RU" sz="2800" dirty="0"/>
                  <a:t> для произвольных сообщений</a:t>
                </a:r>
                <a:r>
                  <a:rPr lang="en-US" sz="2800" dirty="0"/>
                  <a:t>?</a:t>
                </a:r>
                <a:r>
                  <a:rPr lang="ru-RU" sz="2800" dirty="0"/>
                  <a:t> </a:t>
                </a:r>
                <a:r>
                  <a:rPr lang="ru-RU" sz="2800" b="1" dirty="0"/>
                  <a:t>Почему?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378" r="-241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5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1109</Words>
  <Application>Microsoft Office PowerPoint</Application>
  <PresentationFormat>Широкоэкранный</PresentationFormat>
  <Paragraphs>291</Paragraphs>
  <Slides>43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 MAC: схемы</vt:lpstr>
      <vt:lpstr>Тест.</vt:lpstr>
      <vt:lpstr>Тест.</vt:lpstr>
      <vt:lpstr>TIME 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  <vt:lpstr>Презентация PowerPoint</vt:lpstr>
      <vt:lpstr>Тест.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1290</cp:revision>
  <dcterms:created xsi:type="dcterms:W3CDTF">2018-08-24T12:25:18Z</dcterms:created>
  <dcterms:modified xsi:type="dcterms:W3CDTF">2024-11-28T10:59:09Z</dcterms:modified>
</cp:coreProperties>
</file>