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96" r:id="rId2"/>
    <p:sldId id="334" r:id="rId3"/>
    <p:sldId id="335" r:id="rId4"/>
    <p:sldId id="336" r:id="rId5"/>
    <p:sldId id="337" r:id="rId6"/>
    <p:sldId id="338" r:id="rId7"/>
    <p:sldId id="340" r:id="rId8"/>
    <p:sldId id="339" r:id="rId9"/>
    <p:sldId id="341" r:id="rId10"/>
    <p:sldId id="342" r:id="rId11"/>
    <p:sldId id="344" r:id="rId12"/>
    <p:sldId id="345" r:id="rId13"/>
    <p:sldId id="346" r:id="rId14"/>
    <p:sldId id="347" r:id="rId15"/>
    <p:sldId id="348" r:id="rId16"/>
    <p:sldId id="352" r:id="rId17"/>
    <p:sldId id="350" r:id="rId18"/>
    <p:sldId id="354" r:id="rId19"/>
    <p:sldId id="349" r:id="rId20"/>
    <p:sldId id="351" r:id="rId21"/>
    <p:sldId id="353" r:id="rId22"/>
    <p:sldId id="357" r:id="rId23"/>
    <p:sldId id="355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34"/>
            <p14:sldId id="335"/>
            <p14:sldId id="336"/>
          </p14:sldIdLst>
        </p14:section>
        <p14:section name="PRF switching lemma" id="{8D7119DD-8269-4067-B041-CBC75DC9F3BE}">
          <p14:sldIdLst>
            <p14:sldId id="337"/>
            <p14:sldId id="338"/>
            <p14:sldId id="340"/>
            <p14:sldId id="339"/>
            <p14:sldId id="341"/>
            <p14:sldId id="342"/>
            <p14:sldId id="344"/>
            <p14:sldId id="345"/>
            <p14:sldId id="346"/>
            <p14:sldId id="347"/>
          </p14:sldIdLst>
        </p14:section>
        <p14:section name="Построение PRG из PRF, CTR" id="{2C77A2BA-BD35-45BF-901F-8D54177E878C}">
          <p14:sldIdLst>
            <p14:sldId id="348"/>
            <p14:sldId id="352"/>
            <p14:sldId id="350"/>
            <p14:sldId id="354"/>
            <p14:sldId id="349"/>
            <p14:sldId id="351"/>
            <p14:sldId id="353"/>
          </p14:sldIdLst>
        </p14:section>
        <p14:section name="CPA" id="{C4CD0A65-B822-46E5-B632-31A9388536BE}">
          <p14:sldIdLst>
            <p14:sldId id="357"/>
            <p14:sldId id="355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97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20.10.2018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20.10.2018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36.png"/><Relationship Id="rId10" Type="http://schemas.openxmlformats.org/officeDocument/2006/relationships/image" Target="../media/image8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f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44.png"/><Relationship Id="rId12" Type="http://schemas.openxmlformats.org/officeDocument/2006/relationships/image" Target="../media/image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46.png"/><Relationship Id="rId10" Type="http://schemas.openxmlformats.org/officeDocument/2006/relationships/image" Target="../media/image8.png"/><Relationship Id="rId4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image" Target="../media/image4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56.png"/><Relationship Id="rId9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3" Type="http://schemas.openxmlformats.org/officeDocument/2006/relationships/image" Target="../media/image6.png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Псевдослучайные 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339316" cy="1677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</a:t>
                </a:r>
                <a:r>
                  <a:rPr lang="en-US" b="1" dirty="0"/>
                  <a:t>.</a:t>
                </a:r>
                <a:r>
                  <a:rPr lang="ru-RU" b="1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090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090620"/>
              </a:xfrm>
              <a:prstGeom prst="rect">
                <a:avLst/>
              </a:prstGeom>
              <a:blipFill>
                <a:blip r:embed="rId8"/>
                <a:stretch>
                  <a:fillRect l="-1629" t="-279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5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кругленный прямоугольник 27"/>
          <p:cNvSpPr/>
          <p:nvPr/>
        </p:nvSpPr>
        <p:spPr>
          <a:xfrm>
            <a:off x="838200" y="3821374"/>
            <a:ext cx="10339316" cy="11737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33931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необходима ещё одна вспомогательная теорема.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6.1.1.1.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события над некоторым вероятностным пространством.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происходит тогда и только тогда когда происходит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%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%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4870" t="-1923" r="-1391" b="-8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04" y="95154"/>
            <a:ext cx="2823950" cy="15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33931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различимость </a:t>
                </a:r>
                <a:r>
                  <a:rPr lang="en-US" dirty="0" smtClean="0"/>
                  <a:t>RP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RF</a:t>
                </a:r>
                <a:r>
                  <a:rPr lang="ru-RU" dirty="0" smtClean="0"/>
                  <a:t>. Пусть он отправляет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запросов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пара ответов оракула совпала).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Если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не произошло, то все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различны, и игры 0 и 1 идентичны. Следовательно, противник будет иметь идентичный результат в обоих играх. Следовательно можем применить Теорему 6.1.1.1.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]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число таких пар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игре не 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> #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1043" t="-2564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91" y="53742"/>
            <a:ext cx="2727704" cy="16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75964"/>
            <a:ext cx="3392606" cy="4230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 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Рассмотрим игру с тремя экспериментами</a:t>
                </a:r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  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  <a:blipFill>
                <a:blip r:embed="rId2"/>
                <a:stretch>
                  <a:fillRect l="-1044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03" y="4001294"/>
            <a:ext cx="3481696" cy="19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различимость </a:t>
            </a:r>
            <a:r>
              <a:rPr lang="en-US" dirty="0" smtClean="0"/>
              <a:t>RF, RP </a:t>
            </a:r>
            <a:r>
              <a:rPr lang="ru-RU" dirty="0" smtClean="0"/>
              <a:t>и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800" dirty="0" smtClean="0"/>
                  <a:t> вероятность того, что в эксперименте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 smtClean="0"/>
                  <a:t>.</a:t>
                </a:r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  <a:blipFill>
                <a:blip r:embed="rId2"/>
                <a:stretch>
                  <a:fillRect l="-892" t="-4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588768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567516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460403" y="5182094"/>
            <a:ext cx="3631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275237"/>
            <a:ext cx="1803403" cy="678656"/>
            <a:chOff x="4560" y="2842"/>
            <a:chExt cx="1136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{0,1,2}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blipFill>
                  <a:blip r:embed="rId4"/>
                  <a:stretch>
                    <a:fillRect r="-680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427871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,∗)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blipFill>
                <a:blip r:embed="rId5"/>
                <a:stretch>
                  <a:fillRect l="-1629" t="-208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405251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754658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442107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791514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3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377703"/>
            <a:ext cx="10339316" cy="12299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PRG </a:t>
            </a:r>
            <a:r>
              <a:rPr lang="ru-RU" dirty="0" smtClean="0"/>
              <a:t>из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различные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с пространством ключей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пространством выходов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6.</a:t>
                </a:r>
                <a:r>
                  <a:rPr lang="en-US" b="1" dirty="0" smtClean="0"/>
                  <a:t>2.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</a:t>
                </a:r>
                <a:r>
                  <a:rPr lang="en-US" dirty="0" smtClean="0"/>
                  <a:t>G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получает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отправляет претенденту, получая ответы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которые прозрачно пересылает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Выход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соответствует выходу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4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821850" y="4263242"/>
            <a:ext cx="10440661" cy="172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r>
              <a:rPr lang="ru-RU" dirty="0" smtClean="0"/>
              <a:t>, вспомним 2 теоремы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273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6.1.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PRP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противник в игре на стойкость </a:t>
                </a:r>
                <a:r>
                  <a:rPr lang="en-US" dirty="0"/>
                  <a:t>PRF</a:t>
                </a:r>
                <a:r>
                  <a:rPr lang="ru-RU" dirty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  <a:blipFill>
                <a:blip r:embed="rId2"/>
                <a:stretch>
                  <a:fillRect l="-1043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Формально опишем полученный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определён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двоичное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битное представление числа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Полученный шифр называется детерминированным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режимом для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8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261937"/>
            <a:ext cx="57150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6.2 </a:t>
                </a:r>
                <a:r>
                  <a:rPr lang="ru-RU" dirty="0"/>
                  <a:t>п</a:t>
                </a:r>
                <a:r>
                  <a:rPr lang="ru-RU" dirty="0" smtClean="0"/>
                  <a:t>озволяет построить семантически стойкий шифр с помощью стойкого блочного шифра.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 </a:t>
                </a:r>
                <a:r>
                  <a:rPr lang="ru-RU" b="1" dirty="0" smtClean="0"/>
                  <a:t>Теореме 6.1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является стойкой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Используя </a:t>
                </a:r>
                <a:r>
                  <a:rPr lang="ru-RU" b="1" dirty="0" smtClean="0"/>
                  <a:t>Теорему 6.2 </a:t>
                </a:r>
                <a:r>
                  <a:rPr lang="ru-RU" dirty="0" smtClean="0"/>
                  <a:t>получаем стойкий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и используя </a:t>
                </a:r>
                <a:r>
                  <a:rPr lang="ru-RU" b="1" dirty="0"/>
                  <a:t>Т</a:t>
                </a:r>
                <a:r>
                  <a:rPr lang="ru-RU" b="1" dirty="0" smtClean="0"/>
                  <a:t>еорему 2.4 </a:t>
                </a:r>
                <a:r>
                  <a:rPr lang="ru-RU" dirty="0" smtClean="0"/>
                  <a:t>(стойкий генератор даёт семантически стойкий поточный шифр) получаем семантически стойкий шифр.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4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720505" y="1690688"/>
            <a:ext cx="10542006" cy="20025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6.3.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введённый ранее – семантически стойкий шифр,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противников в игре на стойкость блочного шифра (стойкость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ru-RU" b="1" dirty="0" smtClean="0"/>
                  <a:t>Теорему 6.1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из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(добавляется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, используя </a:t>
                </a:r>
                <a:r>
                  <a:rPr lang="ru-RU" b="1" dirty="0" smtClean="0"/>
                  <a:t>Теорему 6.3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из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используя </a:t>
                </a:r>
                <a:r>
                  <a:rPr lang="ru-RU" b="1" dirty="0" smtClean="0"/>
                  <a:t>Теорему 2.4</a:t>
                </a:r>
                <a:r>
                  <a:rPr lang="ru-RU" dirty="0" smtClean="0"/>
                  <a:t> получаем семантически стойкий шифр из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множитель 2)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Стойкий для сообщений произвольной длины</a:t>
                </a:r>
              </a:p>
              <a:p>
                <a:r>
                  <a:rPr lang="ru-RU" dirty="0" smtClean="0"/>
                  <a:t>Стойкость на больших сообщениях убывает квадратично быстро (из за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стойкость зависит от размера блока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).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Рассмотрим атаку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нулевых блоков,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случайных блоков.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будет содержать повторяющихся блоков. При шифровании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получить повторяющиеся блоки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,0.63}</m:t>
                    </m:r>
                  </m:oMath>
                </a14:m>
                <a:r>
                  <a:rPr lang="ru-RU" dirty="0" smtClean="0"/>
                  <a:t>. Т.е. можно построить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– ослабленная версия абсолютной стойкости, позволяющая описывать стойкость шифров, для которых энтропия ключа меньше энтропии множества открытых текстов.</a:t>
            </a:r>
          </a:p>
          <a:p>
            <a:r>
              <a:rPr lang="ru-RU" dirty="0" smtClean="0"/>
              <a:t>Семантически стойкие шифры позволяют использовать короткие ключи.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1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 этого момента мы рассматривали ситуации, когда ключ использовался претендентом только один раз. Т.е. мы моделировали одноразовое использование ключа.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мы </a:t>
            </a:r>
            <a:r>
              <a:rPr lang="ru-RU" dirty="0"/>
              <a:t>хотели бы иметь возможность использовать </a:t>
            </a:r>
            <a:r>
              <a:rPr lang="ru-RU" dirty="0" smtClean="0"/>
              <a:t>ключи </a:t>
            </a:r>
            <a:r>
              <a:rPr lang="ru-RU" dirty="0"/>
              <a:t>для шифрования множества сообщений.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7432" y="355789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337032" y="304354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blipFill rotWithShape="0"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4099032" y="3641242"/>
            <a:ext cx="3810000" cy="403622"/>
            <a:chOff x="1776" y="1783"/>
            <a:chExt cx="2400" cy="339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8518634" y="4746141"/>
            <a:ext cx="1570038" cy="678656"/>
            <a:chOff x="4560" y="2842"/>
            <a:chExt cx="989" cy="57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87672" y="332929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blipFill rotWithShape="0"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4099032" y="4098449"/>
            <a:ext cx="3733800" cy="506017"/>
            <a:chOff x="1776" y="2051"/>
            <a:chExt cx="2352" cy="425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32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/>
                  <a:t>Будет ли семантически стойким шифр, если для шифрования множества сообщений будут использоваться различные случайные независимые ключи?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на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 smtClean="0"/>
                  <a:t> шифр. Определим игру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807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03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событие того что в игре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Введём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807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72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807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1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807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1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825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). Тогда он семантически стойкий при использовании множества ключей,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семантическую стойкость при использовании множества ключей, использующий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 такой что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 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основано на использовании гибридных игр, </a:t>
                </a:r>
                <a:r>
                  <a:rPr lang="ru-RU" dirty="0"/>
                  <a:t>аналогично </a:t>
                </a:r>
                <a:r>
                  <a:rPr lang="ru-RU" b="1" dirty="0"/>
                  <a:t>Теореме 3.1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В эксперименте 0 игры </a:t>
                </a:r>
                <a:r>
                  <a:rPr lang="en-US" dirty="0" smtClean="0"/>
                  <a:t>MSS</a:t>
                </a:r>
                <a:r>
                  <a:rPr lang="ru-RU" dirty="0" smtClean="0"/>
                  <a:t> претендент шифрует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. Для шифрования сообщения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используется ключ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 как шифр семантически стойкий можем заменить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на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 противник не заметит разницы. В итоге производя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таких модификаций мы получим эксперимент 1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игры </a:t>
                </a:r>
                <a:r>
                  <a:rPr lang="en-US" dirty="0" smtClean="0">
                    <a:ea typeface="Cambria Math" panose="02040503050406030204" pitchFamily="18" charset="0"/>
                  </a:rPr>
                  <a:t>MSS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232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Описанная ранее семантическая стойкость с использованием </a:t>
            </a:r>
            <a:r>
              <a:rPr lang="ru-RU" dirty="0"/>
              <a:t>множества </a:t>
            </a:r>
            <a:r>
              <a:rPr lang="ru-RU" dirty="0" smtClean="0"/>
              <a:t>ключей требует уникального случайного ключа для каждого нового зашифровываемого сообщения.</a:t>
            </a:r>
          </a:p>
          <a:p>
            <a:r>
              <a:rPr lang="ru-RU" dirty="0" smtClean="0"/>
              <a:t>Можно ли построить шифр так, чтобы на одном фиксированном ключе можно было зашифровать множество сообщений?</a:t>
            </a:r>
          </a:p>
          <a:p>
            <a:r>
              <a:rPr lang="ru-RU" dirty="0" smtClean="0"/>
              <a:t>Вводится понятие многоразовой семантической стойкости, т.е. семантической стойкости, при которой ключ используется более одного раза для </a:t>
            </a:r>
            <a:r>
              <a:rPr lang="ru-RU" dirty="0" err="1" smtClean="0"/>
              <a:t>зашифрования</a:t>
            </a:r>
            <a:r>
              <a:rPr lang="ru-RU" dirty="0" smtClean="0"/>
              <a:t> сообщения.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7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одноразово семантически стойкий шифр </a:t>
                </a:r>
                <a:r>
                  <a:rPr lang="ru-RU" dirty="0" err="1" smtClean="0"/>
                  <a:t>многоразово</a:t>
                </a:r>
                <a:r>
                  <a:rPr lang="ru-RU" dirty="0" smtClean="0"/>
                  <a:t> семантически стойким?</a:t>
                </a:r>
              </a:p>
              <a:p>
                <a:pPr lvl="1"/>
                <a:r>
                  <a:rPr lang="ru-RU" dirty="0" smtClean="0"/>
                  <a:t>Нет. Пример. При использовании поточного шифра необходима уникальность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. При повторении ключа получаем двухразовый блокнот, который не является семантически стойким, так как позволяет восстановить исходные сообщения.</a:t>
                </a:r>
              </a:p>
              <a:p>
                <a:r>
                  <a:rPr lang="ru-RU" dirty="0" smtClean="0"/>
                  <a:t>Нужно новое определение - Необходим аналог семантической стойкости, но при многократном использовании ключа.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Попробуем выдвинуть необходимые требования к шифру, семантически стойкому при многократном использовании ключей.</a:t>
                </a:r>
              </a:p>
              <a:p>
                <a:r>
                  <a:rPr lang="ru-RU" dirty="0" smtClean="0"/>
                  <a:t>Поточный поточные шифры не подходят, как видели ранее. Не подойдут и любые </a:t>
                </a:r>
                <a:r>
                  <a:rPr lang="ru-RU" b="1" dirty="0" smtClean="0"/>
                  <a:t>детерминированные </a:t>
                </a:r>
                <a:r>
                  <a:rPr lang="ru-RU" dirty="0" smtClean="0"/>
                  <a:t>шифры, т.е. такие, которые при  фиксированном ключе на данном </a:t>
                </a:r>
                <a:r>
                  <a:rPr lang="ru-RU" dirty="0" err="1" smtClean="0"/>
                  <a:t>шифртексте</a:t>
                </a:r>
                <a:r>
                  <a:rPr lang="ru-RU" dirty="0" smtClean="0"/>
                  <a:t> дают одинаковый выход.</a:t>
                </a:r>
              </a:p>
              <a:p>
                <a:pPr lvl="1"/>
                <a:r>
                  <a:rPr lang="ru-RU" dirty="0" smtClean="0"/>
                  <a:t>Если противник знает,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и шифр детерминированный, то он может отличить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по их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.</a:t>
                </a:r>
              </a:p>
              <a:p>
                <a:pPr marL="177800" lvl="1" indent="-177800"/>
                <a:r>
                  <a:rPr lang="ru-RU" dirty="0" smtClean="0"/>
                  <a:t>Следовательно, шифр должен быть </a:t>
                </a:r>
                <a:r>
                  <a:rPr lang="ru-RU" b="1" dirty="0" smtClean="0"/>
                  <a:t>вероятностным</a:t>
                </a:r>
                <a:r>
                  <a:rPr lang="ru-RU" dirty="0" smtClean="0"/>
                  <a:t>, т.е. дающим разные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на фиксированном ключе для указанного сообщения. Это </a:t>
                </a:r>
                <a:r>
                  <a:rPr lang="ru-RU" b="1" dirty="0" smtClean="0"/>
                  <a:t>необходимое</a:t>
                </a:r>
                <a:r>
                  <a:rPr lang="ru-RU" dirty="0" smtClean="0"/>
                  <a:t> условие.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/>
              <a:t>атака по выбранному открытому </a:t>
            </a:r>
            <a:r>
              <a:rPr lang="ru-RU" dirty="0" smtClean="0"/>
              <a:t>тексту, атака по парам открытый текст – </a:t>
            </a:r>
            <a:r>
              <a:rPr lang="ru-RU" dirty="0" err="1" smtClean="0"/>
              <a:t>шифртекст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Возможности противника – получить </a:t>
            </a:r>
            <a:r>
              <a:rPr lang="ru-RU" dirty="0" err="1" smtClean="0"/>
              <a:t>шифртексты</a:t>
            </a:r>
            <a:r>
              <a:rPr lang="ru-RU" dirty="0" smtClean="0"/>
              <a:t> для произвольных открытых текстов при фиксированном ключе.</a:t>
            </a:r>
          </a:p>
          <a:p>
            <a:r>
              <a:rPr lang="ru-RU" dirty="0" smtClean="0"/>
              <a:t>Цель противника – атака на семантическую стойкость.</a:t>
            </a:r>
          </a:p>
          <a:p>
            <a:r>
              <a:rPr lang="ru-RU" dirty="0" smtClean="0"/>
              <a:t>Рассмотрим игру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аналогично игре при использовании множества ключей семантически стойким шифром, но фиксируя ключ. 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564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564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стойким к атаке по выбранным открытым текстам (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стойким), если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Заметим, что противник может получить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отправив претенденту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739171" y="5787363"/>
            <a:ext cx="3733800" cy="510780"/>
            <a:chOff x="1776" y="2051"/>
            <a:chExt cx="2352" cy="42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=1..q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4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34552"/>
              </a:xfrm>
            </p:spPr>
            <p:txBody>
              <a:bodyPr/>
              <a:lstStyle/>
              <a:p>
                <a:r>
                  <a:rPr lang="ru-RU" dirty="0" smtClean="0"/>
                  <a:t>Детерминированные шифры не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ru-RU" dirty="0" smtClean="0"/>
                  <a:t>Следовательно необходимо использовать вероятностные алгоритмы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34552"/>
              </a:xfrm>
              <a:blipFill rotWithShape="0">
                <a:blip r:embed="rId2"/>
                <a:stretch>
                  <a:fillRect l="-928" t="-19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9839" y="2747423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339439" y="223307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115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101439" y="2809340"/>
            <a:ext cx="3810000" cy="425054"/>
            <a:chOff x="1776" y="1765"/>
            <a:chExt cx="2400" cy="35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475251" y="2518822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101439" y="3215346"/>
            <a:ext cx="3733800" cy="506017"/>
            <a:chOff x="1776" y="1990"/>
            <a:chExt cx="2352" cy="425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90"/>
                  <a:ext cx="96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90"/>
                  <a:ext cx="962" cy="42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3200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64256" y="353416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56" y="353416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3118622" y="4036876"/>
            <a:ext cx="3810000" cy="400050"/>
            <a:chOff x="1776" y="1793"/>
            <a:chExt cx="2400" cy="336"/>
          </a:xfrm>
        </p:grpSpPr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118622" y="4434552"/>
            <a:ext cx="3733800" cy="506017"/>
            <a:chOff x="1776" y="2011"/>
            <a:chExt cx="2352" cy="425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4" y="2011"/>
                  <a:ext cx="960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4" y="2011"/>
                  <a:ext cx="960" cy="4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600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blipFill rotWithShape="0">
                <a:blip r:embed="rId10"/>
                <a:stretch>
                  <a:fillRect l="-5825" r="-2815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204562" y="3441092"/>
            <a:ext cx="2267253" cy="708425"/>
            <a:chOff x="1776" y="1852"/>
            <a:chExt cx="3860" cy="595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</m:oMath>
                    </m:oMathPara>
                  </a14:m>
                  <a:endParaRPr lang="en-US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68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/>
                  <a:t> </a:t>
                </a:r>
                <a:r>
                  <a:rPr lang="ru-RU" dirty="0"/>
                  <a:t>Обозначим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3739171" y="5787363"/>
            <a:ext cx="3733800" cy="510780"/>
            <a:chOff x="1776" y="2051"/>
            <a:chExt cx="2352" cy="429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=1..q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рандомизация функции </a:t>
            </a:r>
            <a:r>
              <a:rPr lang="ru-RU" dirty="0" err="1" smtClean="0"/>
              <a:t>зашифрования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передать энтропию,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1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счётчик или случайные величины</a:t>
                </a:r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может не пересылаться в явном виде, обе стороны могут синхронно обновлять его.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1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3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любая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также </a:t>
                </a:r>
                <a:r>
                  <a:rPr lang="en-US" dirty="0" smtClean="0"/>
                  <a:t>PRF?</a:t>
                </a:r>
              </a:p>
              <a:p>
                <a:pPr lvl="1"/>
                <a:r>
                  <a:rPr lang="ru-RU" dirty="0" smtClean="0"/>
                  <a:t>Да, любая эффективная подстановка является эффективной функцией</a:t>
                </a:r>
                <a:endParaRPr lang="en-US" dirty="0"/>
              </a:p>
              <a:p>
                <a:endParaRPr lang="ru-RU" dirty="0" smtClean="0"/>
              </a:p>
              <a:p>
                <a:r>
                  <a:rPr lang="ru-RU" dirty="0" smtClean="0"/>
                  <a:t>Является ли любая стойкая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стойкой </a:t>
                </a:r>
                <a:r>
                  <a:rPr lang="en-US" dirty="0" smtClean="0"/>
                  <a:t>PRF?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Нет!</a:t>
                </a:r>
              </a:p>
              <a:p>
                <a:pPr marL="0" lvl="1" indent="0">
                  <a:buNone/>
                </a:pPr>
                <a:endParaRPr lang="ru-RU" dirty="0"/>
              </a:p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2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кругленный прямоугольник 31"/>
          <p:cNvSpPr/>
          <p:nvPr/>
        </p:nvSpPr>
        <p:spPr>
          <a:xfrm>
            <a:off x="7248372" y="6282043"/>
            <a:ext cx="103582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en-US" dirty="0"/>
              </a:p>
              <a:p>
                <a:pPr marL="0" lvl="1" indent="0">
                  <a:buNone/>
                </a:pPr>
                <a:r>
                  <a:rPr lang="ru-RU" dirty="0" smtClean="0"/>
                  <a:t>Рассмотрим игру на </a:t>
                </a:r>
                <a:r>
                  <a:rPr lang="en-US" dirty="0" smtClean="0"/>
                  <a:t>PRF.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– малая величина, такая что противник может эффективно получить полный образ произвольной функции, с областью определения в </a:t>
                </a:r>
                <a:r>
                  <a:rPr lang="en-US" dirty="0" smtClean="0"/>
                  <a:t>X</a:t>
                </a:r>
                <a:r>
                  <a:rPr lang="ru-RU" dirty="0" smtClean="0"/>
                  <a:t> (т.е. получить 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4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31572" y="5137150"/>
            <a:ext cx="3464929" cy="409575"/>
            <a:chOff x="1776" y="1778"/>
            <a:chExt cx="2400" cy="344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77" y="1778"/>
                  <a:ext cx="74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77" y="1778"/>
                  <a:ext cx="747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997968" y="5531801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7576" r="-3846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!/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 smtClean="0"/>
                  <a:t>)| &gt; 1/2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  <a:blipFill>
                <a:blip r:embed="rId14"/>
                <a:stretch>
                  <a:fillRect l="-219" t="-10526" r="-14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8727071" y="4838301"/>
            <a:ext cx="3464930" cy="708425"/>
            <a:chOff x="1776" y="1815"/>
            <a:chExt cx="2352" cy="595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74" y="1815"/>
                  <a:ext cx="1600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</m:t>
                      </m:r>
                    </m:oMath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4" y="1815"/>
                  <a:ext cx="1600" cy="595"/>
                </a:xfrm>
                <a:prstGeom prst="rect">
                  <a:avLst/>
                </a:prstGeom>
                <a:blipFill>
                  <a:blip r:embed="rId15"/>
                  <a:stretch>
                    <a:fillRect l="-2842" t="-5172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Скругленный прямоугольник 32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См. парадокс дней рождений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Скругленный прямоугольник 34"/>
          <p:cNvSpPr/>
          <p:nvPr/>
        </p:nvSpPr>
        <p:spPr>
          <a:xfrm>
            <a:off x="914429" y="3200303"/>
            <a:ext cx="322087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0087971" y="2570526"/>
            <a:ext cx="1157784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646461" y="6282043"/>
            <a:ext cx="322087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Какова «малость»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для осуществления атаки?</a:t>
                </a:r>
              </a:p>
              <a:p>
                <a:pPr marL="0" lvl="1" indent="0">
                  <a:buNone/>
                </a:pPr>
                <a:r>
                  <a:rPr lang="ru-RU" dirty="0" smtClean="0"/>
                  <a:t>Пусть противник делает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(оракулу), прежде чем выдать результат. Тогда для нахождения коллизии ему необходимо запросить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r>
                  <a:rPr lang="ru-RU" dirty="0" smtClean="0"/>
                  <a:t>различных сообщений, для осуществления атаки с преимуществом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ru-RU" dirty="0" smtClean="0"/>
                  <a:t>. Следовательно для стойкости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необходимо, чтобы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была </a:t>
                </a:r>
                <a:r>
                  <a:rPr lang="ru-RU" dirty="0" err="1" smtClean="0"/>
                  <a:t>суперполиномиальной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  <a:blipFill>
                <a:blip r:embed="rId2"/>
                <a:stretch>
                  <a:fillRect l="-82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4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31572" y="5095478"/>
            <a:ext cx="3464929" cy="451247"/>
            <a:chOff x="1776" y="1743"/>
            <a:chExt cx="2400" cy="379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blipFill>
                  <a:blip r:embed="rId12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997968" y="5528230"/>
            <a:ext cx="3464929" cy="431008"/>
            <a:chOff x="1776" y="2048"/>
            <a:chExt cx="2352" cy="362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blipFill>
                  <a:blip r:embed="rId13"/>
                  <a:stretch>
                    <a:fillRect t="-7143" r="-236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en-US" sz="2400" dirty="0" smtClean="0"/>
                  <a:t>|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  <a:blipFill>
                <a:blip r:embed="rId14"/>
                <a:stretch>
                  <a:fillRect l="-198" t="-10526" r="-6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8767328" y="4367387"/>
            <a:ext cx="3241986" cy="1323744"/>
            <a:chOff x="1776" y="1827"/>
            <a:chExt cx="2432" cy="597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имеет коллизии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ru-RU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blipFill>
                  <a:blip r:embed="rId15"/>
                  <a:stretch>
                    <a:fillRect l="-1976" t="-229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Скругленный прямоугольник 31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См. парадокс дней рождений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9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dirty="0" smtClean="0"/>
                  <a:t> Необходима вспомогательная теорема. Сформулируем игру для неё.</a:t>
                </a:r>
                <a:endParaRPr lang="en-US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2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Подстановки против Функций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Определим игру на различимость случайной подстановки от случайной 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090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090620"/>
              </a:xfrm>
              <a:prstGeom prst="rect">
                <a:avLst/>
              </a:prstGeom>
              <a:blipFill>
                <a:blip r:embed="rId8"/>
                <a:stretch>
                  <a:fillRect l="-1629" t="-279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2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1273</Words>
  <Application>Microsoft Office PowerPoint</Application>
  <PresentationFormat>Широкоэкранный</PresentationFormat>
  <Paragraphs>409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Псевдослучайные функции</vt:lpstr>
      <vt:lpstr>PRP и PRF</vt:lpstr>
      <vt:lpstr>Стойкая PRF</vt:lpstr>
      <vt:lpstr>Стойкая PRP</vt:lpstr>
      <vt:lpstr>Является ли PRP PRF?</vt:lpstr>
      <vt:lpstr>Является ли PRP PRF?</vt:lpstr>
      <vt:lpstr>Является ли PRP PRF?</vt:lpstr>
      <vt:lpstr>PRF switching Lemma</vt:lpstr>
      <vt:lpstr>Игра Подстановки против Функций</vt:lpstr>
      <vt:lpstr>PRF switching Lemma</vt:lpstr>
      <vt:lpstr>PRF switching Lemma</vt:lpstr>
      <vt:lpstr>PRF switching Lemma</vt:lpstr>
      <vt:lpstr>PRF switching Lemma</vt:lpstr>
      <vt:lpstr>Игра на различимость RF, RP и PRP</vt:lpstr>
      <vt:lpstr>Построение PRG из PRF</vt:lpstr>
      <vt:lpstr>CTR, вспомним 2 теоремы</vt:lpstr>
      <vt:lpstr>CTR</vt:lpstr>
      <vt:lpstr>CTR</vt:lpstr>
      <vt:lpstr>CTR</vt:lpstr>
      <vt:lpstr>CTR</vt:lpstr>
      <vt:lpstr>CTR</vt:lpstr>
      <vt:lpstr>Многоразовое использование ключей</vt:lpstr>
      <vt:lpstr>Многоразовое использование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Многоразовое использование ключей</vt:lpstr>
      <vt:lpstr>Многоразовое использование ключей</vt:lpstr>
      <vt:lpstr>Многоразовое использование ключей</vt:lpstr>
      <vt:lpstr>CPA</vt:lpstr>
      <vt:lpstr>CPA</vt:lpstr>
      <vt:lpstr>CPA</vt:lpstr>
      <vt:lpstr>CPA</vt:lpstr>
      <vt:lpstr>CPA</vt:lpstr>
      <vt:lpstr>Вероятностное шифрование</vt:lpstr>
      <vt:lpstr>Вероятностное шифрование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793</cp:revision>
  <dcterms:created xsi:type="dcterms:W3CDTF">2018-08-24T12:25:18Z</dcterms:created>
  <dcterms:modified xsi:type="dcterms:W3CDTF">2018-10-20T10:31:33Z</dcterms:modified>
</cp:coreProperties>
</file>