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410" r:id="rId3"/>
    <p:sldId id="411" r:id="rId4"/>
    <p:sldId id="412" r:id="rId5"/>
    <p:sldId id="368" r:id="rId6"/>
    <p:sldId id="409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3" r:id="rId36"/>
    <p:sldId id="400" r:id="rId37"/>
    <p:sldId id="405" r:id="rId38"/>
    <p:sldId id="408" r:id="rId39"/>
    <p:sldId id="407" r:id="rId40"/>
    <p:sldId id="413" r:id="rId41"/>
    <p:sldId id="41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10"/>
            <p14:sldId id="411"/>
            <p14:sldId id="412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  <p14:sldId id="413"/>
          </p14:sldIdLst>
        </p14:section>
        <p14:section name="тесты" id="{7AE8E877-5DA7-464C-B1A0-6D7A6DFD43E7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1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47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60.png"/><Relationship Id="rId9" Type="http://schemas.openxmlformats.org/officeDocument/2006/relationships/image" Target="../media/image4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.png"/><Relationship Id="rId3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11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11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Покажем, что существует противник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smtClean="0"/>
                  <a:t>Adv.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(игры 0-1).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:0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(игра 3).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зашифрования одного из них, выбирает случа</a:t>
                </a:r>
                <a:r>
                  <a:rPr lang="ru-RU" dirty="0"/>
                  <a:t>й</a:t>
                </a:r>
                <a:r>
                  <a:rPr lang="ru-RU" dirty="0" smtClean="0"/>
                  <a:t>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преимущество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в ней отличается от игры на семантическую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некого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противник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его </a:t>
                </a:r>
                <a:r>
                  <a:rPr lang="ru-RU" b="0" dirty="0" smtClean="0"/>
                  <a:t>преимущество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.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 smtClean="0"/>
                  <a:t>Пусть задана игра на стойкость </a:t>
                </a:r>
                <a:r>
                  <a:rPr lang="en-US" sz="2600" dirty="0" smtClean="0"/>
                  <a:t>CPA </a:t>
                </a:r>
                <a:r>
                  <a:rPr lang="ru-RU" sz="2600" dirty="0" smtClean="0"/>
                  <a:t>стойкость шифра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для противника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4 </a:t>
                </a:r>
                <a:r>
                  <a:rPr lang="ru-RU" sz="2600" dirty="0" smtClean="0"/>
                  <a:t>вопроса. </a:t>
                </a:r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  <a:blipFill>
                <a:blip r:embed="rId2"/>
                <a:stretch>
                  <a:fillRect l="-2062" t="-2332" r="-115" b="-6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используя подход, аналогичной использованному в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 smtClean="0"/>
                  <a:t>)</a:t>
                </a:r>
                <a:endParaRPr lang="ru-RU" dirty="0" smtClean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расшифрование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1 – Различия игр на </a:t>
                </a:r>
                <a:r>
                  <a:rPr lang="ru-RU" sz="2400" b="1" dirty="0" smtClean="0"/>
                  <a:t>семантическую стойкость</a:t>
                </a:r>
                <a:r>
                  <a:rPr lang="ru-RU" sz="2400" dirty="0" smtClean="0"/>
                  <a:t> и на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стойкость</a:t>
                </a:r>
                <a:endParaRPr lang="ru-RU" sz="2400" dirty="0" smtClean="0"/>
              </a:p>
              <a:p>
                <a:r>
                  <a:rPr lang="ru-RU" sz="2400" dirty="0"/>
                  <a:t>2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стойкий </a:t>
                </a:r>
                <a:r>
                  <a:rPr lang="ru-RU" sz="2400" dirty="0" smtClean="0"/>
                  <a:t>шифр </a:t>
                </a:r>
                <a:r>
                  <a:rPr lang="ru-RU" sz="2400" b="1" dirty="0" smtClean="0"/>
                  <a:t>Семантически стойким</a:t>
                </a:r>
                <a:r>
                  <a:rPr lang="ru-RU" sz="2400" dirty="0" smtClean="0"/>
                  <a:t>? Если нет – </a:t>
                </a:r>
              </a:p>
              <a:p>
                <a:r>
                  <a:rPr lang="ru-RU" sz="2400" dirty="0" smtClean="0"/>
                  <a:t>пример шифра, стойкого в одной модели, и не стойкого в другой.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smtClean="0"/>
                  <a:t>стойкий блочный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</a:t>
                </a:r>
                <a:r>
                  <a:rPr lang="ru-RU" dirty="0" smtClean="0"/>
                  <a:t>причём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:endParaRPr lang="en-US" dirty="0"/>
              </a:p>
              <a:p>
                <a:r>
                  <a:rPr lang="ru-RU" dirty="0" smtClean="0"/>
                  <a:t>Игра </a:t>
                </a:r>
                <a:r>
                  <a:rPr lang="ru-RU" dirty="0"/>
                  <a:t>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Теорему 6.1 </a:t>
                </a:r>
                <a:r>
                  <a:rPr lang="ru-RU" dirty="0" smtClean="0">
                    <a:ea typeface="Cambria Math" panose="02040503050406030204" pitchFamily="18" charset="0"/>
                  </a:rPr>
                  <a:t>(заменяя </a:t>
                </a:r>
                <a:r>
                  <a:rPr lang="en-US" dirty="0" smtClean="0">
                    <a:ea typeface="Cambria Math" panose="02040503050406030204" pitchFamily="18" charset="0"/>
                  </a:rPr>
                  <a:t>PRF </a:t>
                </a:r>
                <a:r>
                  <a:rPr lang="ru-RU" dirty="0" smtClean="0">
                    <a:ea typeface="Cambria Math" panose="02040503050406030204" pitchFamily="18" charset="0"/>
                  </a:rPr>
                  <a:t>на </a:t>
                </a:r>
                <a:r>
                  <a:rPr lang="en-US" dirty="0" smtClean="0">
                    <a:ea typeface="Cambria Math" panose="02040503050406030204" pitchFamily="18" charset="0"/>
                  </a:rPr>
                  <a:t>PRP)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имеем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отсюда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  <a:blipFill>
                <a:blip r:embed="rId2"/>
                <a:stretch>
                  <a:fillRect l="-928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0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 – </a:t>
                </a:r>
                <a:r>
                  <a:rPr lang="ru-RU" sz="2400" dirty="0" smtClean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стойкий </a:t>
                </a:r>
                <a:r>
                  <a:rPr lang="ru-RU" sz="2400" dirty="0" smtClean="0"/>
                  <a:t>шифр </a:t>
                </a:r>
                <a:r>
                  <a:rPr lang="ru-RU" sz="2400" b="1" dirty="0" smtClean="0"/>
                  <a:t>Семантически стойким</a:t>
                </a:r>
                <a:r>
                  <a:rPr lang="ru-RU" sz="2400" dirty="0" smtClean="0"/>
                  <a:t>?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blipFill>
                <a:blip r:embed="rId10"/>
                <a:stretch>
                  <a:fillRect l="-1106" t="-10526" r="-22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69"/>
            <a:ext cx="3733800" cy="506017"/>
            <a:chOff x="1776" y="2005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322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blipFill>
                  <a:blip r:embed="rId7"/>
                  <a:stretch>
                    <a:fillRect r="-270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1256</Words>
  <Application>Microsoft Office PowerPoint</Application>
  <PresentationFormat>Широкоэкранный</PresentationFormat>
  <Paragraphs>403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CPA</vt:lpstr>
      <vt:lpstr>Тест.</vt:lpstr>
      <vt:lpstr>Тест.</vt:lpstr>
      <vt:lpstr>TIME 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1013</cp:revision>
  <dcterms:created xsi:type="dcterms:W3CDTF">2018-08-24T12:25:18Z</dcterms:created>
  <dcterms:modified xsi:type="dcterms:W3CDTF">2024-11-14T10:17:40Z</dcterms:modified>
</cp:coreProperties>
</file>