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96" r:id="rId2"/>
    <p:sldId id="545" r:id="rId3"/>
    <p:sldId id="546" r:id="rId4"/>
    <p:sldId id="547" r:id="rId5"/>
    <p:sldId id="548" r:id="rId6"/>
    <p:sldId id="549" r:id="rId7"/>
    <p:sldId id="550" r:id="rId8"/>
    <p:sldId id="553" r:id="rId9"/>
    <p:sldId id="551" r:id="rId10"/>
    <p:sldId id="552" r:id="rId11"/>
    <p:sldId id="554" r:id="rId12"/>
    <p:sldId id="555" r:id="rId13"/>
    <p:sldId id="556" r:id="rId14"/>
    <p:sldId id="557" r:id="rId15"/>
    <p:sldId id="558" r:id="rId16"/>
    <p:sldId id="559" r:id="rId17"/>
    <p:sldId id="560" r:id="rId18"/>
    <p:sldId id="561" r:id="rId19"/>
    <p:sldId id="562" r:id="rId20"/>
    <p:sldId id="565" r:id="rId21"/>
    <p:sldId id="563" r:id="rId22"/>
    <p:sldId id="566" r:id="rId23"/>
    <p:sldId id="572" r:id="rId24"/>
    <p:sldId id="567" r:id="rId25"/>
    <p:sldId id="568" r:id="rId26"/>
    <p:sldId id="569" r:id="rId27"/>
    <p:sldId id="571" r:id="rId28"/>
    <p:sldId id="570" r:id="rId29"/>
    <p:sldId id="573" r:id="rId30"/>
    <p:sldId id="574" r:id="rId31"/>
    <p:sldId id="576" r:id="rId32"/>
    <p:sldId id="579" r:id="rId33"/>
    <p:sldId id="577" r:id="rId34"/>
    <p:sldId id="578" r:id="rId35"/>
    <p:sldId id="580" r:id="rId36"/>
    <p:sldId id="583" r:id="rId37"/>
    <p:sldId id="581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51"/>
            <p14:sldId id="552"/>
            <p14:sldId id="554"/>
            <p14:sldId id="555"/>
          </p14:sldIdLst>
        </p14:section>
        <p14:section name="CCA" id="{D824828A-FD6C-44A8-A4FC-66860C9240C5}">
          <p14:sldIdLst>
            <p14:sldId id="556"/>
            <p14:sldId id="557"/>
            <p14:sldId id="558"/>
            <p14:sldId id="559"/>
            <p14:sldId id="560"/>
            <p14:sldId id="561"/>
          </p14:sldIdLst>
        </p14:section>
        <p14:section name="CCA и AE" id="{5070B96E-F8CA-483A-921F-FAE502A76B81}">
          <p14:sldIdLst>
            <p14:sldId id="562"/>
            <p14:sldId id="565"/>
            <p14:sldId id="563"/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3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5394" autoAdjust="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 CI </a:t>
            </a:r>
            <a:r>
              <a:rPr lang="en-US" baseline="0" dirty="0" smtClean="0"/>
              <a:t>  and  CPA  arrows on equalities.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шифром обеспечивающим 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стойким аутентифицированным шифром </a:t>
                </a:r>
                <a:r>
                  <a:rPr lang="en-US" b="1" dirty="0" smtClean="0"/>
                  <a:t>(AE </a:t>
                </a:r>
                <a:r>
                  <a:rPr lang="ru-RU" b="1" dirty="0" smtClean="0"/>
                  <a:t>стойким)</a:t>
                </a:r>
                <a:r>
                  <a:rPr lang="ru-RU" dirty="0" smtClean="0"/>
                  <a:t>, если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семантически стойкий против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атаки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шифром обеспечивающим целостность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Все рассмотренные до этого шифры не являются аутентифицированными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585" y="4289038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542585" y="4212838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781585" y="4136638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47385" y="5127238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67385" y="5051038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22"/>
          <p:cNvGrpSpPr/>
          <p:nvPr/>
        </p:nvGrpSpPr>
        <p:grpSpPr>
          <a:xfrm>
            <a:off x="2914185" y="3984238"/>
            <a:ext cx="2286000" cy="461665"/>
            <a:chOff x="1676400" y="2266950"/>
            <a:chExt cx="2286000" cy="461665"/>
          </a:xfrm>
        </p:grpSpPr>
        <p:cxnSp>
          <p:nvCxnSpPr>
            <p:cNvPr id="11" name="Straight Arrow Connector 9"/>
            <p:cNvCxnSpPr/>
            <p:nvPr/>
          </p:nvCxnSpPr>
          <p:spPr>
            <a:xfrm flipH="1">
              <a:off x="1676400" y="2724150"/>
              <a:ext cx="228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2266950"/>
              <a:ext cx="1509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baseline="-25000" dirty="0" smtClean="0"/>
                <a:t>1 </a:t>
              </a:r>
              <a:r>
                <a:rPr lang="en-US" sz="2400" dirty="0" smtClean="0"/>
                <a:t>, …,  </a:t>
              </a:r>
              <a:r>
                <a:rPr lang="en-US" sz="2400" dirty="0" err="1" smtClean="0"/>
                <a:t>m</a:t>
              </a:r>
              <a:r>
                <a:rPr lang="en-US" sz="2400" baseline="-25000" dirty="0" err="1" smtClean="0"/>
                <a:t>q</a:t>
              </a:r>
              <a:endParaRPr lang="en-US" sz="2400" baseline="-25000" dirty="0"/>
            </a:p>
          </p:txBody>
        </p:sp>
      </p:grpSp>
      <p:grpSp>
        <p:nvGrpSpPr>
          <p:cNvPr id="13" name="Group 23"/>
          <p:cNvGrpSpPr/>
          <p:nvPr/>
        </p:nvGrpSpPr>
        <p:grpSpPr>
          <a:xfrm>
            <a:off x="2914185" y="4822438"/>
            <a:ext cx="2209800" cy="461665"/>
            <a:chOff x="1676400" y="3105150"/>
            <a:chExt cx="2209800" cy="461665"/>
          </a:xfrm>
        </p:grpSpPr>
        <p:cxnSp>
          <p:nvCxnSpPr>
            <p:cNvPr id="14" name="Straight Arrow Connector 12"/>
            <p:cNvCxnSpPr/>
            <p:nvPr/>
          </p:nvCxnSpPr>
          <p:spPr>
            <a:xfrm>
              <a:off x="1676400" y="3181350"/>
              <a:ext cx="220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3600" y="3105150"/>
              <a:ext cx="1547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 smtClean="0"/>
                <a:t>i </a:t>
              </a:r>
              <a:r>
                <a:rPr lang="en-US" sz="2400" dirty="0" smtClean="0"/>
                <a:t>= E(k, m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6" name="Group 24"/>
          <p:cNvGrpSpPr/>
          <p:nvPr/>
        </p:nvGrpSpPr>
        <p:grpSpPr>
          <a:xfrm>
            <a:off x="6190785" y="4136638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6066348" y="4598303"/>
            <a:ext cx="2515497" cy="1436132"/>
            <a:chOff x="4828563" y="2881015"/>
            <a:chExt cx="2515497" cy="1436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28563" y="3486150"/>
                  <a:ext cx="251549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dirty="0" smtClean="0"/>
                    <a:t>c ∉ { 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dirty="0" err="1" smtClean="0"/>
                    <a:t>c</a:t>
                  </a:r>
                  <a:r>
                    <a:rPr lang="en-US" sz="2400" baseline="-25000" dirty="0" err="1" smtClean="0"/>
                    <a:t>q</a:t>
                  </a:r>
                  <a:r>
                    <a:rPr lang="en-US" sz="2400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a14:m>
                  <a:r>
                    <a:rPr lang="en-US" sz="2400" dirty="0" smtClean="0"/>
                    <a:t>}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563" y="3486150"/>
                  <a:ext cx="2515497" cy="83099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148" t="-5882" r="-3148" b="-1617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2" y="3152829"/>
              <a:ext cx="605135" cy="61507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Alice </a:t>
            </a:r>
            <a:r>
              <a:rPr lang="ru-RU" dirty="0" smtClean="0"/>
              <a:t>отправляет сообщение </a:t>
            </a:r>
            <a:r>
              <a:rPr lang="en-US" dirty="0" smtClean="0"/>
              <a:t>Bob</a:t>
            </a:r>
            <a:r>
              <a:rPr lang="ru-RU" dirty="0" smtClean="0"/>
              <a:t>. Для простоты рассмотрим </a:t>
            </a:r>
            <a:r>
              <a:rPr lang="en-US" dirty="0" smtClean="0"/>
              <a:t>email </a:t>
            </a:r>
            <a:r>
              <a:rPr lang="ru-RU" dirty="0" smtClean="0"/>
              <a:t>с фиксированным заголовком</a:t>
            </a:r>
            <a:r>
              <a:rPr lang="en-US" dirty="0" smtClean="0"/>
              <a:t> “To:”.</a:t>
            </a:r>
            <a:r>
              <a:rPr lang="ru-RU" dirty="0" smtClean="0"/>
              <a:t> (пример – </a:t>
            </a:r>
            <a:r>
              <a:rPr lang="en-US" dirty="0" err="1" smtClean="0"/>
              <a:t>To:Bob@SecretNet.gov</a:t>
            </a:r>
            <a:r>
              <a:rPr lang="en-US" dirty="0" smtClean="0"/>
              <a:t>) </a:t>
            </a:r>
            <a:r>
              <a:rPr lang="ru-RU" dirty="0" smtClean="0"/>
              <a:t>Сообщения зашифровываются в сторону почтового сервера, расшифровываются им, и отправляются нужному адресату.</a:t>
            </a:r>
          </a:p>
          <a:p>
            <a:pPr marL="0" indent="0">
              <a:buNone/>
            </a:pPr>
            <a:r>
              <a:rPr lang="ru-RU" dirty="0" smtClean="0"/>
              <a:t>Идея атаки – модифицировать сообщения сервера так, чтобы адресатом выступал адрес противника.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Для реализации атаки</a:t>
                </a:r>
                <a:r>
                  <a:rPr lang="en-US" dirty="0"/>
                  <a:t> </a:t>
                </a:r>
                <a:r>
                  <a:rPr lang="ru-RU" dirty="0"/>
                  <a:t>необходимо решить следующую задачу – имея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найти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для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Даная задача может быть легко решена для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стойких шифров</a:t>
                </a:r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CTR: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если противник может расшифровывать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,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стойкости недостаточно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Данная задача является частным случает атаки по выбранным </a:t>
                </a:r>
                <a:r>
                  <a:rPr lang="ru-RU" dirty="0" err="1" smtClean="0"/>
                  <a:t>шифртекстам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</a:t>
                </a:r>
                <a:r>
                  <a:rPr lang="en-US" dirty="0" smtClean="0"/>
                  <a:t> AE </a:t>
                </a:r>
                <a:r>
                  <a:rPr lang="ru-RU" dirty="0" smtClean="0"/>
                  <a:t>шифров данная атака невозможна, т.к. </a:t>
                </a:r>
                <a:r>
                  <a:rPr lang="ru-RU" dirty="0" err="1" smtClean="0"/>
                  <a:t>шифрт</a:t>
                </a:r>
                <a:r>
                  <a:rPr lang="ru-RU" dirty="0" smtClean="0"/>
                  <a:t> гарантирует невозможность получения корректного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без знания секретного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131" y="4976078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509131" y="4899878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748131" y="4823678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813931" y="5814278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33931" y="5738078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k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0" name="Group 22"/>
          <p:cNvGrpSpPr/>
          <p:nvPr/>
        </p:nvGrpSpPr>
        <p:grpSpPr>
          <a:xfrm>
            <a:off x="2880731" y="4671278"/>
            <a:ext cx="2286000" cy="461665"/>
            <a:chOff x="1676400" y="2266950"/>
            <a:chExt cx="2286000" cy="461665"/>
          </a:xfrm>
        </p:grpSpPr>
        <p:cxnSp>
          <p:nvCxnSpPr>
            <p:cNvPr id="11" name="Straight Arrow Connector 9"/>
            <p:cNvCxnSpPr/>
            <p:nvPr/>
          </p:nvCxnSpPr>
          <p:spPr>
            <a:xfrm flipH="1">
              <a:off x="1676400" y="2724150"/>
              <a:ext cx="228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09800" y="2266950"/>
              <a:ext cx="15093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</a:t>
              </a:r>
              <a:r>
                <a:rPr lang="en-US" sz="2400" baseline="-25000" dirty="0" smtClean="0"/>
                <a:t>1 </a:t>
              </a:r>
              <a:r>
                <a:rPr lang="en-US" sz="2400" dirty="0" smtClean="0"/>
                <a:t>, …,  </a:t>
              </a:r>
              <a:r>
                <a:rPr lang="en-US" sz="2400" dirty="0" err="1" smtClean="0"/>
                <a:t>m</a:t>
              </a:r>
              <a:r>
                <a:rPr lang="en-US" sz="2400" baseline="-25000" dirty="0" err="1" smtClean="0"/>
                <a:t>q</a:t>
              </a:r>
              <a:endParaRPr lang="en-US" sz="2400" baseline="-25000" dirty="0"/>
            </a:p>
          </p:txBody>
        </p:sp>
      </p:grpSp>
      <p:grpSp>
        <p:nvGrpSpPr>
          <p:cNvPr id="13" name="Group 23"/>
          <p:cNvGrpSpPr/>
          <p:nvPr/>
        </p:nvGrpSpPr>
        <p:grpSpPr>
          <a:xfrm>
            <a:off x="2880731" y="5509478"/>
            <a:ext cx="2209800" cy="461665"/>
            <a:chOff x="1676400" y="3105150"/>
            <a:chExt cx="2209800" cy="461665"/>
          </a:xfrm>
        </p:grpSpPr>
        <p:cxnSp>
          <p:nvCxnSpPr>
            <p:cNvPr id="14" name="Straight Arrow Connector 12"/>
            <p:cNvCxnSpPr/>
            <p:nvPr/>
          </p:nvCxnSpPr>
          <p:spPr>
            <a:xfrm>
              <a:off x="1676400" y="3181350"/>
              <a:ext cx="2209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133600" y="3105150"/>
              <a:ext cx="1547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 smtClean="0"/>
                <a:t>i </a:t>
              </a:r>
              <a:r>
                <a:rPr lang="en-US" sz="2400" dirty="0" smtClean="0"/>
                <a:t>= E(k, m</a:t>
              </a:r>
              <a:r>
                <a:rPr lang="en-US" sz="2400" baseline="-25000" dirty="0" smtClean="0"/>
                <a:t>i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6" name="Group 24"/>
          <p:cNvGrpSpPr/>
          <p:nvPr/>
        </p:nvGrpSpPr>
        <p:grpSpPr>
          <a:xfrm>
            <a:off x="6157331" y="4823678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</a:t>
              </a:r>
              <a:endParaRPr lang="en-US" sz="2400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6032894" y="5285343"/>
            <a:ext cx="2515497" cy="1436132"/>
            <a:chOff x="4828563" y="2881015"/>
            <a:chExt cx="2515497" cy="1436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828563" y="3486150"/>
                  <a:ext cx="251549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dirty="0" smtClean="0"/>
                    <a:t>c ∉ { 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dirty="0" err="1" smtClean="0"/>
                    <a:t>c</a:t>
                  </a:r>
                  <a:r>
                    <a:rPr lang="en-US" sz="2400" baseline="-25000" dirty="0" err="1" smtClean="0"/>
                    <a:t>q</a:t>
                  </a:r>
                  <a:r>
                    <a:rPr lang="en-US" sz="2400" dirty="0" smtClean="0"/>
                    <a:t>,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a14:m>
                  <a:r>
                    <a:rPr lang="en-US" sz="2400" dirty="0" smtClean="0"/>
                    <a:t>}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563" y="3486150"/>
                  <a:ext cx="2515497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398" t="-5839" r="-3155" b="-1532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2" y="3152829"/>
              <a:ext cx="605135" cy="61507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95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Рассмотрим игру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произвольных сообщений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произвольных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r>
                  <a:rPr lang="ru-RU" dirty="0" smtClean="0"/>
                  <a:t>Цель противника – атака на семантическую стойкость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blipFill rotWithShape="0">
                <a:blip r:embed="rId2"/>
                <a:stretch>
                  <a:fillRect t="-87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3296490"/>
            <a:ext cx="3771900" cy="413147"/>
            <a:chOff x="1776" y="1783"/>
            <a:chExt cx="2400" cy="347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:|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ym typeface="Symbol" pitchFamily="18" charset="2"/>
                    </a:rPr>
                    <a:t>|=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|</m:t>
                      </m:r>
                    </m:oMath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353" r="-236" b="-2352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31073" y="3713208"/>
            <a:ext cx="3733800" cy="413148"/>
            <a:chOff x="1776" y="2107"/>
            <a:chExt cx="2352" cy="347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23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2743200"/>
            <a:ext cx="7924800" cy="309582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9744513" y="4922953"/>
            <a:ext cx="11017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488048" y="2903683"/>
            <a:ext cx="1295400" cy="272977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0598" y="2903683"/>
            <a:ext cx="112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=1..q:</a:t>
            </a:r>
            <a:endParaRPr lang="ru-RU" dirty="0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840598" y="4438970"/>
            <a:ext cx="3771900" cy="403622"/>
            <a:chOff x="1776" y="1783"/>
            <a:chExt cx="2400" cy="33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78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∉{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786" cy="3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59648" y="4855687"/>
            <a:ext cx="3733800" cy="400051"/>
            <a:chOff x="1776" y="2107"/>
            <a:chExt cx="2352" cy="336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1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13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1159726" y="4036441"/>
            <a:ext cx="13283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r>
              <a:rPr lang="ru-RU" dirty="0" smtClean="0"/>
              <a:t>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событие того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Введём преимущество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</a:t>
                </a:r>
                <a:r>
                  <a:rPr lang="en-US" b="1" dirty="0" smtClean="0"/>
                  <a:t>CCA </a:t>
                </a:r>
                <a:r>
                  <a:rPr lang="ru-RU" b="1" dirty="0" smtClean="0"/>
                  <a:t>шифром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стойким к атаке по выбранным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, </a:t>
                </a:r>
                <a:r>
                  <a:rPr lang="ru-RU" dirty="0"/>
                  <a:t>стойким к атаке по выбранным </a:t>
                </a:r>
                <a:r>
                  <a:rPr lang="ru-RU" dirty="0" err="1"/>
                  <a:t>шифртекстам</a:t>
                </a:r>
                <a:r>
                  <a:rPr lang="ru-RU" dirty="0" smtClean="0"/>
                  <a:t> и соответствующим </a:t>
                </a:r>
                <a:r>
                  <a:rPr lang="ru-RU" dirty="0"/>
                  <a:t>им </a:t>
                </a:r>
                <a:r>
                  <a:rPr lang="ru-RU" dirty="0" smtClean="0"/>
                  <a:t>открытым </a:t>
                </a:r>
                <a:r>
                  <a:rPr lang="ru-RU" dirty="0"/>
                  <a:t>текстам, </a:t>
                </a:r>
                <a:r>
                  <a:rPr lang="en-US" dirty="0"/>
                  <a:t>Chosen </a:t>
                </a:r>
                <a:r>
                  <a:rPr lang="en-US" dirty="0" err="1"/>
                  <a:t>Ciphertext</a:t>
                </a:r>
                <a:r>
                  <a:rPr lang="en-US" dirty="0"/>
                  <a:t> Attack</a:t>
                </a:r>
                <a:r>
                  <a:rPr lang="en-US" dirty="0" smtClean="0"/>
                  <a:t>)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8282" y="1690688"/>
            <a:ext cx="10439401" cy="3148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 и </a:t>
            </a:r>
            <a:r>
              <a:rPr lang="en-US" dirty="0" smtClean="0"/>
              <a:t>CCA </a:t>
            </a:r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12.1.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шифр. Если он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стойкий, то он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стойкий, причём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</a:t>
                </a:r>
                <a:r>
                  <a:rPr lang="en-US" dirty="0" smtClean="0"/>
                  <a:t>CCA</a:t>
                </a:r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шифрование и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𝑐𝑝𝑎</m:t>
                        </m:r>
                      </m:sub>
                    </m:sSub>
                  </m:oMath>
                </a14:m>
                <a:r>
                  <a:rPr lang="ru-RU" dirty="0" smtClean="0"/>
                  <a:t> в игре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dirty="0" smtClean="0"/>
                  <a:t> запросов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Обеспечение конфиденциальности</a:t>
            </a:r>
            <a:endParaRPr lang="ru-RU" dirty="0"/>
          </a:p>
          <a:p>
            <a:r>
              <a:rPr lang="ru-RU" dirty="0" smtClean="0"/>
              <a:t>семантическая стойкость против </a:t>
            </a:r>
            <a:r>
              <a:rPr lang="en-US" dirty="0" smtClean="0"/>
              <a:t>CPA </a:t>
            </a:r>
            <a:r>
              <a:rPr lang="ru-RU" dirty="0" smtClean="0"/>
              <a:t>атаки</a:t>
            </a:r>
          </a:p>
          <a:p>
            <a:r>
              <a:rPr lang="ru-RU" dirty="0" smtClean="0"/>
              <a:t>Зашита только против пассивных противников (не вносящих изменения в канал связи)</a:t>
            </a:r>
          </a:p>
          <a:p>
            <a:r>
              <a:rPr lang="ru-RU" dirty="0" smtClean="0"/>
              <a:t>Поточные и блочные шифры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Обеспечение целостности</a:t>
            </a:r>
          </a:p>
          <a:p>
            <a:r>
              <a:rPr lang="ru-RU" dirty="0" smtClean="0"/>
              <a:t>Защита от подделки при атаке по выбранным сообщениям</a:t>
            </a:r>
          </a:p>
          <a:p>
            <a:r>
              <a:rPr lang="en-US" dirty="0" smtClean="0"/>
              <a:t>CBC-MAC, HMAC, CW-MAC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Proof by pictures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3200" y="787401"/>
            <a:ext cx="5384800" cy="2743200"/>
            <a:chOff x="152400" y="895350"/>
            <a:chExt cx="4038600" cy="20574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600200" y="1555750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0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00200" y="2507218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3200" y="3937001"/>
            <a:ext cx="5384800" cy="2743200"/>
            <a:chOff x="152400" y="895350"/>
            <a:chExt cx="4038600" cy="20574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0200" y="1555750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00200" y="2507218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197600" y="787400"/>
            <a:ext cx="5384800" cy="2743200"/>
            <a:chOff x="4648200" y="590550"/>
            <a:chExt cx="4038600" cy="2057400"/>
          </a:xfrm>
        </p:grpSpPr>
        <p:sp>
          <p:nvSpPr>
            <p:cNvPr id="67" name="TextBox 66"/>
            <p:cNvSpPr txBox="1"/>
            <p:nvPr/>
          </p:nvSpPr>
          <p:spPr>
            <a:xfrm>
              <a:off x="5410200" y="7429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8200" y="590550"/>
              <a:ext cx="4038600" cy="2057400"/>
              <a:chOff x="4648200" y="590550"/>
              <a:chExt cx="4038600" cy="2057400"/>
            </a:xfrm>
          </p:grpSpPr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48006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79248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4775200" y="1428750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4648200" y="590550"/>
                <a:ext cx="4038600" cy="205740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486400" y="11747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86400" y="13525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096000" y="1250950"/>
                <a:ext cx="1162818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=E(k,m</a:t>
                </a:r>
                <a:r>
                  <a:rPr lang="en-US" sz="2400" baseline="-25000" dirty="0"/>
                  <a:t>i,</a:t>
                </a:r>
                <a:r>
                  <a:rPr lang="en-US" sz="3200" b="1" baseline="-25000" dirty="0"/>
                  <a:t>0</a:t>
                </a:r>
                <a:r>
                  <a:rPr lang="en-US" sz="2400" dirty="0"/>
                  <a:t>)</a:t>
                </a: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197600" y="3937000"/>
            <a:ext cx="5384800" cy="2743200"/>
            <a:chOff x="4648200" y="2952750"/>
            <a:chExt cx="4038600" cy="2057400"/>
          </a:xfrm>
        </p:grpSpPr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48006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79248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4775200" y="37909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4648200" y="29527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10200" y="31051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5486400" y="35369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486400" y="37147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096000" y="3613150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15200" y="2311402"/>
            <a:ext cx="3251200" cy="1209932"/>
            <a:chOff x="5486400" y="1733550"/>
            <a:chExt cx="2438400" cy="907449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212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86400" y="2304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289357" y="2202418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1800" y="1733550"/>
              <a:ext cx="1498055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315200" y="5503256"/>
            <a:ext cx="3251200" cy="1152122"/>
            <a:chOff x="5486400" y="4127440"/>
            <a:chExt cx="2438400" cy="864091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5486400" y="44884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486400" y="466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00800" y="4552950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9900" y="4127440"/>
              <a:ext cx="1498055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588001" y="19050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5" name="TextBox 94"/>
          <p:cNvSpPr txBox="1"/>
          <p:nvPr/>
        </p:nvSpPr>
        <p:spPr>
          <a:xfrm>
            <a:off x="5571068" y="4782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6" name="TextBox 95"/>
          <p:cNvSpPr txBox="1"/>
          <p:nvPr/>
        </p:nvSpPr>
        <p:spPr>
          <a:xfrm>
            <a:off x="8636821" y="3258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7" name="TextBox 96"/>
          <p:cNvSpPr txBox="1"/>
          <p:nvPr/>
        </p:nvSpPr>
        <p:spPr>
          <a:xfrm>
            <a:off x="2302934" y="32258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945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58282" y="1690688"/>
            <a:ext cx="10439401" cy="15543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 и </a:t>
            </a:r>
            <a:r>
              <a:rPr lang="en-US" dirty="0"/>
              <a:t>CCA </a:t>
            </a:r>
            <a:r>
              <a:rPr lang="ru-RU" dirty="0"/>
              <a:t>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12.2.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шифр. Если </a:t>
                </a:r>
                <a:r>
                  <a:rPr lang="ru-RU" dirty="0" smtClean="0"/>
                  <a:t>он </a:t>
                </a:r>
                <a:r>
                  <a:rPr lang="en-US" dirty="0"/>
                  <a:t>CCA</a:t>
                </a:r>
                <a:r>
                  <a:rPr lang="ru-RU" dirty="0" smtClean="0"/>
                  <a:t> стойкий </a:t>
                </a:r>
                <a:r>
                  <a:rPr lang="ru-RU" b="1" dirty="0" smtClean="0"/>
                  <a:t>и обеспечивает целостность 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то </a:t>
                </a:r>
                <a:r>
                  <a:rPr lang="ru-RU" dirty="0" smtClean="0"/>
                  <a:t>он </a:t>
                </a:r>
                <a:r>
                  <a:rPr lang="en-US" dirty="0" smtClean="0"/>
                  <a:t>AE</a:t>
                </a:r>
                <a:r>
                  <a:rPr lang="ru-RU" dirty="0" smtClean="0"/>
                  <a:t> стойкий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стойкость и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стойкость *почти* одно и тоже.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модель </a:t>
            </a:r>
            <a:r>
              <a:rPr lang="en-US" dirty="0" smtClean="0"/>
              <a:t>CCA </a:t>
            </a:r>
            <a:endParaRPr lang="ru-RU" dirty="0" smtClean="0"/>
          </a:p>
          <a:p>
            <a:r>
              <a:rPr lang="ru-RU" dirty="0" smtClean="0"/>
              <a:t>Обеспечивает целостность сообщений и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Обеспечивает конфиденциальность</a:t>
            </a:r>
          </a:p>
          <a:p>
            <a:r>
              <a:rPr lang="ru-RU" dirty="0" smtClean="0"/>
              <a:t>Защита от активных противников</a:t>
            </a:r>
          </a:p>
          <a:p>
            <a:r>
              <a:rPr lang="ru-RU" dirty="0" smtClean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 smtClean="0"/>
              <a:t>Можно решить введя специальный формат сообщений, включающих счётчики или идентификаторы</a:t>
            </a:r>
          </a:p>
          <a:p>
            <a:r>
              <a:rPr lang="ru-RU" dirty="0" smtClean="0"/>
              <a:t>Возможны атаки по побочным каналам (например, атаки по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Combining MAC and ENC   (CCA)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10022"/>
            <a:ext cx="10439401" cy="16726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12.3.</a:t>
                </a:r>
                <a:r>
                  <a:rPr lang="ru-RU" dirty="0"/>
                  <a:t> Конструкция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en-US" dirty="0"/>
                  <a:t>AE </a:t>
                </a:r>
                <a:r>
                  <a:rPr lang="ru-RU" dirty="0"/>
                  <a:t>стойкая,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𝑐𝑝𝑎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r>
                  <a:rPr lang="ru-RU" dirty="0" smtClean="0"/>
                  <a:t>Необходимо использование </a:t>
                </a:r>
                <a:r>
                  <a:rPr lang="ru-RU" b="1" dirty="0" smtClean="0"/>
                  <a:t>различных, независимых ключей</a:t>
                </a:r>
                <a:r>
                  <a:rPr lang="ru-RU" dirty="0" smtClean="0"/>
                  <a:t> для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шифрования (использование одинаковых ключей может вести к реальным атакам, например при использовании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шифрования и </a:t>
                </a:r>
                <a:r>
                  <a:rPr lang="en-US" dirty="0" smtClean="0"/>
                  <a:t>CBC MAC)</a:t>
                </a:r>
                <a:endParaRPr lang="ru-RU" dirty="0" smtClean="0"/>
              </a:p>
              <a:p>
                <a:r>
                  <a:rPr lang="en-US" dirty="0" smtClean="0"/>
                  <a:t>MAC </a:t>
                </a:r>
                <a:r>
                  <a:rPr lang="ru-RU" dirty="0" smtClean="0"/>
                  <a:t>должны вычисляться для </a:t>
                </a:r>
                <a:r>
                  <a:rPr lang="ru-RU" b="1" dirty="0" smtClean="0"/>
                  <a:t>всего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(</a:t>
                </a:r>
                <a:r>
                  <a:rPr lang="ru-RU" b="1" dirty="0" smtClean="0"/>
                  <a:t>включая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IV)</a:t>
                </a:r>
                <a:endParaRPr lang="en-US" dirty="0"/>
              </a:p>
              <a:p>
                <a:r>
                  <a:rPr lang="ru-RU" dirty="0" smtClean="0"/>
                  <a:t>Проверка целостности осуществляется до </a:t>
                </a:r>
                <a:r>
                  <a:rPr lang="ru-RU" dirty="0" err="1" smtClean="0"/>
                  <a:t>расшифрования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 b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MAC-then-encrypt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Не </a:t>
            </a:r>
            <a:r>
              <a:rPr lang="ru-RU" dirty="0"/>
              <a:t>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случае, возможны атаки (сл. Лекция </a:t>
            </a:r>
            <a:r>
              <a:rPr lang="en-US" dirty="0"/>
              <a:t>padding oracle</a:t>
            </a:r>
            <a:r>
              <a:rPr lang="ru-RU" dirty="0"/>
              <a:t>) </a:t>
            </a:r>
          </a:p>
          <a:p>
            <a:r>
              <a:rPr lang="ru-RU" dirty="0"/>
              <a:t>Является стойким для некоторых </a:t>
            </a:r>
            <a:r>
              <a:rPr lang="en-US" dirty="0"/>
              <a:t>CPA </a:t>
            </a:r>
            <a:r>
              <a:rPr lang="ru-RU" dirty="0"/>
              <a:t>стойких шифров 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Проверка аутентичности происходит после </a:t>
            </a:r>
            <a:r>
              <a:rPr lang="ru-RU" dirty="0" err="1" smtClean="0"/>
              <a:t>расширования</a:t>
            </a:r>
            <a:r>
              <a:rPr lang="ru-RU" dirty="0" smtClean="0"/>
              <a:t> (что и ведёт к ряду атак, в том числе по времени)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Encrypt-and-MAC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endParaRPr lang="ru-RU" dirty="0" smtClean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</a:t>
            </a:r>
            <a:r>
              <a:rPr lang="ru-RU" dirty="0" smtClean="0"/>
              <a:t>случае</a:t>
            </a:r>
          </a:p>
          <a:p>
            <a:endParaRPr lang="ru-RU" dirty="0"/>
          </a:p>
          <a:p>
            <a:r>
              <a:rPr lang="ru-RU" dirty="0" smtClean="0"/>
              <a:t>Вообще говоря, из </a:t>
            </a:r>
            <a:r>
              <a:rPr lang="en-US" dirty="0" smtClean="0"/>
              <a:t>MAC </a:t>
            </a:r>
            <a:r>
              <a:rPr lang="ru-RU" dirty="0" smtClean="0"/>
              <a:t>можно восстановить часть сообщения (на стойкий </a:t>
            </a:r>
            <a:r>
              <a:rPr lang="en-US" dirty="0" smtClean="0"/>
              <a:t>MAC </a:t>
            </a:r>
            <a:r>
              <a:rPr lang="ru-RU" dirty="0" smtClean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Аутентифицированное шифрование</a:t>
            </a:r>
          </a:p>
          <a:p>
            <a:r>
              <a:rPr lang="ru-RU" dirty="0" smtClean="0"/>
              <a:t>Шифрование с защитой от подделки </a:t>
            </a:r>
            <a:r>
              <a:rPr lang="ru-RU" dirty="0" err="1" smtClean="0"/>
              <a:t>шифртекстов</a:t>
            </a:r>
            <a:r>
              <a:rPr lang="ru-RU" dirty="0" smtClean="0"/>
              <a:t> (т.е. обеспечение аутентичности и конфиденциальности)</a:t>
            </a:r>
          </a:p>
          <a:p>
            <a:r>
              <a:rPr lang="ru-RU" dirty="0" smtClean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Можем ли мы построить режимы, при которых будет обеспечивать </a:t>
            </a:r>
            <a:r>
              <a:rPr lang="en-US" dirty="0" smtClean="0"/>
              <a:t>AE </a:t>
            </a:r>
            <a:r>
              <a:rPr lang="ru-RU" dirty="0" smtClean="0"/>
              <a:t>стойкость изначально?</a:t>
            </a:r>
          </a:p>
          <a:p>
            <a:pPr marL="0" indent="0">
              <a:buNone/>
            </a:pPr>
            <a:r>
              <a:rPr lang="ru-RU" dirty="0" smtClean="0"/>
              <a:t>Можем –  Стандарты </a:t>
            </a:r>
            <a:r>
              <a:rPr lang="en-US" dirty="0" smtClean="0"/>
              <a:t>GCM,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Описанные режимы являются не только </a:t>
            </a:r>
            <a:r>
              <a:rPr lang="en-US" dirty="0" smtClean="0"/>
              <a:t>AE </a:t>
            </a:r>
            <a:r>
              <a:rPr lang="ru-RU" dirty="0" smtClean="0"/>
              <a:t>шифрованием, но и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authenticated </a:t>
            </a:r>
            <a:r>
              <a:rPr lang="en-US" b="1" dirty="0"/>
              <a:t>encryption with associated </a:t>
            </a:r>
            <a:r>
              <a:rPr lang="en-US" b="1" dirty="0" smtClean="0"/>
              <a:t>data)</a:t>
            </a:r>
            <a:r>
              <a:rPr lang="ru-RU" dirty="0" smtClean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</a:t>
            </a:r>
            <a:r>
              <a:rPr lang="en-US" b="1" dirty="0" smtClean="0"/>
              <a:t>data</a:t>
            </a:r>
            <a:r>
              <a:rPr lang="ru-RU" b="1" dirty="0" smtClean="0"/>
              <a:t>)</a:t>
            </a:r>
            <a:r>
              <a:rPr lang="ru-RU" dirty="0" smtClean="0"/>
              <a:t>. Все режимы </a:t>
            </a:r>
            <a:r>
              <a:rPr lang="ru-RU" dirty="0"/>
              <a:t>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b="1" dirty="0">
                <a:latin typeface="Arial" charset="0"/>
              </a:rPr>
              <a:t> More efficient authenticated encryption:  </a:t>
            </a:r>
            <a:r>
              <a:rPr lang="en-US" sz="2667" dirty="0">
                <a:latin typeface="Arial" charset="0"/>
              </a:rPr>
              <a:t>one E() op. per block. 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 smtClean="0"/>
              <a:t>Полностью </a:t>
            </a:r>
            <a:r>
              <a:rPr lang="ru-RU" dirty="0" err="1" smtClean="0"/>
              <a:t>параллелизуется</a:t>
            </a:r>
            <a:endParaRPr lang="ru-RU" dirty="0" smtClean="0"/>
          </a:p>
          <a:p>
            <a:r>
              <a:rPr lang="ru-RU" dirty="0" smtClean="0"/>
              <a:t>Патентовано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 smtClean="0"/>
              <a:t>CTR-mode-then-CW-MAC</a:t>
            </a:r>
            <a:endParaRPr lang="ru-RU" dirty="0" smtClean="0"/>
          </a:p>
          <a:p>
            <a:r>
              <a:rPr lang="ru-RU" dirty="0" err="1" smtClean="0"/>
              <a:t>Параллелизуется</a:t>
            </a:r>
            <a:r>
              <a:rPr lang="ru-RU" dirty="0" smtClean="0"/>
              <a:t> только шифрование</a:t>
            </a:r>
          </a:p>
          <a:p>
            <a:r>
              <a:rPr lang="en-US" dirty="0" smtClean="0"/>
              <a:t>MAC </a:t>
            </a:r>
            <a:r>
              <a:rPr lang="ru-RU" dirty="0" smtClean="0"/>
              <a:t>последовательный, не требует вычисления </a:t>
            </a:r>
            <a:r>
              <a:rPr lang="en-US" dirty="0" smtClean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dirty="0" smtClean="0"/>
              <a:t>CBC-MAC-then-CTR-mode</a:t>
            </a:r>
          </a:p>
          <a:p>
            <a:r>
              <a:rPr lang="ru-RU" dirty="0" smtClean="0"/>
              <a:t>Не </a:t>
            </a:r>
            <a:r>
              <a:rPr lang="ru-RU" dirty="0" err="1" smtClean="0"/>
              <a:t>параллелизуется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</a:t>
            </a:r>
            <a:r>
              <a:rPr lang="ru-RU" dirty="0" smtClean="0"/>
              <a:t>требует </a:t>
            </a:r>
            <a:r>
              <a:rPr lang="ru-RU" dirty="0"/>
              <a:t>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аутентифицированного шифровани</a:t>
            </a:r>
            <a:r>
              <a:rPr lang="ru-RU" dirty="0"/>
              <a:t>я</a:t>
            </a:r>
            <a:r>
              <a:rPr lang="ru-RU" dirty="0" smtClean="0"/>
              <a:t> с помощью </a:t>
            </a:r>
            <a:r>
              <a:rPr lang="en-US" dirty="0" smtClean="0"/>
              <a:t>SHA-3 </a:t>
            </a:r>
            <a:r>
              <a:rPr lang="ru-RU" dirty="0" smtClean="0"/>
              <a:t>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защищенных каналов необходимо использовать </a:t>
            </a:r>
            <a:r>
              <a:rPr lang="en-US" dirty="0" smtClean="0"/>
              <a:t>AE </a:t>
            </a:r>
            <a:r>
              <a:rPr lang="ru-RU" dirty="0" smtClean="0"/>
              <a:t>шифрование</a:t>
            </a:r>
          </a:p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Никогда не реализовывать криптографию!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smtClean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 smtClean="0"/>
              <a:t>Противник получает любые пакеты, имеющие заголовок</a:t>
            </a:r>
            <a:r>
              <a:rPr lang="en-US" sz="2933" dirty="0" smtClean="0"/>
              <a:t> </a:t>
            </a:r>
            <a:r>
              <a:rPr lang="en-US" sz="2933" dirty="0"/>
              <a:t>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CPA </a:t>
            </a:r>
            <a:r>
              <a:rPr lang="ru-RU" dirty="0" smtClean="0"/>
              <a:t>стойкость 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обеспечения безопасности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необходимо обеспечить целостность, но не конфиденциальность - нужно использовать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Если необходимо обеспечить конфиденциальность и целостность – использовать аутентифицированное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отклонён (не пройдена проверка аутентичности)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Семантическая стойкость против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r>
                  <a:rPr lang="ru-RU" dirty="0" smtClean="0"/>
                  <a:t>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(противник не может получить корректный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(аналогично игре на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)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новый корректный </a:t>
                </a:r>
                <a:r>
                  <a:rPr lang="ru-RU" dirty="0" err="1" smtClean="0"/>
                  <a:t>шифртекст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</TotalTime>
  <Words>1301</Words>
  <Application>Microsoft Office PowerPoint</Application>
  <PresentationFormat>Широкоэкранный</PresentationFormat>
  <Paragraphs>366</Paragraphs>
  <Slides>37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Comic Sans MS</vt:lpstr>
      <vt:lpstr>Symbol</vt:lpstr>
      <vt:lpstr>Tahoma</vt:lpstr>
      <vt:lpstr>Тема Office</vt:lpstr>
      <vt:lpstr>Прикладная Криптография: Симметричные криптосистемы  Аутентифицированное шифрование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Аутентифицированное шифрование</vt:lpstr>
      <vt:lpstr>Аутентифицированное шифрование</vt:lpstr>
      <vt:lpstr>Аутентифицированное шифрование</vt:lpstr>
      <vt:lpstr>Следствия аутентифицированного шифрования</vt:lpstr>
      <vt:lpstr>Пример</vt:lpstr>
      <vt:lpstr>Пример</vt:lpstr>
      <vt:lpstr>CCA</vt:lpstr>
      <vt:lpstr>CCA</vt:lpstr>
      <vt:lpstr>CCA</vt:lpstr>
      <vt:lpstr>CCA стойкость</vt:lpstr>
      <vt:lpstr>Аутентифицированное шифрование и CCA стойкость</vt:lpstr>
      <vt:lpstr>Proof by pictures</vt:lpstr>
      <vt:lpstr>Аутентифицированное шифрование и CCA стойкость</vt:lpstr>
      <vt:lpstr>Аутентифицированное шифрование</vt:lpstr>
      <vt:lpstr>Combining MAC and ENC   (CCA)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Построение аутентифицированного шифрования с помощью SHA-3 (Strobe)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1383</cp:revision>
  <dcterms:created xsi:type="dcterms:W3CDTF">2018-08-24T12:25:18Z</dcterms:created>
  <dcterms:modified xsi:type="dcterms:W3CDTF">2019-10-26T15:02:34Z</dcterms:modified>
</cp:coreProperties>
</file>