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368" r:id="rId3"/>
    <p:sldId id="409" r:id="rId4"/>
    <p:sldId id="374" r:id="rId5"/>
    <p:sldId id="375" r:id="rId6"/>
    <p:sldId id="376" r:id="rId7"/>
    <p:sldId id="377" r:id="rId8"/>
    <p:sldId id="379" r:id="rId9"/>
    <p:sldId id="378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1" r:id="rId31"/>
    <p:sldId id="402" r:id="rId32"/>
    <p:sldId id="403" r:id="rId33"/>
    <p:sldId id="400" r:id="rId34"/>
    <p:sldId id="405" r:id="rId35"/>
    <p:sldId id="408" r:id="rId36"/>
    <p:sldId id="407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05.11.2020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05.11.2020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</a:t>
            </a:r>
            <a:r>
              <a:rPr lang="ru-RU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что это просто «переопределение» игры</a:t>
                </a:r>
                <a:r>
                  <a:rPr lang="en-US" dirty="0" smtClean="0"/>
                  <a:t> 1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 Тогда по </a:t>
                </a:r>
                <a:r>
                  <a:rPr lang="ru-RU" b="1" dirty="0" smtClean="0"/>
                  <a:t>Теореме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6.1.1.1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рассуждениям, аналогичным </a:t>
                </a:r>
                <a:r>
                  <a:rPr lang="ru-RU" b="1" dirty="0" smtClean="0"/>
                  <a:t>Теореме 6.1.1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каждое)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противнику в игре на семантическую стойкость, при использовании множества ключей.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в </a:t>
                </a:r>
                <a:r>
                  <a:rPr lang="ru-RU" dirty="0"/>
                  <a:t>игре на </a:t>
                </a:r>
                <a:r>
                  <a:rPr lang="ru-RU" dirty="0" smtClean="0"/>
                  <a:t>семантическую стойкость, при использовании множества ключей, </a:t>
                </a:r>
                <a:r>
                  <a:rPr lang="ru-RU" dirty="0"/>
                  <a:t>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Прозрачно отправляет их своему претенденту. После получения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одного из них, выбирает </a:t>
                </a:r>
                <a:r>
                  <a:rPr lang="ru-RU" dirty="0" err="1" smtClean="0"/>
                  <a:t>случаынй</a:t>
                </a:r>
                <a:r>
                  <a:rPr lang="ru-RU" dirty="0" smtClean="0"/>
                  <a:t>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По теореме 6.4 </a:t>
                </a:r>
                <a:r>
                  <a:rPr lang="ru-RU" dirty="0" smtClean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на использование множества ключей в семантическом стойком шифре, и отличается от игры на семантическую стойкость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</a:t>
                </a:r>
                <a:endParaRPr lang="en-US" b="0" dirty="0" smtClean="0"/>
              </a:p>
              <a:p>
                <a:r>
                  <a:rPr lang="ru-RU" dirty="0" smtClean="0"/>
                  <a:t>Игра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0</a:t>
                </a:r>
                <a:r>
                  <a:rPr lang="ru-RU" dirty="0" smtClean="0"/>
                  <a:t>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 smtClean="0"/>
              <a:t>Шифр похож на детерминированный </a:t>
            </a:r>
            <a:r>
              <a:rPr lang="en-US" dirty="0" smtClean="0"/>
              <a:t>CTR </a:t>
            </a:r>
            <a:r>
              <a:rPr lang="ru-RU" dirty="0" smtClean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на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 smtClean="0"/>
                  <a:t> событие того, что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Тогда по </a:t>
                </a:r>
                <a:r>
                  <a:rPr lang="ru-RU" sz="2400" b="1" dirty="0" smtClean="0"/>
                  <a:t>Теореме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6.1.1.1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рассуждениям, аналогичным </a:t>
                </a:r>
                <a:r>
                  <a:rPr lang="ru-RU" sz="2400" b="1" dirty="0" smtClean="0"/>
                  <a:t>Теореме 6.1.1 </a:t>
                </a:r>
                <a:r>
                  <a:rPr lang="ru-RU" sz="2400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игра против одноразового блокнота).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2" y="5814740"/>
            <a:ext cx="2118190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 smtClean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. Тогда совпадения возможно тогда, и только тогда когда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7528855" y="6005849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</a:t>
                </a:r>
                <a:endParaRPr lang="en-US" b="0" dirty="0" smtClean="0"/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использование </a:t>
            </a:r>
            <a:r>
              <a:rPr lang="en-US" dirty="0" smtClean="0"/>
              <a:t>AES </a:t>
            </a:r>
            <a:r>
              <a:rPr lang="ru-RU" dirty="0" smtClean="0"/>
              <a:t>в режиме </a:t>
            </a:r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IPsec, RFC</a:t>
                </a:r>
                <a:r>
                  <a:rPr lang="ru-RU" dirty="0" smtClean="0"/>
                  <a:t> </a:t>
                </a:r>
                <a:r>
                  <a:rPr lang="en-US" dirty="0" smtClean="0"/>
                  <a:t>3686</a:t>
                </a:r>
                <a:r>
                  <a:rPr lang="ru-RU" dirty="0" smtClean="0"/>
                  <a:t>. Выбор начального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значения счётчика выполняется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32 наиболее значимых бита выбираются </a:t>
                </a:r>
                <a:r>
                  <a:rPr lang="ru-RU" b="1" dirty="0" smtClean="0"/>
                  <a:t>случайно</a:t>
                </a:r>
                <a:r>
                  <a:rPr lang="ru-RU" dirty="0" smtClean="0"/>
                  <a:t> в момент генерации ключа (</a:t>
                </a:r>
                <a:r>
                  <a:rPr lang="ru-RU" b="1" dirty="0" smtClean="0"/>
                  <a:t>и независимо от него</a:t>
                </a:r>
                <a:r>
                  <a:rPr lang="ru-RU" dirty="0" smtClean="0"/>
                  <a:t>), и </a:t>
                </a:r>
                <a:r>
                  <a:rPr lang="ru-RU" b="1" dirty="0" smtClean="0"/>
                  <a:t>фиксируются</a:t>
                </a:r>
                <a:r>
                  <a:rPr lang="ru-RU" dirty="0" smtClean="0"/>
                  <a:t> во время его жизни</a:t>
                </a:r>
                <a:r>
                  <a:rPr lang="en-US" dirty="0" smtClean="0"/>
                  <a:t> (nonce)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IV)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Максимальная длина сообщения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dirty="0" smtClean="0"/>
                  <a:t> блоков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 smtClean="0"/>
                  <a:t> байт.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разсшифрование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 smtClean="0"/>
                  <a:t>В отличии от режима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для реализации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необходима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носит название вектора инициализации (</a:t>
                </a:r>
                <a:r>
                  <a:rPr lang="en-US" dirty="0" smtClean="0"/>
                  <a:t>IV)</a:t>
                </a:r>
                <a:endParaRPr lang="ru-RU" dirty="0"/>
              </a:p>
              <a:p>
                <a:r>
                  <a:rPr lang="en-US" dirty="0" smtClean="0"/>
                  <a:t>IV </a:t>
                </a:r>
                <a:r>
                  <a:rPr lang="ru-RU" dirty="0" smtClean="0"/>
                  <a:t>должны быть </a:t>
                </a:r>
                <a:r>
                  <a:rPr lang="ru-RU" b="1" dirty="0" smtClean="0"/>
                  <a:t>случайным для каждого передаваемого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 rotWithShape="0"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</a:t>
            </a:r>
            <a:r>
              <a:rPr lang="ru-RU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</a:t>
                </a:r>
                <a:r>
                  <a:rPr lang="ru-RU" dirty="0"/>
                  <a:t>а</a:t>
                </a:r>
                <a:r>
                  <a:rPr lang="ru-RU" dirty="0" smtClean="0"/>
                  <a:t>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Используя Теорему 6.1  имеем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режиме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сообщения не кратны длине блока – используется дополнение (</a:t>
                </a:r>
                <a:r>
                  <a:rPr lang="en-US" dirty="0" smtClean="0"/>
                  <a:t>padding)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Наиболее распространённый способ  </a:t>
                </a:r>
                <a:r>
                  <a:rPr lang="en-US" dirty="0" smtClean="0"/>
                  <a:t>TLS (PKCS</a:t>
                </a:r>
                <a:r>
                  <a:rPr lang="ru-RU" dirty="0" smtClean="0"/>
                  <a:t>7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/>
                  <a:t>padding:</a:t>
                </a:r>
              </a:p>
              <a:p>
                <a:r>
                  <a:rPr lang="ru-RU" dirty="0" smtClean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байт, то дополнение 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PKCS)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 smtClean="0"/>
                  <a:t>. (15 </a:t>
                </a:r>
                <a:r>
                  <a:rPr lang="en-US" dirty="0" err="1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PKCS)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будет играть против разных претендентов.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 smtClean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получая его образ от претендента (случайный или </a:t>
                </a:r>
                <a:r>
                  <a:rPr lang="ru-RU" dirty="0"/>
                  <a:t>п</a:t>
                </a:r>
                <a:r>
                  <a:rPr lang="ru-RU" dirty="0" smtClean="0"/>
                  <a:t>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1121</Words>
  <Application>Microsoft Office PowerPoint</Application>
  <PresentationFormat>Широкоэкранный</PresentationFormat>
  <Paragraphs>369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CPA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3.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использование AES в режиме CTR</vt:lpstr>
      <vt:lpstr>CBC</vt:lpstr>
      <vt:lpstr>CBC</vt:lpstr>
      <vt:lpstr>CBC</vt:lpstr>
      <vt:lpstr>CBC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957</cp:revision>
  <dcterms:created xsi:type="dcterms:W3CDTF">2018-08-24T12:25:18Z</dcterms:created>
  <dcterms:modified xsi:type="dcterms:W3CDTF">2020-11-05T09:51:35Z</dcterms:modified>
</cp:coreProperties>
</file>